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handoutMasterIdLst>
    <p:handoutMasterId r:id="rId18"/>
  </p:handoutMasterIdLst>
  <p:sldIdLst>
    <p:sldId id="293" r:id="rId2"/>
    <p:sldId id="294" r:id="rId3"/>
    <p:sldId id="272" r:id="rId4"/>
    <p:sldId id="310" r:id="rId5"/>
    <p:sldId id="306" r:id="rId6"/>
    <p:sldId id="307" r:id="rId7"/>
    <p:sldId id="308" r:id="rId8"/>
    <p:sldId id="309" r:id="rId9"/>
    <p:sldId id="301" r:id="rId10"/>
    <p:sldId id="302" r:id="rId11"/>
    <p:sldId id="300" r:id="rId12"/>
    <p:sldId id="298" r:id="rId13"/>
    <p:sldId id="299" r:id="rId14"/>
    <p:sldId id="311" r:id="rId15"/>
    <p:sldId id="282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5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44" d="100"/>
          <a:sy n="44" d="100"/>
        </p:scale>
        <p:origin x="-1452" y="-11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D4D7E208-7FB9-4048-8991-7668A8CBBB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32207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0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11C206A9-AF5C-489E-BE8D-8B80956539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768479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baseline="0">
                <a:solidFill>
                  <a:srgbClr val="FFC000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accent2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715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718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434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B7D95-CCF4-4070-B98D-9B5A941EA6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57969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8BB908-F211-4134-868C-F9BA55DF8D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21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D16B88-F2D4-4B5E-8F51-16A42679B2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218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965EC4-588B-4510-972A-5D981D9434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1859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44CD64-B544-4D9B-BA8D-B14DE69731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3288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375E88-3A42-4CAA-A4AB-234C8146B8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677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C54F66-F0D2-4261-B0A2-FB2E4FE477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848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0C514-91C6-4354-883B-CD136BB7B1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63889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59F2E6-2578-4422-B0E9-88B2CB0277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285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213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4F2337-0AE0-4606-B7A5-15D0E1888A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711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2186FDC-A1E9-4C1B-9EC8-A2CD7FEE60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  <p:sldLayoutId id="2147483715" r:id="rId12"/>
    <p:sldLayoutId id="2147483719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rgbClr val="FFC000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rgbClr val="E6E0EC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rgbClr val="E6E0EC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E6E0EC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rgbClr val="E6E0EC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rgbClr val="E6E0EC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itace.com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itace.com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447617427"/>
              </p:ext>
            </p:extLst>
          </p:nvPr>
        </p:nvGraphicFramePr>
        <p:xfrm>
          <a:off x="1331913" y="1196975"/>
          <a:ext cx="6707187" cy="4103685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VY_32_INOVACE_21-18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Střední průmyslová škola stavební,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České Budějovice, Resslova 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RNDr. Vladimír Kostka</a:t>
                      </a: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Tematický celek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Seminář komunikačních dovedností</a:t>
                      </a: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4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4. ročník</a:t>
                      </a: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2. 3. 2013</a:t>
                      </a: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09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výklad  nové látky </a:t>
                      </a: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79223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Metodický pokyn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vyučující má k dispozici kompletní výkladový text</a:t>
                      </a: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58811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2"/>
          <p:cNvSpPr>
            <a:spLocks noGrp="1"/>
          </p:cNvSpPr>
          <p:nvPr>
            <p:ph type="ctrTitle"/>
          </p:nvPr>
        </p:nvSpPr>
        <p:spPr>
          <a:xfrm>
            <a:off x="685800" y="908720"/>
            <a:ext cx="7772400" cy="3456385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chemeClr val="bg1"/>
                </a:solidFill>
              </a:rPr>
              <a:t>SEMINÁŘ KOMUNIKAČNÍCH DOVEDNOSTÍ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CITACE, ODKAZY A SEZNAM LITERATURY</a:t>
            </a: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371600" y="4797152"/>
            <a:ext cx="6400800" cy="841648"/>
          </a:xfrm>
        </p:spPr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13792"/>
            <a:ext cx="8229600" cy="1143000"/>
          </a:xfrm>
        </p:spPr>
        <p:txBody>
          <a:bodyPr/>
          <a:lstStyle/>
          <a:p>
            <a:r>
              <a:rPr lang="pl-PL" dirty="0"/>
              <a:t>Odkazy na zdrojovou literaturu </a:t>
            </a:r>
            <a:r>
              <a:rPr lang="pl-PL" dirty="0" smtClean="0"/>
              <a:t>v textu </a:t>
            </a:r>
            <a:r>
              <a:rPr lang="pl-PL" dirty="0"/>
              <a:t>práce</a:t>
            </a:r>
            <a:endParaRPr lang="cs-CZ" dirty="0"/>
          </a:p>
        </p:txBody>
      </p:sp>
      <p:sp>
        <p:nvSpPr>
          <p:cNvPr id="33794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pPr lvl="0" eaLnBrk="1" hangingPunct="1"/>
            <a:r>
              <a:rPr lang="cs-CZ" dirty="0" smtClean="0"/>
              <a:t>podle požadavků autorského zákona a podle zásad pro tvůrčí práce je autor povinen ve vlastní práci uvádět odkazy na použitou literaturu</a:t>
            </a:r>
          </a:p>
          <a:p>
            <a:pPr lvl="0" eaLnBrk="1" hangingPunct="1"/>
            <a:r>
              <a:rPr lang="cs-CZ" dirty="0" smtClean="0"/>
              <a:t>v </a:t>
            </a:r>
            <a:r>
              <a:rPr lang="cs-CZ" dirty="0"/>
              <a:t>textu </a:t>
            </a:r>
            <a:r>
              <a:rPr lang="cs-CZ" dirty="0" smtClean="0"/>
              <a:t>vždy uvádí autor odkaz </a:t>
            </a:r>
            <a:r>
              <a:rPr lang="cs-CZ" dirty="0"/>
              <a:t>na zdrojový dokument, ze kterého </a:t>
            </a:r>
            <a:r>
              <a:rPr lang="cs-CZ" dirty="0" smtClean="0"/>
              <a:t>cituje převzaté </a:t>
            </a:r>
            <a:r>
              <a:rPr lang="cs-CZ" dirty="0"/>
              <a:t>části textu, myšlenky nebo </a:t>
            </a:r>
            <a:r>
              <a:rPr lang="cs-CZ" dirty="0" smtClean="0"/>
              <a:t>závěry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lvl="0" eaLnBrk="1" hangingPunct="1"/>
            <a:r>
              <a:rPr lang="cs-CZ" dirty="0"/>
              <a:t>o</a:t>
            </a:r>
            <a:r>
              <a:rPr lang="cs-CZ" dirty="0" smtClean="0"/>
              <a:t>dkaz </a:t>
            </a:r>
            <a:r>
              <a:rPr lang="cs-CZ" dirty="0"/>
              <a:t>v textu slouží </a:t>
            </a:r>
            <a:r>
              <a:rPr lang="cs-CZ" dirty="0" smtClean="0"/>
              <a:t>k identifikaci </a:t>
            </a:r>
            <a:r>
              <a:rPr lang="cs-CZ" dirty="0"/>
              <a:t>dokumentu (nebo jeho části) </a:t>
            </a:r>
            <a:r>
              <a:rPr lang="cs-CZ" dirty="0" smtClean="0"/>
              <a:t>a musí </a:t>
            </a:r>
            <a:r>
              <a:rPr lang="cs-CZ" dirty="0"/>
              <a:t>být zajištěna </a:t>
            </a:r>
            <a:r>
              <a:rPr lang="cs-CZ" dirty="0" smtClean="0"/>
              <a:t>jednoznačná korespondence </a:t>
            </a:r>
            <a:r>
              <a:rPr lang="cs-CZ" dirty="0"/>
              <a:t>mezi odkazem </a:t>
            </a:r>
            <a:r>
              <a:rPr lang="cs-CZ" dirty="0" smtClean="0"/>
              <a:t>v textu a bibliografickou citací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vlastní bibliografickou </a:t>
            </a:r>
            <a:r>
              <a:rPr lang="cs-CZ" dirty="0"/>
              <a:t>citaci </a:t>
            </a:r>
            <a:r>
              <a:rPr lang="cs-CZ" dirty="0" smtClean="0"/>
              <a:t>umisťujeme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cs-CZ" dirty="0" smtClean="0"/>
              <a:t>v poznámce </a:t>
            </a:r>
            <a:r>
              <a:rPr lang="cs-CZ" dirty="0"/>
              <a:t>pod </a:t>
            </a:r>
            <a:r>
              <a:rPr lang="cs-CZ" dirty="0" smtClean="0"/>
              <a:t>čarou –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pod </a:t>
            </a:r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krátkou vodorovnou čáru k dolnímu okraji stránky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případně do zvláštního oddílu na konci kapitoly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nebo do zvláštního oddílu na konci celého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dokumentu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0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příslušný </a:t>
            </a:r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odkaz na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citaci je </a:t>
            </a:r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vložen těsně za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vlastní citaci v textu – </a:t>
            </a:r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za poslední písmeno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slova</a:t>
            </a:r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, za interpunkční znaménko na konci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věty </a:t>
            </a:r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resp. až na konec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odstavce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ve </a:t>
            </a:r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funkci odkazů na poznámky se převážně používají jejich pořadová čísla v rámci stránky, kapitoly nebo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dokumentu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citacích uvádíme </a:t>
            </a:r>
            <a:r>
              <a:rPr lang="cs-CZ" dirty="0"/>
              <a:t>bibliografické citace ve zkráceném tvaru, ale jejich úplné znění musíme rozepsat v </a:t>
            </a:r>
            <a:r>
              <a:rPr lang="cs-CZ" dirty="0" smtClean="0"/>
              <a:t>soupisu </a:t>
            </a:r>
            <a:r>
              <a:rPr lang="cs-CZ" dirty="0"/>
              <a:t>bibliografických citací</a:t>
            </a:r>
            <a:endParaRPr lang="cs-CZ" dirty="0" smtClean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2173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0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odkazy </a:t>
            </a:r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sázíme buď menším stupněm písma na pozici horního indexu nebo stejným stupněm písma do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závorky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bibliografické citace pod čarou </a:t>
            </a:r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jsou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od textu stránky odděleny krátkou vodorovnou čarou na levém okraji stránky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bibliografické citace na konci kapitol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jsou od </a:t>
            </a:r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textů kapitol odděleny pouze vlastním titulkem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a případně </a:t>
            </a:r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kratší čarou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vlevo</a:t>
            </a:r>
          </a:p>
        </p:txBody>
      </p:sp>
    </p:spTree>
    <p:extLst>
      <p:ext uri="{BB962C8B-B14F-4D97-AF65-F5344CB8AC3E}">
        <p14:creationId xmlns:p14="http://schemas.microsoft.com/office/powerpoint/2010/main" val="273776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4"/>
          <p:cNvSpPr>
            <a:spLocks noGrp="1" noChangeArrowheads="1"/>
          </p:cNvSpPr>
          <p:nvPr>
            <p:ph/>
          </p:nvPr>
        </p:nvSpPr>
        <p:spPr>
          <a:xfrm>
            <a:off x="457200" y="692696"/>
            <a:ext cx="8229600" cy="5403304"/>
          </a:xfrm>
        </p:spPr>
        <p:txBody>
          <a:bodyPr/>
          <a:lstStyle/>
          <a:p>
            <a:pPr eaLnBrk="1" hangingPunct="1"/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bibliografické citace uvedené na konci dokumentu začínají samostatnou kapitolou na nové stránce umístěnou za poslední řádnou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kapitolu</a:t>
            </a:r>
          </a:p>
          <a:p>
            <a:pPr eaLnBrk="1" hangingPunct="1"/>
            <a:endParaRPr lang="cs-CZ" dirty="0" smtClean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pPr eaLnBrk="1" hangingPunct="1"/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pro text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bibliografických citací </a:t>
            </a:r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se používá základní písmo stejné nebo menší velikosti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v obyčejném </a:t>
            </a:r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nebo kurzívním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řezu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2827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4"/>
          <p:cNvSpPr>
            <a:spLocks noGrp="1" noChangeArrowheads="1"/>
          </p:cNvSpPr>
          <p:nvPr>
            <p:ph/>
          </p:nvPr>
        </p:nvSpPr>
        <p:spPr>
          <a:xfrm>
            <a:off x="457200" y="692696"/>
            <a:ext cx="8229600" cy="5403304"/>
          </a:xfrm>
        </p:spPr>
        <p:txBody>
          <a:bodyPr/>
          <a:lstStyle/>
          <a:p>
            <a:pPr eaLnBrk="1" hangingPunct="1"/>
            <a:r>
              <a:rPr lang="cs-CZ" dirty="0" smtClean="0"/>
              <a:t>před textem </a:t>
            </a:r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bibliografické citace </a:t>
            </a:r>
            <a:r>
              <a:rPr lang="cs-CZ" dirty="0" smtClean="0"/>
              <a:t>se uvádí návěští příslušného odkazu, někdy doplněné o nějaké ohraničující znaky (například uzavírací oblou závorku)</a:t>
            </a:r>
          </a:p>
          <a:p>
            <a:pPr eaLnBrk="1" hangingPunct="1"/>
            <a:r>
              <a:rPr lang="cs-CZ" dirty="0" smtClean="0"/>
              <a:t>všechna návěští by měla být zarovnána k pravému okraji nejširšího z nich</a:t>
            </a:r>
          </a:p>
          <a:p>
            <a:pPr eaLnBrk="1" hangingPunct="1"/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bibliografické citace </a:t>
            </a:r>
            <a:r>
              <a:rPr lang="cs-CZ" dirty="0" smtClean="0"/>
              <a:t>se od návěští odsazují buď úzkou mezerou nebo tak, aby se jejich levé okraje kryly se zarážkami odstavců v základním textu stránky</a:t>
            </a:r>
          </a:p>
        </p:txBody>
      </p:sp>
    </p:spTree>
    <p:extLst>
      <p:ext uri="{BB962C8B-B14F-4D97-AF65-F5344CB8AC3E}">
        <p14:creationId xmlns:p14="http://schemas.microsoft.com/office/powerpoint/2010/main" val="4068093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/>
          </p:nvPr>
        </p:nvSpPr>
        <p:spPr>
          <a:xfrm>
            <a:off x="457200" y="548680"/>
            <a:ext cx="8229600" cy="5547320"/>
          </a:xfrm>
        </p:spPr>
        <p:txBody>
          <a:bodyPr/>
          <a:lstStyle/>
          <a:p>
            <a:pPr>
              <a:buFontTx/>
              <a:buNone/>
            </a:pPr>
            <a:r>
              <a:rPr lang="cs-CZ" dirty="0"/>
              <a:t>Příklad</a:t>
            </a:r>
            <a:r>
              <a:rPr lang="cs-CZ" dirty="0" smtClean="0"/>
              <a:t>:</a:t>
            </a:r>
          </a:p>
          <a:p>
            <a:pPr>
              <a:buFontTx/>
              <a:buNone/>
            </a:pPr>
            <a:r>
              <a:rPr lang="cs-CZ" dirty="0" smtClean="0"/>
              <a:t>v textu bude citace vypadat například takto:</a:t>
            </a:r>
            <a:endParaRPr lang="cs-CZ" dirty="0"/>
          </a:p>
          <a:p>
            <a:pPr>
              <a:buFontTx/>
              <a:buNone/>
            </a:pPr>
            <a:r>
              <a:rPr lang="cs-CZ" dirty="0"/>
              <a:t>„… tento postup uvádí </a:t>
            </a:r>
            <a:r>
              <a:rPr lang="cs-CZ" dirty="0" smtClean="0"/>
              <a:t>NOVÁK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i někteří další </a:t>
            </a:r>
            <a:r>
              <a:rPr lang="cs-CZ" dirty="0" smtClean="0"/>
              <a:t>autoři, </a:t>
            </a:r>
            <a:r>
              <a:rPr lang="cs-CZ" dirty="0"/>
              <a:t>jako např. </a:t>
            </a:r>
            <a:r>
              <a:rPr lang="cs-CZ" dirty="0" smtClean="0"/>
              <a:t>PTÁČEK</a:t>
            </a:r>
            <a:r>
              <a:rPr lang="cs-CZ" baseline="30000" dirty="0" smtClean="0"/>
              <a:t>3</a:t>
            </a:r>
            <a:r>
              <a:rPr lang="cs-CZ" dirty="0" smtClean="0"/>
              <a:t> …“</a:t>
            </a:r>
          </a:p>
          <a:p>
            <a:pPr>
              <a:buFontTx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28144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/>
          </p:nvPr>
        </p:nvSpPr>
        <p:spPr>
          <a:xfrm>
            <a:off x="457200" y="548680"/>
            <a:ext cx="8229600" cy="5547320"/>
          </a:xfrm>
        </p:spPr>
        <p:txBody>
          <a:bodyPr/>
          <a:lstStyle/>
          <a:p>
            <a:pPr>
              <a:buFontTx/>
              <a:buNone/>
            </a:pPr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/>
              <a:t>poznámkách pod čarou vypadají záznamy následovně:</a:t>
            </a:r>
          </a:p>
          <a:p>
            <a:pPr>
              <a:buFontTx/>
              <a:buNone/>
            </a:pPr>
            <a:r>
              <a:rPr lang="cs-CZ" dirty="0"/>
              <a:t>_________________________________</a:t>
            </a:r>
          </a:p>
          <a:p>
            <a:pPr>
              <a:buFontTx/>
              <a:buNone/>
            </a:pPr>
            <a:r>
              <a:rPr lang="cs-CZ" baseline="30000" dirty="0"/>
              <a:t>2</a:t>
            </a:r>
            <a:r>
              <a:rPr lang="cs-CZ" dirty="0"/>
              <a:t> </a:t>
            </a:r>
            <a:r>
              <a:rPr lang="cs-CZ" dirty="0" smtClean="0"/>
              <a:t>NOVÁK, </a:t>
            </a:r>
            <a:r>
              <a:rPr lang="cs-CZ" dirty="0"/>
              <a:t>P. </a:t>
            </a:r>
            <a:r>
              <a:rPr lang="cs-CZ" i="1" dirty="0" smtClean="0"/>
              <a:t>Studie pracovních postupu autorů </a:t>
            </a:r>
            <a:r>
              <a:rPr lang="cs-CZ" i="1" dirty="0"/>
              <a:t>vědeckých </a:t>
            </a:r>
            <a:r>
              <a:rPr lang="cs-CZ" i="1" dirty="0" smtClean="0"/>
              <a:t>prací</a:t>
            </a:r>
            <a:r>
              <a:rPr lang="cs-CZ" dirty="0" smtClean="0"/>
              <a:t>. </a:t>
            </a:r>
            <a:r>
              <a:rPr lang="cs-CZ" dirty="0"/>
              <a:t>Vědecké obzory, </a:t>
            </a:r>
            <a:r>
              <a:rPr lang="cs-CZ" dirty="0" smtClean="0"/>
              <a:t>2012, </a:t>
            </a:r>
            <a:r>
              <a:rPr lang="cs-CZ" dirty="0"/>
              <a:t>roč. </a:t>
            </a:r>
            <a:r>
              <a:rPr lang="cs-CZ" dirty="0" smtClean="0"/>
              <a:t>47, </a:t>
            </a:r>
            <a:r>
              <a:rPr lang="cs-CZ" dirty="0"/>
              <a:t>č. </a:t>
            </a:r>
            <a:r>
              <a:rPr lang="cs-CZ" dirty="0" smtClean="0"/>
              <a:t>6, </a:t>
            </a:r>
            <a:r>
              <a:rPr lang="cs-CZ" dirty="0"/>
              <a:t>s. </a:t>
            </a:r>
            <a:r>
              <a:rPr lang="cs-CZ" dirty="0" smtClean="0"/>
              <a:t>1928 </a:t>
            </a:r>
            <a:r>
              <a:rPr lang="cs-CZ" dirty="0"/>
              <a:t>– </a:t>
            </a:r>
            <a:r>
              <a:rPr lang="cs-CZ" dirty="0" smtClean="0"/>
              <a:t>31.</a:t>
            </a:r>
            <a:endParaRPr lang="cs-CZ" dirty="0"/>
          </a:p>
          <a:p>
            <a:pPr>
              <a:buFontTx/>
              <a:buNone/>
            </a:pPr>
            <a:r>
              <a:rPr lang="cs-CZ" baseline="30000" dirty="0"/>
              <a:t>3</a:t>
            </a:r>
            <a:r>
              <a:rPr lang="cs-CZ" dirty="0"/>
              <a:t> </a:t>
            </a:r>
            <a:r>
              <a:rPr lang="cs-CZ" dirty="0" smtClean="0"/>
              <a:t>PTÁČEK, A. </a:t>
            </a:r>
            <a:r>
              <a:rPr lang="cs-CZ" i="1" dirty="0" smtClean="0"/>
              <a:t>Webové deníky</a:t>
            </a:r>
            <a:r>
              <a:rPr lang="cs-CZ" i="1" dirty="0"/>
              <a:t> : </a:t>
            </a:r>
            <a:r>
              <a:rPr lang="cs-CZ" i="1" dirty="0" smtClean="0"/>
              <a:t>příležitosti 21.</a:t>
            </a:r>
            <a:r>
              <a:rPr lang="cs-CZ" i="1" dirty="0" smtClean="0">
                <a:latin typeface="Calibri"/>
              </a:rPr>
              <a:t> </a:t>
            </a:r>
            <a:r>
              <a:rPr lang="cs-CZ" i="1" dirty="0" smtClean="0"/>
              <a:t>století</a:t>
            </a:r>
            <a:r>
              <a:rPr lang="cs-CZ" dirty="0"/>
              <a:t>. </a:t>
            </a:r>
            <a:r>
              <a:rPr lang="cs-CZ" dirty="0" smtClean="0"/>
              <a:t>Respekt, 2002, </a:t>
            </a:r>
            <a:r>
              <a:rPr lang="cs-CZ" dirty="0"/>
              <a:t>roč. </a:t>
            </a:r>
            <a:r>
              <a:rPr lang="cs-CZ" dirty="0" smtClean="0"/>
              <a:t>7, </a:t>
            </a:r>
            <a:r>
              <a:rPr lang="cs-CZ" dirty="0"/>
              <a:t>č. 4, s. </a:t>
            </a:r>
            <a:r>
              <a:rPr lang="cs-CZ" dirty="0" smtClean="0"/>
              <a:t>108 </a:t>
            </a:r>
            <a:r>
              <a:rPr lang="cs-CZ" dirty="0"/>
              <a:t>– </a:t>
            </a:r>
            <a:r>
              <a:rPr lang="cs-CZ" dirty="0" smtClean="0"/>
              <a:t>21.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5832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 zdroje </a:t>
            </a:r>
            <a:r>
              <a:rPr lang="cs-CZ" dirty="0" smtClean="0"/>
              <a:t>používáme </a:t>
            </a:r>
            <a:r>
              <a:rPr lang="cs-CZ" dirty="0"/>
              <a:t>normu ČSN ISO 690 Dokumentace – Bibliografické citace: Obsah, forma a struktura. </a:t>
            </a:r>
            <a:endParaRPr lang="cs-CZ" dirty="0" smtClean="0"/>
          </a:p>
          <a:p>
            <a:r>
              <a:rPr lang="cs-CZ" dirty="0" smtClean="0"/>
              <a:t>Norma </a:t>
            </a:r>
            <a:r>
              <a:rPr lang="cs-CZ" dirty="0"/>
              <a:t>je závazným dokumentem pro psaní bibliografických citací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Pro praktické využití je velmi dobře připravena webová stránka </a:t>
            </a:r>
            <a:r>
              <a:rPr lang="cs-CZ" dirty="0" smtClean="0">
                <a:solidFill>
                  <a:srgbClr val="FF0000"/>
                </a:solidFill>
                <a:hlinkClick r:id="rId2"/>
              </a:rPr>
              <a:t>www.citace.com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9747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literatury (bibliografie)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bibliografie </a:t>
            </a:r>
            <a:r>
              <a:rPr lang="cs-CZ" dirty="0"/>
              <a:t>je seznam pramenů, které jste použili nebo citovali při vytváření </a:t>
            </a:r>
            <a:r>
              <a:rPr lang="cs-CZ" dirty="0" smtClean="0"/>
              <a:t>vaší práce</a:t>
            </a:r>
          </a:p>
          <a:p>
            <a:r>
              <a:rPr lang="cs-CZ" dirty="0" smtClean="0"/>
              <a:t>v seznamu literatury musí být uvedeny všechny zdroje použité (citované) v práci</a:t>
            </a:r>
          </a:p>
          <a:p>
            <a:r>
              <a:rPr lang="cs-CZ" dirty="0"/>
              <a:t>seznam literatury se obvykle nachází na konci </a:t>
            </a:r>
            <a:r>
              <a:rPr lang="cs-CZ" dirty="0" smtClean="0"/>
              <a:t>dokumentu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6733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dirty="0"/>
              <a:t>seznam literatury uvádí jednotlivé zdroje většinou v abecedním pořadí podle příjmení autora resp. primárního zdroje (pokud autor není uveden</a:t>
            </a:r>
            <a:r>
              <a:rPr lang="cs-CZ" dirty="0" smtClean="0"/>
              <a:t>)</a:t>
            </a:r>
          </a:p>
          <a:p>
            <a:r>
              <a:rPr lang="cs-CZ" dirty="0" smtClean="0"/>
              <a:t>jednotlivé bibliografické záznamy se nečíslují</a:t>
            </a:r>
          </a:p>
          <a:p>
            <a:r>
              <a:rPr lang="cs-CZ" dirty="0" smtClean="0"/>
              <a:t>v záznamu se dodržuje jazyk, ve kterém byl zdroj vydán</a:t>
            </a:r>
          </a:p>
          <a:p>
            <a:r>
              <a:rPr lang="cs-CZ" dirty="0" smtClean="0"/>
              <a:t>pokud je zdroj v jiné, než latinské abecedě, pak se musí záznam přepsat do latinky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81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dirty="0" smtClean="0"/>
              <a:t>jednotlivé formy bibliografických záznamů podle typu zdrojového </a:t>
            </a:r>
            <a:r>
              <a:rPr lang="cs-CZ" dirty="0"/>
              <a:t>textu (kniha, část knihy, článek, sborník, elektronická kniha, elektronický článek, webová stránka, </a:t>
            </a:r>
            <a:r>
              <a:rPr lang="cs-CZ" dirty="0" smtClean="0"/>
              <a:t>…) popisuje </a:t>
            </a:r>
            <a:r>
              <a:rPr lang="cs-CZ" dirty="0"/>
              <a:t>norma ČSN ISO </a:t>
            </a:r>
            <a:r>
              <a:rPr lang="cs-CZ" dirty="0" smtClean="0"/>
              <a:t>690</a:t>
            </a:r>
          </a:p>
          <a:p>
            <a:r>
              <a:rPr lang="cs-CZ" dirty="0" smtClean="0"/>
              <a:t>pro generování bibliografických záznamů do seznamu literatury lze využít nástroj Wordu 2010 „reference – citace a bibliografie“ nebo již zmíněnou webovou stránku </a:t>
            </a:r>
            <a:r>
              <a:rPr lang="cs-CZ" dirty="0">
                <a:solidFill>
                  <a:srgbClr val="FF0000"/>
                </a:solidFill>
                <a:hlinkClick r:id="rId2"/>
              </a:rPr>
              <a:t>www.citace.com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5647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pPr algn="l" eaLnBrk="1" hangingPunct="1"/>
            <a:r>
              <a:rPr lang="cs-CZ" dirty="0" smtClean="0"/>
              <a:t>Literatura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cs-CZ" dirty="0" smtClean="0"/>
              <a:t>ČSN </a:t>
            </a:r>
            <a:r>
              <a:rPr lang="cs-CZ" dirty="0"/>
              <a:t>ISO 690. </a:t>
            </a:r>
            <a:r>
              <a:rPr lang="cs-CZ" i="1" dirty="0"/>
              <a:t>Informace a dokumentace - Pravidla pro bibliografické odkazy a citace informačních zdrojů</a:t>
            </a:r>
            <a:r>
              <a:rPr lang="cs-CZ" dirty="0"/>
              <a:t>. Praha: Úřad pro technickou normalizaci, metrologii a státní zkušebnictví, 2011</a:t>
            </a:r>
            <a:r>
              <a:rPr lang="cs-CZ" dirty="0" smtClean="0"/>
              <a:t>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cs-CZ" i="1" dirty="0"/>
              <a:t>Citace.com: naučte se citovat</a:t>
            </a:r>
            <a:r>
              <a:rPr lang="cs-CZ" dirty="0"/>
              <a:t> [online]. 2004- [cit. </a:t>
            </a:r>
            <a:r>
              <a:rPr lang="cs-CZ" dirty="0" smtClean="0"/>
              <a:t>2013-03-02]. </a:t>
            </a:r>
            <a:r>
              <a:rPr lang="cs-CZ" dirty="0"/>
              <a:t>Dostupné z: http://www.citace.com/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1">
  <a:themeElements>
    <a:clrScheme name="Vlastní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C000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ICT</Template>
  <TotalTime>535</TotalTime>
  <Words>567</Words>
  <Application>Microsoft Office PowerPoint</Application>
  <PresentationFormat>Předvádění na obrazovce (4:3)</PresentationFormat>
  <Paragraphs>65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Motiv1</vt:lpstr>
      <vt:lpstr>Prezentace aplikace PowerPoint</vt:lpstr>
      <vt:lpstr>SEMINÁŘ KOMUNIKAČNÍCH DOVEDNOSTÍ  CITACE, ODKAZY A SEZNAM LITERATURY</vt:lpstr>
      <vt:lpstr>Odkazy na zdrojovou literaturu v textu práce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  <vt:lpstr>seznam literatury (bibliografie)</vt:lpstr>
      <vt:lpstr>Prezentace aplikace PowerPoint</vt:lpstr>
      <vt:lpstr>Prezentace aplikace PowerPoint</vt:lpstr>
      <vt:lpstr>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Typografické zásady úpravy textu</dc:title>
  <dc:creator>Rynes</dc:creator>
  <cp:lastModifiedBy>Alena Stachová</cp:lastModifiedBy>
  <cp:revision>43</cp:revision>
  <dcterms:created xsi:type="dcterms:W3CDTF">2007-03-26T21:06:17Z</dcterms:created>
  <dcterms:modified xsi:type="dcterms:W3CDTF">2014-02-03T13:27:52Z</dcterms:modified>
</cp:coreProperties>
</file>