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6" r:id="rId8"/>
    <p:sldId id="267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4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2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2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OV2</a:t>
            </a:r>
          </a:p>
          <a:p>
            <a:pPr algn="l">
              <a:spcBef>
                <a:spcPts val="0"/>
              </a:spcBef>
            </a:pPr>
            <a:r>
              <a:rPr lang="cs-CZ" sz="2100" b="1" dirty="0" smtClean="0">
                <a:solidFill>
                  <a:schemeClr val="tx1"/>
                </a:solidFill>
              </a:rPr>
              <a:t>Anotace:</a:t>
            </a:r>
            <a:r>
              <a:rPr lang="cs-CZ" sz="21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Ing. Zdeněk Peška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971600" y="2204864"/>
            <a:ext cx="7056784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TRH,</a:t>
            </a:r>
          </a:p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FUNGOVÁNÍ TRHU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TRH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842493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Trh je oblast ekonomiky, ve které se střetává nabídka a poptávka a kde dochází k výměně statků či výrobních faktorů mezi subjekty ekonomiky.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Trh není úplně dokonalý, ale prostřednictvím tržní ceny je schopen řešit problémy </a:t>
            </a:r>
            <a:r>
              <a:rPr lang="cs-CZ" b="1" u="sng" dirty="0" smtClean="0"/>
              <a:t>CO, JAK, PRO KOHO</a:t>
            </a:r>
            <a:r>
              <a:rPr lang="cs-CZ" dirty="0" smtClean="0"/>
              <a:t>:</a:t>
            </a:r>
          </a:p>
          <a:p>
            <a:r>
              <a:rPr lang="cs-CZ" dirty="0" smtClean="0"/>
              <a:t>CO? 	- je určováno rozhodováním spotřebitelů koupit si určitou věc.</a:t>
            </a:r>
            <a:br>
              <a:rPr lang="cs-CZ" dirty="0" smtClean="0"/>
            </a:br>
            <a:r>
              <a:rPr lang="cs-CZ" dirty="0" smtClean="0"/>
              <a:t>	- z peněz od kupujících plynou do firem zisky.</a:t>
            </a:r>
            <a:br>
              <a:rPr lang="cs-CZ" dirty="0" smtClean="0"/>
            </a:br>
            <a:r>
              <a:rPr lang="cs-CZ" dirty="0" smtClean="0"/>
              <a:t>	- ze zisku se platí mzdy a dividendy spotřebitelům a zaměstnancům. </a:t>
            </a:r>
          </a:p>
          <a:p>
            <a:r>
              <a:rPr lang="cs-CZ" dirty="0" smtClean="0"/>
              <a:t>JAK? </a:t>
            </a:r>
            <a:r>
              <a:rPr lang="cs-CZ" dirty="0"/>
              <a:t> </a:t>
            </a:r>
            <a:r>
              <a:rPr lang="cs-CZ" dirty="0" smtClean="0"/>
              <a:t>      	- určuje konkurence mezi výrobci, snaha po zisku ovlivňuje výrobní postupy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provádět tak, aby byly co nejlevnější.</a:t>
            </a:r>
          </a:p>
        </p:txBody>
      </p:sp>
      <p:pic>
        <p:nvPicPr>
          <p:cNvPr id="5" name="Obrázek 4" descr="23-smenit-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3861048"/>
            <a:ext cx="3882136" cy="24470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3933056"/>
            <a:ext cx="417646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58875" indent="-1158875"/>
            <a:r>
              <a:rPr lang="cs-CZ" dirty="0" smtClean="0"/>
              <a:t>PRO KOHO - trhy výrobních faktorů určují mzdové sazby, úrokové sazby, zisky, půdní renty. Po sečtení příjmů z výrobních faktorů se vypočítají důchody obyvatelstva, rozdělení důchodů je určováno množstvím faktorů, které lidé vlastní a cenami faktorů.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54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OBJEKTY A SUBJEKTY TRHU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84249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/>
              <a:t>Objekty trhu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To co se nabízí a prodává:</a:t>
            </a:r>
            <a:br>
              <a:rPr lang="cs-CZ" dirty="0" smtClean="0"/>
            </a:br>
            <a:r>
              <a:rPr lang="cs-CZ" dirty="0" smtClean="0"/>
              <a:t>· </a:t>
            </a:r>
            <a:r>
              <a:rPr lang="cs-CZ" i="1" u="sng" dirty="0" smtClean="0"/>
              <a:t>Půda</a:t>
            </a:r>
            <a:r>
              <a:rPr lang="cs-CZ" dirty="0" smtClean="0"/>
              <a:t> – trh půdy.</a:t>
            </a:r>
            <a:br>
              <a:rPr lang="cs-CZ" dirty="0" smtClean="0"/>
            </a:br>
            <a:r>
              <a:rPr lang="cs-CZ" dirty="0" smtClean="0"/>
              <a:t>· </a:t>
            </a:r>
            <a:r>
              <a:rPr lang="cs-CZ" i="1" u="sng" dirty="0" smtClean="0"/>
              <a:t>Práce</a:t>
            </a:r>
            <a:r>
              <a:rPr lang="cs-CZ" dirty="0" smtClean="0"/>
              <a:t> – trh práce.</a:t>
            </a:r>
            <a:br>
              <a:rPr lang="cs-CZ" dirty="0" smtClean="0"/>
            </a:br>
            <a:r>
              <a:rPr lang="cs-CZ" dirty="0" smtClean="0"/>
              <a:t>· </a:t>
            </a:r>
            <a:r>
              <a:rPr lang="cs-CZ" i="1" u="sng" dirty="0" smtClean="0"/>
              <a:t>Peníze</a:t>
            </a:r>
            <a:r>
              <a:rPr lang="cs-CZ" dirty="0" smtClean="0"/>
              <a:t> – trh kapitálu.</a:t>
            </a:r>
            <a:br>
              <a:rPr lang="cs-CZ" dirty="0" smtClean="0"/>
            </a:br>
            <a:r>
              <a:rPr lang="cs-CZ" dirty="0" smtClean="0"/>
              <a:t>· </a:t>
            </a:r>
            <a:r>
              <a:rPr lang="cs-CZ" i="1" u="sng" dirty="0" smtClean="0"/>
              <a:t>Zboží a služby</a:t>
            </a:r>
            <a:r>
              <a:rPr lang="cs-CZ" u="sng" dirty="0" smtClean="0"/>
              <a:t> </a:t>
            </a:r>
            <a:r>
              <a:rPr lang="cs-CZ" dirty="0" smtClean="0"/>
              <a:t>– trh zboží a služeb.</a:t>
            </a:r>
          </a:p>
        </p:txBody>
      </p:sp>
      <p:pic>
        <p:nvPicPr>
          <p:cNvPr id="4" name="Obrázek 3" descr="půd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836712"/>
            <a:ext cx="2012059" cy="1512168"/>
          </a:xfrm>
          <a:prstGeom prst="rect">
            <a:avLst/>
          </a:prstGeom>
        </p:spPr>
      </p:pic>
      <p:pic>
        <p:nvPicPr>
          <p:cNvPr id="5" name="Obrázek 4" descr="postavicky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2276872"/>
            <a:ext cx="2404977" cy="1482105"/>
          </a:xfrm>
          <a:prstGeom prst="rect">
            <a:avLst/>
          </a:prstGeom>
        </p:spPr>
      </p:pic>
      <p:pic>
        <p:nvPicPr>
          <p:cNvPr id="9" name="Obrázek 8" descr="Kapita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836712"/>
            <a:ext cx="2592288" cy="1512168"/>
          </a:xfrm>
          <a:prstGeom prst="rect">
            <a:avLst/>
          </a:prstGeom>
        </p:spPr>
      </p:pic>
      <p:pic>
        <p:nvPicPr>
          <p:cNvPr id="10" name="Obrázek 9" descr="služby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51004" y="1772816"/>
            <a:ext cx="2292996" cy="236643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95536" y="2996952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Subjekty trhu</a:t>
            </a:r>
          </a:p>
          <a:p>
            <a:r>
              <a:rPr lang="cs-CZ" i="1" u="sng" dirty="0" smtClean="0"/>
              <a:t>Domácnosti</a:t>
            </a:r>
            <a:r>
              <a:rPr lang="cs-CZ" i="1" dirty="0" smtClean="0"/>
              <a:t> </a:t>
            </a:r>
            <a:r>
              <a:rPr lang="cs-CZ" dirty="0" smtClean="0"/>
              <a:t>– na trhu vystupují jako:</a:t>
            </a:r>
            <a:br>
              <a:rPr lang="cs-CZ" dirty="0" smtClean="0"/>
            </a:br>
            <a:r>
              <a:rPr lang="cs-CZ" dirty="0" smtClean="0"/>
              <a:t>	a) kupující – za účelem uspokojování svých potřeb.</a:t>
            </a:r>
            <a:br>
              <a:rPr lang="cs-CZ" dirty="0" smtClean="0"/>
            </a:br>
            <a:r>
              <a:rPr lang="cs-CZ" dirty="0" smtClean="0"/>
              <a:t>	b) prodávající – jsou vlastníky výrobních faktorů, které mohou prodat.</a:t>
            </a:r>
          </a:p>
          <a:p>
            <a:r>
              <a:rPr lang="cs-CZ" i="1" u="sng" dirty="0" smtClean="0"/>
              <a:t>Firmy </a:t>
            </a:r>
            <a:r>
              <a:rPr lang="cs-CZ" dirty="0" smtClean="0"/>
              <a:t>– jsou subjekty vyrábějící za účelem prodeje a vystupují na trhu jako:</a:t>
            </a:r>
            <a:br>
              <a:rPr lang="cs-CZ" dirty="0" smtClean="0"/>
            </a:br>
            <a:r>
              <a:rPr lang="cs-CZ" dirty="0" smtClean="0"/>
              <a:t>	a) prodávající – prodává své produkty s cílem zisku.</a:t>
            </a:r>
            <a:br>
              <a:rPr lang="cs-CZ" dirty="0" smtClean="0"/>
            </a:br>
            <a:r>
              <a:rPr lang="cs-CZ" dirty="0" smtClean="0"/>
              <a:t>	b) nakupující – nakupují výrobní faktory za účelem zahájit výrobu.</a:t>
            </a:r>
          </a:p>
          <a:p>
            <a:pPr marL="625475" indent="-625475"/>
            <a:r>
              <a:rPr lang="cs-CZ" i="1" u="sng" dirty="0" smtClean="0"/>
              <a:t>Stát </a:t>
            </a:r>
            <a:r>
              <a:rPr lang="cs-CZ" dirty="0" smtClean="0"/>
              <a:t>– je specifickým subjektem trhu. Vystupuje na trhu s cílem ovlivnit jej a odstranit některé negativní dopady na ekonomiku. Vystupuje na trhu jako:</a:t>
            </a:r>
            <a:br>
              <a:rPr lang="cs-CZ" dirty="0" smtClean="0"/>
            </a:br>
            <a:r>
              <a:rPr lang="cs-CZ" dirty="0" smtClean="0"/>
              <a:t>	a) prodávající – např. prodává cenné papíry.</a:t>
            </a:r>
            <a:br>
              <a:rPr lang="cs-CZ" dirty="0" smtClean="0"/>
            </a:br>
            <a:r>
              <a:rPr lang="cs-CZ" dirty="0" smtClean="0"/>
              <a:t>	b) kupující – např. prostřednictvím státních zakázek a státních institucí.</a:t>
            </a:r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FAKTORY OVLIVŇUJÍCÍ NABÍDKU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504056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- cena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- náklady výroby </a:t>
            </a:r>
            <a:r>
              <a:rPr lang="cs-CZ" dirty="0" smtClean="0"/>
              <a:t> (dražší suroviny a energie, </a:t>
            </a:r>
          </a:p>
          <a:p>
            <a:r>
              <a:rPr lang="cs-CZ" dirty="0" smtClean="0"/>
              <a:t>zvyšování nominálních mezd)</a:t>
            </a:r>
            <a:br>
              <a:rPr lang="cs-CZ" dirty="0" smtClean="0"/>
            </a:br>
            <a:r>
              <a:rPr lang="cs-CZ" i="1" dirty="0" smtClean="0"/>
              <a:t>- změny vnějších podmínek podnikání </a:t>
            </a:r>
            <a:r>
              <a:rPr lang="cs-CZ" dirty="0" smtClean="0"/>
              <a:t>(počasí pro zemědělce)</a:t>
            </a:r>
            <a:br>
              <a:rPr lang="cs-CZ" dirty="0" smtClean="0"/>
            </a:br>
            <a:r>
              <a:rPr lang="cs-CZ" i="1" dirty="0" smtClean="0"/>
              <a:t>- změny kapitálové výnosnosti </a:t>
            </a:r>
            <a:r>
              <a:rPr lang="cs-CZ" dirty="0" smtClean="0"/>
              <a:t>– kapitál má přirozenou tendenci směřovat do podnikání s vyšší rentabilitou a tedy i vyššími výnosy z daných vstupů. To je důvodem přelévání kapitálu mezi odvětvími i uvnitř odvětví samotných.</a:t>
            </a:r>
          </a:p>
          <a:p>
            <a:endParaRPr lang="cs-CZ" dirty="0" smtClean="0"/>
          </a:p>
          <a:p>
            <a:r>
              <a:rPr lang="cs-CZ" b="1" u="sng" dirty="0" smtClean="0"/>
              <a:t>Konkurence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je proces, ve kterém se střetávají různé zájmy, různých subjektů trhu. Stav dokonalé konkurence je v praxi téměř nedosažitelný. Výrobci, strana nabídky, se chovají racionálně a tam kde svou konkurenci nemohou porazit, logicky se s ní spojí. Tím ale dochází ke vzniku různých forem monopolu.</a:t>
            </a:r>
            <a:endParaRPr lang="cs-CZ" dirty="0"/>
          </a:p>
        </p:txBody>
      </p:sp>
      <p:pic>
        <p:nvPicPr>
          <p:cNvPr id="4" name="Obrázek 3" descr="cen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692696"/>
            <a:ext cx="2809647" cy="3305468"/>
          </a:xfrm>
          <a:prstGeom prst="rect">
            <a:avLst/>
          </a:prstGeom>
        </p:spPr>
      </p:pic>
      <p:pic>
        <p:nvPicPr>
          <p:cNvPr id="5" name="Obrázek 4" descr="konkurenc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4077072"/>
            <a:ext cx="3047619" cy="2285714"/>
          </a:xfrm>
          <a:prstGeom prst="rect">
            <a:avLst/>
          </a:prstGeom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3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ZNAKY TRHU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48064" y="1484784"/>
            <a:ext cx="39959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- je množství zboží, které výrobci dodají na trh při určité ceně</a:t>
            </a:r>
          </a:p>
          <a:p>
            <a:r>
              <a:rPr lang="cs-CZ" u="sng" dirty="0"/>
              <a:t>R</a:t>
            </a:r>
            <a:r>
              <a:rPr lang="cs-CZ" u="sng" dirty="0" smtClean="0"/>
              <a:t>ozlišujeme: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individuální nabídka – jeden výrobce</a:t>
            </a:r>
            <a:endParaRPr lang="cs-CZ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tržní nabídka – součet individuálních nabídek na určitém trhu</a:t>
            </a:r>
            <a:endParaRPr lang="cs-CZ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nabízené množství je přímo závislé na ceně</a:t>
            </a:r>
            <a:endParaRPr lang="cs-CZ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při vyšší ceně výrobci převádějí své výrobní zdroje z jiných výrobků na ten, jehož cena se zvýšila</a:t>
            </a: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502688"/>
            <a:ext cx="46805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je množství zboží, které jsou kupující ochotni koupit za určitou cenu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ochota kupujících závisí na mnoha faktorech z nichž nejdůležitější je cena zboží</a:t>
            </a:r>
            <a:endParaRPr lang="cs-CZ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množství poptávaného zboží klesá se stoupající cenou a naopak</a:t>
            </a:r>
            <a:endParaRPr lang="cs-CZ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jednotliví spotřebitelé se rozhodnou o tom, kdy a v jakém množství budou kupovat</a:t>
            </a:r>
          </a:p>
          <a:p>
            <a:r>
              <a:rPr lang="cs-CZ" b="1" u="sng" dirty="0" smtClean="0"/>
              <a:t>Faktory ovlivňující poptávku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cena</a:t>
            </a:r>
            <a:br>
              <a:rPr lang="cs-CZ" dirty="0" smtClean="0"/>
            </a:br>
            <a:r>
              <a:rPr lang="cs-CZ" dirty="0" smtClean="0"/>
              <a:t>- demografické změny</a:t>
            </a:r>
            <a:br>
              <a:rPr lang="cs-CZ" dirty="0" smtClean="0"/>
            </a:br>
            <a:r>
              <a:rPr lang="cs-CZ" dirty="0" smtClean="0"/>
              <a:t>- změny velikosti důchodů</a:t>
            </a:r>
            <a:br>
              <a:rPr lang="cs-CZ" dirty="0" smtClean="0"/>
            </a:br>
            <a:r>
              <a:rPr lang="cs-CZ" dirty="0" smtClean="0"/>
              <a:t>- změny v preferencích (móda, změny potřeb)</a:t>
            </a:r>
            <a:br>
              <a:rPr lang="cs-CZ" dirty="0" smtClean="0"/>
            </a:br>
            <a:r>
              <a:rPr lang="cs-CZ" dirty="0" smtClean="0"/>
              <a:t>- změny cen jiných zboží</a:t>
            </a:r>
            <a:br>
              <a:rPr lang="cs-CZ" dirty="0" smtClean="0"/>
            </a:br>
            <a:r>
              <a:rPr lang="cs-CZ" dirty="0" smtClean="0"/>
              <a:t>- substituty – jiné zboží, které může nahradit při spotřebě zboží sledované</a:t>
            </a:r>
            <a:br>
              <a:rPr lang="cs-CZ" dirty="0" smtClean="0"/>
            </a:br>
            <a:r>
              <a:rPr lang="cs-CZ" dirty="0" smtClean="0"/>
              <a:t>- komplementy – jiné zboží, které doplňuje při použití zboží sledované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764704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POPTÁVKA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764704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NABÍDKA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ousměrná vodorovná šipka 7"/>
          <p:cNvSpPr/>
          <p:nvPr/>
        </p:nvSpPr>
        <p:spPr>
          <a:xfrm>
            <a:off x="3995936" y="980728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1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2501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SELHÁNÍ TRHŮ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980728"/>
            <a:ext cx="813690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</a:t>
            </a:r>
            <a:r>
              <a:rPr lang="cs-CZ" u="sng" dirty="0" smtClean="0"/>
              <a:t>. vznik monopolu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samotný vznik monopolu není trestný, trestné je zneužití tohoto výsadního postavení např. monopolně vysoká cena</a:t>
            </a:r>
            <a:br>
              <a:rPr lang="cs-CZ" dirty="0" smtClean="0"/>
            </a:br>
            <a:r>
              <a:rPr lang="cs-CZ" dirty="0" smtClean="0"/>
              <a:t>- na ochranu hospodářské soutěže vydává stát zákony, kde specifikuje co je a není trestné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</a:t>
            </a:r>
            <a:r>
              <a:rPr lang="cs-CZ" u="sng" dirty="0" smtClean="0"/>
              <a:t>. existence tzv. veřejných statků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tedy statků, u kterých není žádoucí, aby jejich pořizování a správu zajišťoval soukromý sektor na základě zákonů trhu</a:t>
            </a:r>
            <a:br>
              <a:rPr lang="cs-CZ" dirty="0" smtClean="0"/>
            </a:br>
            <a:r>
              <a:rPr lang="cs-CZ" dirty="0" smtClean="0"/>
              <a:t>- mezi nejdůležitější patří obrana státu, veřejné školství…</a:t>
            </a:r>
            <a:br>
              <a:rPr lang="cs-CZ" dirty="0" smtClean="0"/>
            </a:br>
            <a:r>
              <a:rPr lang="cs-CZ" dirty="0" smtClean="0"/>
              <a:t>- tím vzniká nepříjemné rozhárání trhu a ne-trhu</a:t>
            </a:r>
          </a:p>
          <a:p>
            <a:endParaRPr lang="cs-CZ" dirty="0" smtClean="0"/>
          </a:p>
          <a:p>
            <a:r>
              <a:rPr lang="cs-CZ" dirty="0" smtClean="0"/>
              <a:t>3</a:t>
            </a:r>
            <a:r>
              <a:rPr lang="cs-CZ" u="sng" dirty="0" smtClean="0"/>
              <a:t>. externality trhu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mohou být negativní externality – jako typický příklad slouží špatný vliv výrobců na životní prostředí</a:t>
            </a:r>
            <a:br>
              <a:rPr lang="cs-CZ" dirty="0" smtClean="0"/>
            </a:br>
            <a:r>
              <a:rPr lang="cs-CZ" dirty="0" smtClean="0"/>
              <a:t>- pozitivní externality – podnikatelskou činností můžeme někomu přinést užitek, aniž se tato třetí osoba o to jakkoliv zaslouží a aniž by za to zaplatila např. přivedením infrastruktury (dálnice, plynofikace, elektřina) do určité lokality výrazně zvýší tržní cenu pozemku zdejších majitelů</a:t>
            </a: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OPAKOVÁNÍ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836712"/>
            <a:ext cx="6624736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/>
              <a:t>1. Co je to trh?</a:t>
            </a:r>
          </a:p>
          <a:p>
            <a:pPr marL="342900" indent="-342900"/>
            <a:r>
              <a:rPr lang="cs-CZ" dirty="0" smtClean="0"/>
              <a:t>a) Oblast ekonomiky, kde se střetává nabídka a poptávka</a:t>
            </a:r>
          </a:p>
          <a:p>
            <a:r>
              <a:rPr lang="cs-CZ" dirty="0" smtClean="0"/>
              <a:t>b) Místo, kde se  může prodávat jakékoliv zboží bez omezení</a:t>
            </a:r>
          </a:p>
          <a:p>
            <a:endParaRPr lang="cs-CZ" sz="800" b="1" u="sng" dirty="0" smtClean="0"/>
          </a:p>
          <a:p>
            <a:r>
              <a:rPr lang="cs-CZ" b="1" u="sng" dirty="0" smtClean="0"/>
              <a:t>2. Co je hlavním cílem prodejce?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a) Prodání zboží za každou cenu</a:t>
            </a:r>
          </a:p>
          <a:p>
            <a:r>
              <a:rPr lang="cs-CZ" dirty="0" smtClean="0"/>
              <a:t>b) Vytvoření zisku pro prodejce</a:t>
            </a:r>
          </a:p>
          <a:p>
            <a:endParaRPr lang="cs-CZ" sz="800" dirty="0" smtClean="0"/>
          </a:p>
          <a:p>
            <a:r>
              <a:rPr lang="cs-CZ" b="1" u="sng" dirty="0" smtClean="0"/>
              <a:t>3. Co určuje cenu zboží?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a) Poptávka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b) Co největší zisk za každou cenu</a:t>
            </a:r>
          </a:p>
          <a:p>
            <a:endParaRPr lang="cs-CZ" sz="800" dirty="0" smtClean="0">
              <a:solidFill>
                <a:schemeClr val="accent4">
                  <a:lumMod val="10000"/>
                </a:schemeClr>
              </a:solidFill>
            </a:endParaRPr>
          </a:p>
          <a:p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</a:rPr>
              <a:t>4. Jaké jsou hlavní znaky trhu?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a) Jaká je jeho velikost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b) Nabídka a poptávka</a:t>
            </a:r>
          </a:p>
          <a:p>
            <a:pPr marL="342900" indent="-342900"/>
            <a:endParaRPr lang="cs-CZ" sz="800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marL="342900" indent="-342900"/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</a:rPr>
              <a:t>5. Co monopol nesmí?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a) Domluvit si jednotnou cenu zboží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b) Zvolit jednotný název monopolu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148064" y="2996952"/>
          <a:ext cx="260412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5968"/>
                <a:gridCol w="136815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VÝSLEDKY OPAKOVÁNÍ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</a:t>
            </a: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(28.08.2013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0" y="1196752"/>
            <a:ext cx="9144000" cy="4937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Zdroje obrázků: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-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MS Office Klipart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-http://office.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microsoft.com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cz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results.aspx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=obchod&amp;ex=1#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ai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:MP900390090|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%C4%9Bna+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zbo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%C5%BE%C3%AD&amp;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%C4%9Bna+ 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zbo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%C5%BE%C3%AD&amp;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=0-2&amp;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=detail&amp;id=C46C67055FFCDF5D0819C8313B1F1916274347DA 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=15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slu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BEby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slu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BEby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=detail&amp;id=2B6F832CA43F3521689DCB493AF0EFD1192E779E&amp;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=16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ttp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slu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BEby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slu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BEby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=detail&amp;id=2B6F832CA43F3521689DCB493AF0EFD1192E779E&amp;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=16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pr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pr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=detail&amp;id=FF14B288B388098EEF0AA9E3095ECADEF3D317AF&amp;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=46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pr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pr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=detail&amp;id=FF14B288B388098EEF0AA9E3095ECADEF3D317AF&amp;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=46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?q=konkurence&amp;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=konkurence&amp;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=4-10&amp;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=detail&amp;id=5997A2E85671853BB4BB2F73BA70BD30E1D2DB9A&amp;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=35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?q=konkurence&amp;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=konkurence&amp;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=4-10&amp;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=detail&amp;id=93248BCC6529C0A02891FFFFFF2381374D58EA22&amp;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=120</a:t>
            </a:r>
          </a:p>
          <a:p>
            <a:pPr lvl="0">
              <a:spcBef>
                <a:spcPct val="20000"/>
              </a:spcBef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-archiv autora</a:t>
            </a:r>
          </a:p>
          <a:p>
            <a:pPr lvl="0">
              <a:spcBef>
                <a:spcPct val="20000"/>
              </a:spcBef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Literatura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-http://referaty-seminarky.cz/trh/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1255</TotalTime>
  <Words>463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102</cp:revision>
  <dcterms:created xsi:type="dcterms:W3CDTF">2013-11-02T12:12:58Z</dcterms:created>
  <dcterms:modified xsi:type="dcterms:W3CDTF">2014-01-30T06:16:51Z</dcterms:modified>
</cp:coreProperties>
</file>