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1" r:id="rId6"/>
    <p:sldId id="262" r:id="rId7"/>
    <p:sldId id="263" r:id="rId8"/>
    <p:sldId id="264" r:id="rId9"/>
    <p:sldId id="265" r:id="rId10"/>
    <p:sldId id="266" r:id="rId11"/>
    <p:sldId id="268" r:id="rId12"/>
    <p:sldId id="269" r:id="rId13"/>
    <p:sldId id="259"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641" autoAdjust="0"/>
    <p:restoredTop sz="94660"/>
  </p:normalViewPr>
  <p:slideViewPr>
    <p:cSldViewPr>
      <p:cViewPr varScale="1">
        <p:scale>
          <a:sx n="103" d="100"/>
          <a:sy n="103" d="100"/>
        </p:scale>
        <p:origin x="-168"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F7045B0-A2D9-4954-A73D-0E1A68C1FA00}" type="datetimeFigureOut">
              <a:rPr lang="cs-CZ" smtClean="0"/>
              <a:pPr/>
              <a:t>4.2.2014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38C0143-11A0-4B18-9741-5096E02BAE8F}" type="slidenum">
              <a:rPr lang="cs-CZ" smtClean="0"/>
              <a:pPr/>
              <a:t>‹#›</a:t>
            </a:fld>
            <a:endParaRPr lang="cs-CZ"/>
          </a:p>
        </p:txBody>
      </p:sp>
    </p:spTree>
  </p:cSld>
  <p:clrMapOvr>
    <a:masterClrMapping/>
  </p:clrMapOvr>
  <p:transition>
    <p:comb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F7045B0-A2D9-4954-A73D-0E1A68C1FA00}" type="datetimeFigureOut">
              <a:rPr lang="cs-CZ" smtClean="0"/>
              <a:pPr/>
              <a:t>4.2.2014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38C0143-11A0-4B18-9741-5096E02BAE8F}" type="slidenum">
              <a:rPr lang="cs-CZ" smtClean="0"/>
              <a:pPr/>
              <a:t>‹#›</a:t>
            </a:fld>
            <a:endParaRPr lang="cs-CZ"/>
          </a:p>
        </p:txBody>
      </p:sp>
    </p:spTree>
  </p:cSld>
  <p:clrMapOvr>
    <a:masterClrMapping/>
  </p:clrMapOvr>
  <p:transition>
    <p:comb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F7045B0-A2D9-4954-A73D-0E1A68C1FA00}" type="datetimeFigureOut">
              <a:rPr lang="cs-CZ" smtClean="0"/>
              <a:pPr/>
              <a:t>4.2.2014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38C0143-11A0-4B18-9741-5096E02BAE8F}" type="slidenum">
              <a:rPr lang="cs-CZ" smtClean="0"/>
              <a:pPr/>
              <a:t>‹#›</a:t>
            </a:fld>
            <a:endParaRPr lang="cs-CZ"/>
          </a:p>
        </p:txBody>
      </p:sp>
    </p:spTree>
  </p:cSld>
  <p:clrMapOvr>
    <a:masterClrMapping/>
  </p:clrMapOvr>
  <p:transition>
    <p:comb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F7045B0-A2D9-4954-A73D-0E1A68C1FA00}" type="datetimeFigureOut">
              <a:rPr lang="cs-CZ" smtClean="0"/>
              <a:pPr/>
              <a:t>4.2.2014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38C0143-11A0-4B18-9741-5096E02BAE8F}" type="slidenum">
              <a:rPr lang="cs-CZ" smtClean="0"/>
              <a:pPr/>
              <a:t>‹#›</a:t>
            </a:fld>
            <a:endParaRPr lang="cs-CZ"/>
          </a:p>
        </p:txBody>
      </p:sp>
    </p:spTree>
  </p:cSld>
  <p:clrMapOvr>
    <a:masterClrMapping/>
  </p:clrMapOvr>
  <p:transition>
    <p:comb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F7045B0-A2D9-4954-A73D-0E1A68C1FA00}" type="datetimeFigureOut">
              <a:rPr lang="cs-CZ" smtClean="0"/>
              <a:pPr/>
              <a:t>4.2.2014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38C0143-11A0-4B18-9741-5096E02BAE8F}" type="slidenum">
              <a:rPr lang="cs-CZ" smtClean="0"/>
              <a:pPr/>
              <a:t>‹#›</a:t>
            </a:fld>
            <a:endParaRPr lang="cs-CZ"/>
          </a:p>
        </p:txBody>
      </p:sp>
    </p:spTree>
  </p:cSld>
  <p:clrMapOvr>
    <a:masterClrMapping/>
  </p:clrMapOvr>
  <p:transition>
    <p:comb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F7045B0-A2D9-4954-A73D-0E1A68C1FA00}" type="datetimeFigureOut">
              <a:rPr lang="cs-CZ" smtClean="0"/>
              <a:pPr/>
              <a:t>4.2.2014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38C0143-11A0-4B18-9741-5096E02BAE8F}" type="slidenum">
              <a:rPr lang="cs-CZ" smtClean="0"/>
              <a:pPr/>
              <a:t>‹#›</a:t>
            </a:fld>
            <a:endParaRPr lang="cs-CZ"/>
          </a:p>
        </p:txBody>
      </p:sp>
    </p:spTree>
  </p:cSld>
  <p:clrMapOvr>
    <a:masterClrMapping/>
  </p:clrMapOvr>
  <p:transition>
    <p:comb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F7045B0-A2D9-4954-A73D-0E1A68C1FA00}" type="datetimeFigureOut">
              <a:rPr lang="cs-CZ" smtClean="0"/>
              <a:pPr/>
              <a:t>4.2.2014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38C0143-11A0-4B18-9741-5096E02BAE8F}" type="slidenum">
              <a:rPr lang="cs-CZ" smtClean="0"/>
              <a:pPr/>
              <a:t>‹#›</a:t>
            </a:fld>
            <a:endParaRPr lang="cs-CZ"/>
          </a:p>
        </p:txBody>
      </p:sp>
    </p:spTree>
  </p:cSld>
  <p:clrMapOvr>
    <a:masterClrMapping/>
  </p:clrMapOvr>
  <p:transition>
    <p:comb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F7045B0-A2D9-4954-A73D-0E1A68C1FA00}" type="datetimeFigureOut">
              <a:rPr lang="cs-CZ" smtClean="0"/>
              <a:pPr/>
              <a:t>4.2.2014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38C0143-11A0-4B18-9741-5096E02BAE8F}" type="slidenum">
              <a:rPr lang="cs-CZ" smtClean="0"/>
              <a:pPr/>
              <a:t>‹#›</a:t>
            </a:fld>
            <a:endParaRPr lang="cs-CZ"/>
          </a:p>
        </p:txBody>
      </p:sp>
    </p:spTree>
  </p:cSld>
  <p:clrMapOvr>
    <a:masterClrMapping/>
  </p:clrMapOvr>
  <p:transition>
    <p:comb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F7045B0-A2D9-4954-A73D-0E1A68C1FA00}" type="datetimeFigureOut">
              <a:rPr lang="cs-CZ" smtClean="0"/>
              <a:pPr/>
              <a:t>4.2.2014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38C0143-11A0-4B18-9741-5096E02BAE8F}" type="slidenum">
              <a:rPr lang="cs-CZ" smtClean="0"/>
              <a:pPr/>
              <a:t>‹#›</a:t>
            </a:fld>
            <a:endParaRPr lang="cs-CZ"/>
          </a:p>
        </p:txBody>
      </p:sp>
    </p:spTree>
  </p:cSld>
  <p:clrMapOvr>
    <a:masterClrMapping/>
  </p:clrMapOvr>
  <p:transition>
    <p:comb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F7045B0-A2D9-4954-A73D-0E1A68C1FA00}" type="datetimeFigureOut">
              <a:rPr lang="cs-CZ" smtClean="0"/>
              <a:pPr/>
              <a:t>4.2.2014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38C0143-11A0-4B18-9741-5096E02BAE8F}" type="slidenum">
              <a:rPr lang="cs-CZ" smtClean="0"/>
              <a:pPr/>
              <a:t>‹#›</a:t>
            </a:fld>
            <a:endParaRPr lang="cs-CZ"/>
          </a:p>
        </p:txBody>
      </p:sp>
    </p:spTree>
  </p:cSld>
  <p:clrMapOvr>
    <a:masterClrMapping/>
  </p:clrMapOvr>
  <p:transition>
    <p:comb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F7045B0-A2D9-4954-A73D-0E1A68C1FA00}" type="datetimeFigureOut">
              <a:rPr lang="cs-CZ" smtClean="0"/>
              <a:pPr/>
              <a:t>4.2.2014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38C0143-11A0-4B18-9741-5096E02BAE8F}" type="slidenum">
              <a:rPr lang="cs-CZ" smtClean="0"/>
              <a:pPr/>
              <a:t>‹#›</a:t>
            </a:fld>
            <a:endParaRPr lang="cs-CZ"/>
          </a:p>
        </p:txBody>
      </p:sp>
    </p:spTree>
  </p:cSld>
  <p:clrMapOvr>
    <a:masterClrMapping/>
  </p:clrMapOvr>
  <p:transition>
    <p:comb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alphaModFix amt="50000"/>
            <a:lum/>
          </a:blip>
          <a:srcRect/>
          <a:stretch>
            <a:fillRect l="-5000" r="-5000"/>
          </a:stretch>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7045B0-A2D9-4954-A73D-0E1A68C1FA00}" type="datetimeFigureOut">
              <a:rPr lang="cs-CZ" smtClean="0"/>
              <a:pPr/>
              <a:t>4.2.2014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8C0143-11A0-4B18-9741-5096E02BAE8F}"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comb dir="vert"/>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a:spLocks noGrp="1"/>
          </p:cNvSpPr>
          <p:nvPr>
            <p:ph type="ctrTitle"/>
          </p:nvPr>
        </p:nvSpPr>
        <p:spPr>
          <a:xfrm>
            <a:off x="611560" y="1556792"/>
            <a:ext cx="7772400" cy="1440159"/>
          </a:xfrm>
        </p:spPr>
        <p:txBody>
          <a:bodyPr>
            <a:normAutofit fontScale="90000"/>
          </a:bodyPr>
          <a:lstStyle/>
          <a:p>
            <a:r>
              <a:rPr lang="cs-CZ" sz="5300" dirty="0" smtClean="0">
                <a:solidFill>
                  <a:schemeClr val="accent4">
                    <a:lumMod val="10000"/>
                  </a:schemeClr>
                </a:solidFill>
              </a:rPr>
              <a:t>Výukový materiál</a:t>
            </a:r>
            <a:r>
              <a:rPr lang="cs-CZ" dirty="0" smtClean="0">
                <a:solidFill>
                  <a:schemeClr val="accent4">
                    <a:lumMod val="10000"/>
                  </a:schemeClr>
                </a:solidFill>
              </a:rPr>
              <a:t/>
            </a:r>
            <a:br>
              <a:rPr lang="cs-CZ" dirty="0" smtClean="0">
                <a:solidFill>
                  <a:schemeClr val="accent4">
                    <a:lumMod val="10000"/>
                  </a:schemeClr>
                </a:solidFill>
              </a:rPr>
            </a:br>
            <a:r>
              <a:rPr lang="cs-CZ" sz="2200" dirty="0" smtClean="0">
                <a:solidFill>
                  <a:schemeClr val="accent4">
                    <a:lumMod val="10000"/>
                  </a:schemeClr>
                </a:solidFill>
              </a:rPr>
              <a:t>Zpracovaný v rámci projektu EU peníze školám</a:t>
            </a:r>
            <a:r>
              <a:rPr lang="cs-CZ" dirty="0" smtClean="0"/>
              <a:t/>
            </a:r>
            <a:br>
              <a:rPr lang="cs-CZ" dirty="0" smtClean="0"/>
            </a:br>
            <a:endParaRPr lang="cs-CZ" dirty="0"/>
          </a:p>
        </p:txBody>
      </p:sp>
      <p:sp>
        <p:nvSpPr>
          <p:cNvPr id="5" name="Podnadpis 2"/>
          <p:cNvSpPr>
            <a:spLocks noGrp="1"/>
          </p:cNvSpPr>
          <p:nvPr>
            <p:ph type="subTitle" idx="1"/>
          </p:nvPr>
        </p:nvSpPr>
        <p:spPr>
          <a:xfrm>
            <a:off x="323528" y="2780928"/>
            <a:ext cx="8640960" cy="3672408"/>
          </a:xfrm>
        </p:spPr>
        <p:txBody>
          <a:bodyPr>
            <a:normAutofit fontScale="85000" lnSpcReduction="10000"/>
          </a:bodyPr>
          <a:lstStyle/>
          <a:p>
            <a:pPr algn="l"/>
            <a:r>
              <a:rPr lang="cs-CZ" sz="1900" b="1" dirty="0" smtClean="0">
                <a:solidFill>
                  <a:schemeClr val="accent4">
                    <a:lumMod val="10000"/>
                  </a:schemeClr>
                </a:solidFill>
                <a:latin typeface="Arial" pitchFamily="34" charset="0"/>
                <a:cs typeface="Arial" pitchFamily="34" charset="0"/>
              </a:rPr>
              <a:t>Název projektu</a:t>
            </a:r>
            <a:r>
              <a:rPr lang="cs-CZ" sz="1900" dirty="0" smtClean="0">
                <a:solidFill>
                  <a:schemeClr val="accent4">
                    <a:lumMod val="10000"/>
                  </a:schemeClr>
                </a:solidFill>
                <a:latin typeface="Arial" pitchFamily="34" charset="0"/>
                <a:cs typeface="Arial" pitchFamily="34" charset="0"/>
              </a:rPr>
              <a:t>: Zlepšujeme a vzděláváme</a:t>
            </a:r>
          </a:p>
          <a:p>
            <a:pPr algn="l"/>
            <a:r>
              <a:rPr lang="cs-CZ" sz="1900" b="1" dirty="0" smtClean="0">
                <a:solidFill>
                  <a:schemeClr val="accent4">
                    <a:lumMod val="10000"/>
                  </a:schemeClr>
                </a:solidFill>
                <a:latin typeface="Arial" pitchFamily="34" charset="0"/>
                <a:cs typeface="Arial" pitchFamily="34" charset="0"/>
              </a:rPr>
              <a:t>Název programu</a:t>
            </a:r>
            <a:r>
              <a:rPr lang="cs-CZ" sz="1900" dirty="0" smtClean="0">
                <a:solidFill>
                  <a:schemeClr val="accent4">
                    <a:lumMod val="10000"/>
                  </a:schemeClr>
                </a:solidFill>
                <a:latin typeface="Arial" pitchFamily="34" charset="0"/>
                <a:cs typeface="Arial" pitchFamily="34" charset="0"/>
              </a:rPr>
              <a:t>: Operační program Vzdělávání pro konkurenceschopnost</a:t>
            </a:r>
          </a:p>
          <a:p>
            <a:pPr algn="l"/>
            <a:r>
              <a:rPr lang="cs-CZ" sz="1900" b="1" dirty="0" smtClean="0">
                <a:solidFill>
                  <a:schemeClr val="accent4">
                    <a:lumMod val="10000"/>
                  </a:schemeClr>
                </a:solidFill>
                <a:latin typeface="Arial" pitchFamily="34" charset="0"/>
                <a:cs typeface="Arial" pitchFamily="34" charset="0"/>
              </a:rPr>
              <a:t>Číslo výzvy</a:t>
            </a:r>
            <a:r>
              <a:rPr lang="cs-CZ" sz="1900" dirty="0" smtClean="0">
                <a:solidFill>
                  <a:schemeClr val="accent4">
                    <a:lumMod val="10000"/>
                  </a:schemeClr>
                </a:solidFill>
                <a:latin typeface="Arial" pitchFamily="34" charset="0"/>
                <a:cs typeface="Arial" pitchFamily="34" charset="0"/>
              </a:rPr>
              <a:t>: 34</a:t>
            </a:r>
          </a:p>
          <a:p>
            <a:pPr algn="l"/>
            <a:endParaRPr lang="cs-CZ" sz="1900" b="1" dirty="0" smtClean="0">
              <a:solidFill>
                <a:schemeClr val="accent4">
                  <a:lumMod val="10000"/>
                </a:schemeClr>
              </a:solidFill>
              <a:latin typeface="Arial" pitchFamily="34" charset="0"/>
              <a:cs typeface="Arial" pitchFamily="34" charset="0"/>
            </a:endParaRPr>
          </a:p>
          <a:p>
            <a:pPr algn="l"/>
            <a:r>
              <a:rPr lang="cs-CZ" sz="1900" b="1" dirty="0" smtClean="0">
                <a:solidFill>
                  <a:schemeClr val="accent4">
                    <a:lumMod val="10000"/>
                  </a:schemeClr>
                </a:solidFill>
                <a:latin typeface="Arial" pitchFamily="34" charset="0"/>
                <a:cs typeface="Arial" pitchFamily="34" charset="0"/>
              </a:rPr>
              <a:t>Předmě</a:t>
            </a:r>
            <a:r>
              <a:rPr lang="cs-CZ" sz="1900" dirty="0" smtClean="0">
                <a:solidFill>
                  <a:schemeClr val="accent4">
                    <a:lumMod val="10000"/>
                  </a:schemeClr>
                </a:solidFill>
                <a:latin typeface="Arial" pitchFamily="34" charset="0"/>
                <a:cs typeface="Arial" pitchFamily="34" charset="0"/>
              </a:rPr>
              <a:t>t: Občanská výchova</a:t>
            </a:r>
          </a:p>
          <a:p>
            <a:pPr algn="l"/>
            <a:r>
              <a:rPr lang="cs-CZ" sz="1900" b="1" dirty="0" smtClean="0">
                <a:solidFill>
                  <a:schemeClr val="accent4">
                    <a:lumMod val="10000"/>
                  </a:schemeClr>
                </a:solidFill>
                <a:latin typeface="Arial" pitchFamily="34" charset="0"/>
                <a:cs typeface="Arial" pitchFamily="34" charset="0"/>
              </a:rPr>
              <a:t>Ročník</a:t>
            </a:r>
            <a:r>
              <a:rPr lang="cs-CZ" sz="1900" dirty="0" smtClean="0">
                <a:solidFill>
                  <a:schemeClr val="accent4">
                    <a:lumMod val="10000"/>
                  </a:schemeClr>
                </a:solidFill>
                <a:latin typeface="Arial" pitchFamily="34" charset="0"/>
                <a:cs typeface="Arial" pitchFamily="34" charset="0"/>
              </a:rPr>
              <a:t>: 2</a:t>
            </a:r>
          </a:p>
          <a:p>
            <a:pPr algn="l"/>
            <a:r>
              <a:rPr lang="cs-CZ" sz="1900" b="1" dirty="0" smtClean="0">
                <a:solidFill>
                  <a:schemeClr val="accent4">
                    <a:lumMod val="10000"/>
                  </a:schemeClr>
                </a:solidFill>
                <a:latin typeface="Arial" pitchFamily="34" charset="0"/>
                <a:cs typeface="Arial" pitchFamily="34" charset="0"/>
              </a:rPr>
              <a:t>Tematická oblast</a:t>
            </a:r>
            <a:r>
              <a:rPr lang="cs-CZ" sz="1900" dirty="0" smtClean="0">
                <a:solidFill>
                  <a:schemeClr val="accent4">
                    <a:lumMod val="10000"/>
                  </a:schemeClr>
                </a:solidFill>
                <a:latin typeface="Arial" pitchFamily="34" charset="0"/>
                <a:cs typeface="Arial" pitchFamily="34" charset="0"/>
              </a:rPr>
              <a:t>: OV2</a:t>
            </a:r>
          </a:p>
          <a:p>
            <a:pPr algn="l"/>
            <a:r>
              <a:rPr lang="cs-CZ" sz="1900" b="1" dirty="0" smtClean="0">
                <a:solidFill>
                  <a:schemeClr val="tx1"/>
                </a:solidFill>
                <a:latin typeface="Arial" pitchFamily="34" charset="0"/>
                <a:cs typeface="Arial" pitchFamily="34" charset="0"/>
              </a:rPr>
              <a:t>Anotace:</a:t>
            </a:r>
            <a:r>
              <a:rPr lang="cs-CZ" sz="1900" dirty="0" smtClean="0">
                <a:solidFill>
                  <a:schemeClr val="tx1"/>
                </a:solidFill>
                <a:latin typeface="Arial" pitchFamily="34" charset="0"/>
                <a:cs typeface="Arial" pitchFamily="34" charset="0"/>
              </a:rPr>
              <a:t>Tento materiál slouží k výuce a opakování učiva pro žáky, kteří byli v souladu s § 9 vyhlášky číslo 73/2005 Sb. o vzdělávání dětí,žáků a studentů se speciálními vzdělávacími potřebami a dětí, žáků a studentů mimořádně nadaných, v platném znění, zařazeni do třídy odborného učiliště, kde se vzdělávají dle ŠVP v oborech 65-51-E/01 Stravovací a ubytovací služby, 66-51-E/01 Prodavačské práce a 75-41-E/01 Pečovatelské služby.</a:t>
            </a:r>
          </a:p>
          <a:p>
            <a:pPr algn="l"/>
            <a:r>
              <a:rPr lang="cs-CZ" sz="1900" b="1" dirty="0" smtClean="0">
                <a:solidFill>
                  <a:schemeClr val="accent4">
                    <a:lumMod val="10000"/>
                  </a:schemeClr>
                </a:solidFill>
                <a:latin typeface="Arial" pitchFamily="34" charset="0"/>
                <a:cs typeface="Arial" pitchFamily="34" charset="0"/>
              </a:rPr>
              <a:t>Autor</a:t>
            </a:r>
            <a:r>
              <a:rPr lang="cs-CZ" sz="1900" dirty="0" smtClean="0">
                <a:solidFill>
                  <a:schemeClr val="accent4">
                    <a:lumMod val="10000"/>
                  </a:schemeClr>
                </a:solidFill>
                <a:latin typeface="Arial" pitchFamily="34" charset="0"/>
                <a:cs typeface="Arial" pitchFamily="34" charset="0"/>
              </a:rPr>
              <a:t>: Ing. Zdeněk Peška</a:t>
            </a:r>
          </a:p>
          <a:p>
            <a:pPr algn="l"/>
            <a:r>
              <a:rPr lang="cs-CZ" sz="1900" b="1" dirty="0" smtClean="0">
                <a:solidFill>
                  <a:schemeClr val="accent4">
                    <a:lumMod val="10000"/>
                  </a:schemeClr>
                </a:solidFill>
                <a:latin typeface="Arial" pitchFamily="34" charset="0"/>
                <a:cs typeface="Arial" pitchFamily="34" charset="0"/>
              </a:rPr>
              <a:t>Období vytvoření</a:t>
            </a:r>
            <a:r>
              <a:rPr lang="cs-CZ" sz="1900" dirty="0" smtClean="0">
                <a:solidFill>
                  <a:schemeClr val="accent4">
                    <a:lumMod val="10000"/>
                  </a:schemeClr>
                </a:solidFill>
                <a:latin typeface="Arial" pitchFamily="34" charset="0"/>
                <a:cs typeface="Arial" pitchFamily="34" charset="0"/>
              </a:rPr>
              <a:t>: Srpen 2013</a:t>
            </a:r>
          </a:p>
          <a:p>
            <a:pPr algn="l"/>
            <a:endParaRPr lang="cs-CZ" dirty="0" smtClean="0"/>
          </a:p>
          <a:p>
            <a:pPr algn="l"/>
            <a:endParaRPr lang="cs-CZ" dirty="0"/>
          </a:p>
        </p:txBody>
      </p:sp>
      <p:sp>
        <p:nvSpPr>
          <p:cNvPr id="6" name="Obdélník 5"/>
          <p:cNvSpPr/>
          <p:nvPr/>
        </p:nvSpPr>
        <p:spPr>
          <a:xfrm>
            <a:off x="539552" y="188640"/>
            <a:ext cx="7992888" cy="1077218"/>
          </a:xfrm>
          <a:prstGeom prst="rect">
            <a:avLst/>
          </a:prstGeom>
          <a:noFill/>
        </p:spPr>
        <p:txBody>
          <a:bodyPr wrap="square" lIns="91440" tIns="45720" rIns="91440" bIns="45720">
            <a:spAutoFit/>
          </a:bodyPr>
          <a:lstStyle/>
          <a:p>
            <a:r>
              <a:rPr lang="cs-CZ" sz="3200" b="0" cap="none" spc="0" dirty="0" smtClean="0">
                <a:ln w="18415" cmpd="sng">
                  <a:solidFill>
                    <a:srgbClr val="00B0F0"/>
                  </a:solidFill>
                  <a:prstDash val="solid"/>
                </a:ln>
                <a:solidFill>
                  <a:srgbClr val="00B0F0"/>
                </a:solidFill>
                <a:effectLst>
                  <a:outerShdw blurRad="50800" dist="63500" dir="2700000" sx="103000" sy="103000" algn="tl" rotWithShape="0">
                    <a:prstClr val="black">
                      <a:alpha val="40000"/>
                    </a:prstClr>
                  </a:outerShdw>
                </a:effectLst>
                <a:latin typeface="Berlin Sans FB" pitchFamily="34" charset="0"/>
              </a:rPr>
              <a:t>O</a:t>
            </a:r>
            <a:r>
              <a:rPr lang="cs-CZ" sz="3200" b="0" cap="none" spc="0" dirty="0" smtClean="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 </a:t>
            </a:r>
            <a:r>
              <a:rPr lang="cs-CZ" sz="3200" b="0" cap="none" spc="0" dirty="0" err="1" smtClean="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dborné</a:t>
            </a:r>
            <a:r>
              <a:rPr lang="cs-CZ" sz="3200" b="0" cap="none" spc="0" dirty="0" smtClean="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 </a:t>
            </a:r>
            <a:r>
              <a:rPr lang="cs-CZ" sz="3200" b="0" cap="none" spc="0" dirty="0" smtClean="0">
                <a:ln w="18415" cmpd="sng">
                  <a:solidFill>
                    <a:srgbClr val="00B0F0"/>
                  </a:solidFill>
                  <a:prstDash val="solid"/>
                </a:ln>
                <a:solidFill>
                  <a:srgbClr val="00B0F0"/>
                </a:solidFill>
                <a:effectLst>
                  <a:outerShdw blurRad="50800" dist="63500" dir="2700000" sx="103000" sy="103000" algn="tl" rotWithShape="0">
                    <a:prstClr val="black">
                      <a:alpha val="40000"/>
                    </a:prstClr>
                  </a:outerShdw>
                </a:effectLst>
                <a:latin typeface="Berlin Sans FB" pitchFamily="34" charset="0"/>
              </a:rPr>
              <a:t>U</a:t>
            </a:r>
            <a:r>
              <a:rPr lang="cs-CZ" sz="3200" b="0" cap="none" spc="0" dirty="0" smtClean="0">
                <a:ln w="18415" cmpd="sng">
                  <a:solidFill>
                    <a:srgbClr val="00B0F0"/>
                  </a:solidFill>
                  <a:prstDash val="solid"/>
                </a:ln>
                <a:solidFill>
                  <a:schemeClr val="tx2">
                    <a:lumMod val="60000"/>
                    <a:lumOff val="40000"/>
                  </a:schemeClr>
                </a:solidFill>
                <a:effectLst>
                  <a:outerShdw blurRad="50800" dist="63500" dir="2700000" sx="103000" sy="103000" algn="tl" rotWithShape="0">
                    <a:prstClr val="black">
                      <a:alpha val="40000"/>
                    </a:prstClr>
                  </a:outerShdw>
                </a:effectLst>
                <a:latin typeface="Berlin Sans FB" pitchFamily="34" charset="0"/>
              </a:rPr>
              <a:t> </a:t>
            </a:r>
            <a:r>
              <a:rPr lang="cs-CZ" sz="3200" b="0" cap="none" spc="0" dirty="0" err="1" smtClean="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čiliště</a:t>
            </a:r>
            <a:endParaRPr lang="cs-CZ" sz="3200" b="0" cap="none" spc="0" dirty="0" smtClean="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endParaRPr>
          </a:p>
          <a:p>
            <a:r>
              <a:rPr lang="cs-CZ" sz="3200" dirty="0" smtClean="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               a </a:t>
            </a:r>
            <a:r>
              <a:rPr lang="cs-CZ" sz="3200" dirty="0" smtClean="0">
                <a:ln w="18415" cmpd="sng">
                  <a:solidFill>
                    <a:srgbClr val="00B0F0"/>
                  </a:solidFill>
                  <a:prstDash val="solid"/>
                </a:ln>
                <a:solidFill>
                  <a:srgbClr val="00B0F0"/>
                </a:solidFill>
                <a:effectLst>
                  <a:outerShdw blurRad="50800" dist="63500" dir="2700000" sx="103000" sy="103000" algn="tl" rotWithShape="0">
                    <a:prstClr val="black">
                      <a:alpha val="40000"/>
                    </a:prstClr>
                  </a:outerShdw>
                </a:effectLst>
                <a:latin typeface="Berlin Sans FB" pitchFamily="34" charset="0"/>
              </a:rPr>
              <a:t>Z</a:t>
            </a:r>
            <a:r>
              <a:rPr lang="cs-CZ" sz="3200" dirty="0" smtClean="0">
                <a:ln w="18415" cmpd="sng">
                  <a:solidFill>
                    <a:schemeClr val="tx2">
                      <a:lumMod val="60000"/>
                      <a:lumOff val="40000"/>
                    </a:schemeClr>
                  </a:solidFill>
                  <a:prstDash val="solid"/>
                </a:ln>
                <a:solidFill>
                  <a:schemeClr val="tx2">
                    <a:lumMod val="60000"/>
                    <a:lumOff val="40000"/>
                  </a:schemeClr>
                </a:solidFill>
                <a:effectLst>
                  <a:outerShdw blurRad="50800" dist="63500" dir="2700000" sx="103000" sy="103000" algn="tl" rotWithShape="0">
                    <a:prstClr val="black">
                      <a:alpha val="40000"/>
                    </a:prstClr>
                  </a:outerShdw>
                </a:effectLst>
                <a:latin typeface="Berlin Sans FB" pitchFamily="34" charset="0"/>
              </a:rPr>
              <a:t> </a:t>
            </a:r>
            <a:r>
              <a:rPr lang="cs-CZ" sz="3200" dirty="0" err="1" smtClean="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ákladní</a:t>
            </a:r>
            <a:r>
              <a:rPr lang="cs-CZ" sz="3200" dirty="0" smtClean="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 </a:t>
            </a:r>
            <a:r>
              <a:rPr lang="cs-CZ" sz="3200" dirty="0" smtClean="0">
                <a:ln w="18415" cmpd="sng">
                  <a:solidFill>
                    <a:srgbClr val="00B0F0"/>
                  </a:solidFill>
                  <a:prstDash val="solid"/>
                </a:ln>
                <a:solidFill>
                  <a:srgbClr val="00B0F0"/>
                </a:solidFill>
                <a:effectLst>
                  <a:outerShdw blurRad="50800" dist="63500" dir="2700000" sx="103000" sy="103000" algn="tl" rotWithShape="0">
                    <a:prstClr val="black">
                      <a:alpha val="40000"/>
                    </a:prstClr>
                  </a:outerShdw>
                </a:effectLst>
                <a:latin typeface="Berlin Sans FB" pitchFamily="34" charset="0"/>
              </a:rPr>
              <a:t>Š</a:t>
            </a:r>
            <a:r>
              <a:rPr lang="cs-CZ" sz="3200" dirty="0" smtClean="0">
                <a:ln w="18415" cmpd="sng">
                  <a:solidFill>
                    <a:srgbClr val="00B0F0"/>
                  </a:solidFill>
                  <a:prstDash val="solid"/>
                </a:ln>
                <a:solidFill>
                  <a:schemeClr val="tx2">
                    <a:lumMod val="60000"/>
                    <a:lumOff val="40000"/>
                  </a:schemeClr>
                </a:solidFill>
                <a:effectLst>
                  <a:outerShdw blurRad="50800" dist="63500" dir="2700000" sx="103000" sy="103000" algn="tl" rotWithShape="0">
                    <a:prstClr val="black">
                      <a:alpha val="40000"/>
                    </a:prstClr>
                  </a:outerShdw>
                </a:effectLst>
                <a:latin typeface="Berlin Sans FB" pitchFamily="34" charset="0"/>
              </a:rPr>
              <a:t> </a:t>
            </a:r>
            <a:r>
              <a:rPr lang="cs-CZ" sz="3200" dirty="0" smtClean="0">
                <a:ln w="18415" cmpd="sng">
                  <a:solidFill>
                    <a:srgbClr val="FFFFFF"/>
                  </a:solidFill>
                  <a:prstDash val="solid"/>
                </a:ln>
                <a:solidFill>
                  <a:srgbClr val="FFFFFF"/>
                </a:solidFill>
                <a:effectLst>
                  <a:outerShdw blurRad="50800" dist="63500" dir="2700000" sx="103000" sy="103000" algn="tl" rotWithShape="0">
                    <a:prstClr val="black">
                      <a:alpha val="40000"/>
                    </a:prstClr>
                  </a:outerShdw>
                </a:effectLst>
                <a:latin typeface="Berlin Sans FB" pitchFamily="34" charset="0"/>
              </a:rPr>
              <a:t>kola praktická </a:t>
            </a:r>
            <a:r>
              <a:rPr lang="cs-CZ" sz="3200" dirty="0" smtClean="0">
                <a:ln w="18415" cmpd="sng">
                  <a:solidFill>
                    <a:srgbClr val="00B0F0"/>
                  </a:solidFill>
                  <a:prstDash val="solid"/>
                </a:ln>
                <a:solidFill>
                  <a:srgbClr val="00B0F0"/>
                </a:solidFill>
                <a:effectLst>
                  <a:outerShdw blurRad="50800" dist="63500" dir="2700000" sx="103000" sy="103000" algn="tl" rotWithShape="0">
                    <a:prstClr val="black">
                      <a:alpha val="40000"/>
                    </a:prstClr>
                  </a:outerShdw>
                </a:effectLst>
                <a:latin typeface="Berlin Sans FB" pitchFamily="34" charset="0"/>
              </a:rPr>
              <a:t>Holešov</a:t>
            </a:r>
            <a:endParaRPr lang="cs-CZ" sz="3200" b="0" cap="none" spc="0" dirty="0">
              <a:ln w="18415" cmpd="sng">
                <a:solidFill>
                  <a:srgbClr val="00B0F0"/>
                </a:solidFill>
                <a:prstDash val="solid"/>
              </a:ln>
              <a:solidFill>
                <a:srgbClr val="00B0F0"/>
              </a:solidFill>
              <a:effectLst>
                <a:outerShdw blurRad="50800" dist="63500" dir="2700000" sx="103000" sy="103000" algn="tl" rotWithShape="0">
                  <a:prstClr val="black">
                    <a:alpha val="40000"/>
                  </a:prstClr>
                </a:outerShdw>
              </a:effectLst>
              <a:latin typeface="Berlin Sans FB" pitchFamily="34" charset="0"/>
            </a:endParaRPr>
          </a:p>
        </p:txBody>
      </p:sp>
      <p:cxnSp>
        <p:nvCxnSpPr>
          <p:cNvPr id="7" name="Přímá spojovací čára 6"/>
          <p:cNvCxnSpPr/>
          <p:nvPr/>
        </p:nvCxnSpPr>
        <p:spPr>
          <a:xfrm>
            <a:off x="395536" y="1268760"/>
            <a:ext cx="8424936"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comb dir="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obrázek 2"/>
          <p:cNvPicPr>
            <a:picLocks noChangeAspect="1" noChangeArrowheads="1"/>
          </p:cNvPicPr>
          <p:nvPr/>
        </p:nvPicPr>
        <p:blipFill>
          <a:blip r:embed="rId2" cstate="print"/>
          <a:srcRect/>
          <a:stretch>
            <a:fillRect/>
          </a:stretch>
        </p:blipFill>
        <p:spPr bwMode="auto">
          <a:xfrm>
            <a:off x="0" y="0"/>
            <a:ext cx="9135601" cy="1556792"/>
          </a:xfrm>
          <a:prstGeom prst="rect">
            <a:avLst/>
          </a:prstGeom>
          <a:ln w="9525">
            <a:noFill/>
            <a:miter lim="800000"/>
            <a:headEnd/>
            <a:tailEnd/>
          </a:ln>
        </p:spPr>
      </p:pic>
      <p:sp>
        <p:nvSpPr>
          <p:cNvPr id="11" name="Obdélník 10"/>
          <p:cNvSpPr/>
          <p:nvPr/>
        </p:nvSpPr>
        <p:spPr>
          <a:xfrm>
            <a:off x="539552" y="2204864"/>
            <a:ext cx="8136904" cy="2123658"/>
          </a:xfrm>
          <a:prstGeom prst="rect">
            <a:avLst/>
          </a:prstGeom>
          <a:noFill/>
        </p:spPr>
        <p:txBody>
          <a:bodyPr wrap="square" lIns="91440" tIns="45720" rIns="91440" bIns="45720">
            <a:spAutoFit/>
          </a:bodyPr>
          <a:lstStyle/>
          <a:p>
            <a:pPr algn="ctr"/>
            <a:r>
              <a:rPr lang="cs-CZ" sz="66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rPr>
              <a:t>HLEDÁNÍ ZAMĚSTNÁNÍ</a:t>
            </a:r>
          </a:p>
          <a:p>
            <a:pPr algn="ctr"/>
            <a:r>
              <a:rPr lang="cs-CZ" sz="66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rPr>
              <a:t>ŽIVOTOPIS</a:t>
            </a:r>
            <a:endParaRPr lang="cs-CZ" sz="66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endParaRPr>
          </a:p>
        </p:txBody>
      </p:sp>
    </p:spTree>
  </p:cSld>
  <p:clrMapOvr>
    <a:masterClrMapping/>
  </p:clrMapOvr>
  <p:transition>
    <p:comb dir="ver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95536" y="260648"/>
            <a:ext cx="7848872" cy="707886"/>
          </a:xfrm>
          <a:prstGeom prst="rect">
            <a:avLst/>
          </a:prstGeom>
          <a:noFill/>
        </p:spPr>
        <p:txBody>
          <a:bodyPr wrap="square" lIns="91440" tIns="45720" rIns="91440" bIns="45720">
            <a:spAutoFit/>
          </a:bodyPr>
          <a:lstStyle/>
          <a:p>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rPr>
              <a:t>JAK HLEDAT ZAMĚSTNÁNÍ?</a:t>
            </a:r>
            <a:endParaRPr lang="cs-CZ"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endParaRPr>
          </a:p>
        </p:txBody>
      </p:sp>
      <p:sp>
        <p:nvSpPr>
          <p:cNvPr id="3" name="Obdélník 2"/>
          <p:cNvSpPr/>
          <p:nvPr/>
        </p:nvSpPr>
        <p:spPr>
          <a:xfrm>
            <a:off x="395536" y="1052736"/>
            <a:ext cx="8424936" cy="646331"/>
          </a:xfrm>
          <a:prstGeom prst="rect">
            <a:avLst/>
          </a:prstGeom>
        </p:spPr>
        <p:txBody>
          <a:bodyPr wrap="square">
            <a:spAutoFit/>
          </a:bodyPr>
          <a:lstStyle/>
          <a:p>
            <a:r>
              <a:rPr lang="cs-CZ" dirty="0" smtClean="0"/>
              <a:t>Při ztrátě zaměstnání čí ukončení školní docházky je nutné se  do tří dnů zaregistrovat  na</a:t>
            </a:r>
          </a:p>
          <a:p>
            <a:r>
              <a:rPr lang="cs-CZ" smtClean="0">
                <a:solidFill>
                  <a:schemeClr val="accent4">
                    <a:lumMod val="10000"/>
                  </a:schemeClr>
                </a:solidFill>
              </a:rPr>
              <a:t>Úřadu práce.</a:t>
            </a:r>
            <a:endParaRPr lang="cs-CZ" dirty="0">
              <a:solidFill>
                <a:schemeClr val="accent4">
                  <a:lumMod val="10000"/>
                </a:schemeClr>
              </a:solidFill>
            </a:endParaRPr>
          </a:p>
        </p:txBody>
      </p:sp>
      <p:sp>
        <p:nvSpPr>
          <p:cNvPr id="4" name="Obdélník 3"/>
          <p:cNvSpPr/>
          <p:nvPr/>
        </p:nvSpPr>
        <p:spPr>
          <a:xfrm>
            <a:off x="395536" y="1988840"/>
            <a:ext cx="3960440" cy="4247317"/>
          </a:xfrm>
          <a:prstGeom prst="rect">
            <a:avLst/>
          </a:prstGeom>
        </p:spPr>
        <p:txBody>
          <a:bodyPr wrap="square">
            <a:spAutoFit/>
          </a:bodyPr>
          <a:lstStyle/>
          <a:p>
            <a:r>
              <a:rPr lang="cs-CZ" dirty="0" smtClean="0"/>
              <a:t>Při </a:t>
            </a:r>
            <a:r>
              <a:rPr lang="cs-CZ" b="1" dirty="0" smtClean="0"/>
              <a:t>hledání práce</a:t>
            </a:r>
            <a:r>
              <a:rPr lang="cs-CZ" dirty="0" smtClean="0"/>
              <a:t> je nutné zkombinovat všechny možné i nemožné způsoby, nevzdávat se při dílčím neúspěchu a bojovat ze všech sil. Existuje mnoho možností, jak najít novou práci, ať už hledáme práci přes internet, personální agentury, úřady práce, inzeráty v tisku, výstavy a burzy práce, či přes známosti. Všichni odborníci se shodují, že je nutné všechny formy kombinovat. Každý ze způsobů se totiž hodí na něco jiného a nevíme přesně, co rozhoduje u každého zaměstnavatele.</a:t>
            </a:r>
            <a:br>
              <a:rPr lang="cs-CZ" dirty="0" smtClean="0"/>
            </a:br>
            <a:r>
              <a:rPr lang="cs-CZ" dirty="0" smtClean="0"/>
              <a:t/>
            </a:r>
            <a:br>
              <a:rPr lang="cs-CZ" dirty="0" smtClean="0"/>
            </a:br>
            <a:endParaRPr lang="cs-CZ" dirty="0"/>
          </a:p>
        </p:txBody>
      </p:sp>
      <p:pic>
        <p:nvPicPr>
          <p:cNvPr id="5" name="Obrázek 4" descr="nezaměstnaní.jpg"/>
          <p:cNvPicPr>
            <a:picLocks noChangeAspect="1"/>
          </p:cNvPicPr>
          <p:nvPr/>
        </p:nvPicPr>
        <p:blipFill>
          <a:blip r:embed="rId2" cstate="print"/>
          <a:stretch>
            <a:fillRect/>
          </a:stretch>
        </p:blipFill>
        <p:spPr>
          <a:xfrm>
            <a:off x="4499992" y="2132856"/>
            <a:ext cx="4395051" cy="3312368"/>
          </a:xfrm>
          <a:prstGeom prst="rect">
            <a:avLst/>
          </a:prstGeom>
        </p:spPr>
      </p:pic>
    </p:spTree>
  </p:cSld>
  <p:clrMapOvr>
    <a:masterClrMapping/>
  </p:clrMapOvr>
  <p:transition>
    <p:comb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iterate type="lt">
                                    <p:tmAbs val="100"/>
                                  </p:iterate>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iterate type="lt">
                                    <p:tmAbs val="100"/>
                                  </p:iterate>
                                  <p:childTnLst>
                                    <p:set>
                                      <p:cBhvr>
                                        <p:cTn id="10" dur="1" fill="hold">
                                          <p:stCondLst>
                                            <p:cond delay="0"/>
                                          </p:stCondLst>
                                        </p:cTn>
                                        <p:tgtEl>
                                          <p:spTgt spid="3"/>
                                        </p:tgtEl>
                                        <p:attrNameLst>
                                          <p:attrName>style.visibility</p:attrName>
                                        </p:attrNameLst>
                                      </p:cBhvr>
                                      <p:to>
                                        <p:strVal val="visible"/>
                                      </p:to>
                                    </p:set>
                                  </p:childTnLst>
                                </p:cTn>
                              </p:par>
                            </p:childTnLst>
                          </p:cTn>
                        </p:par>
                        <p:par>
                          <p:cTn id="11" fill="hold">
                            <p:stCondLst>
                              <p:cond delay="8501"/>
                            </p:stCondLst>
                            <p:childTnLst>
                              <p:par>
                                <p:cTn id="12" presetID="1" presetClass="entr" presetSubtype="0" fill="hold" grpId="0" nodeType="afterEffect">
                                  <p:stCondLst>
                                    <p:cond delay="0"/>
                                  </p:stCondLst>
                                  <p:iterate type="lt">
                                    <p:tmAbs val="100"/>
                                  </p:iterate>
                                  <p:childTnLst>
                                    <p:set>
                                      <p:cBhvr>
                                        <p:cTn id="13" dur="1" fill="hold">
                                          <p:stCondLst>
                                            <p:cond delay="0"/>
                                          </p:stCondLst>
                                        </p:cTn>
                                        <p:tgtEl>
                                          <p:spTgt spid="4"/>
                                        </p:tgtEl>
                                        <p:attrNameLst>
                                          <p:attrName>style.visibility</p:attrName>
                                        </p:attrNameLst>
                                      </p:cBhvr>
                                      <p:to>
                                        <p:strVal val="visible"/>
                                      </p:to>
                                    </p:set>
                                  </p:childTnLst>
                                </p:cTn>
                              </p:par>
                              <p:par>
                                <p:cTn id="14" presetID="5" presetClass="entr" presetSubtype="10" fill="hold"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checkerboard(across)">
                                      <p:cBhvr>
                                        <p:cTn id="16"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95536" y="260648"/>
            <a:ext cx="7848872" cy="707886"/>
          </a:xfrm>
          <a:prstGeom prst="rect">
            <a:avLst/>
          </a:prstGeom>
          <a:noFill/>
        </p:spPr>
        <p:txBody>
          <a:bodyPr wrap="square" lIns="91440" tIns="45720" rIns="91440" bIns="45720">
            <a:spAutoFit/>
          </a:bodyPr>
          <a:lstStyle/>
          <a:p>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rPr>
              <a:t>ŽIVOTOPIS A ÚVODNÍ DOPIS</a:t>
            </a:r>
            <a:endParaRPr lang="cs-CZ"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endParaRPr>
          </a:p>
        </p:txBody>
      </p:sp>
      <p:sp>
        <p:nvSpPr>
          <p:cNvPr id="5" name="Obdélník 4"/>
          <p:cNvSpPr/>
          <p:nvPr/>
        </p:nvSpPr>
        <p:spPr>
          <a:xfrm>
            <a:off x="467544" y="1124744"/>
            <a:ext cx="3312368" cy="3970318"/>
          </a:xfrm>
          <a:prstGeom prst="rect">
            <a:avLst/>
          </a:prstGeom>
        </p:spPr>
        <p:txBody>
          <a:bodyPr wrap="square">
            <a:spAutoFit/>
          </a:bodyPr>
          <a:lstStyle/>
          <a:p>
            <a:r>
              <a:rPr lang="cs-CZ" dirty="0" smtClean="0"/>
              <a:t>Mít připravený </a:t>
            </a:r>
            <a:r>
              <a:rPr lang="cs-CZ" b="1" dirty="0" smtClean="0"/>
              <a:t>profesní životopis</a:t>
            </a:r>
            <a:r>
              <a:rPr lang="cs-CZ" dirty="0" smtClean="0"/>
              <a:t> a zajímavý </a:t>
            </a:r>
            <a:r>
              <a:rPr lang="cs-CZ" b="1" dirty="0" smtClean="0"/>
              <a:t>úvodní dopis</a:t>
            </a:r>
            <a:r>
              <a:rPr lang="cs-CZ" dirty="0" smtClean="0"/>
              <a:t> je základem veškerého hledání práce ve všech oborech a profesích. Bez dobrého životopisu a bez schopnosti napsat dobrý průvodní dopis k žádosti o místo, žádnou dobrou práci nezískáme a žádná rada nikomu nepomůže. Hledání práce bez těchto základních podkladů je jen ztrátou času, když tedy nehledáme jen nějakou nekvalifikovanou práci.</a:t>
            </a:r>
            <a:endParaRPr lang="cs-CZ" dirty="0"/>
          </a:p>
        </p:txBody>
      </p:sp>
      <p:pic>
        <p:nvPicPr>
          <p:cNvPr id="6" name="Obrázek 5" descr="životopis.jpg"/>
          <p:cNvPicPr>
            <a:picLocks noChangeAspect="1"/>
          </p:cNvPicPr>
          <p:nvPr/>
        </p:nvPicPr>
        <p:blipFill>
          <a:blip r:embed="rId2" cstate="print"/>
          <a:stretch>
            <a:fillRect/>
          </a:stretch>
        </p:blipFill>
        <p:spPr>
          <a:xfrm>
            <a:off x="3707904" y="801271"/>
            <a:ext cx="5140177" cy="5796081"/>
          </a:xfrm>
          <a:prstGeom prst="rect">
            <a:avLst/>
          </a:prstGeom>
        </p:spPr>
      </p:pic>
    </p:spTree>
  </p:cSld>
  <p:clrMapOvr>
    <a:masterClrMapping/>
  </p:clrMapOvr>
  <p:transition>
    <p:comb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iterate type="lt">
                                    <p:tmAbs val="100"/>
                                  </p:iterate>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iterate type="lt">
                                    <p:tmAbs val="100"/>
                                  </p:iterate>
                                  <p:childTnLst>
                                    <p:set>
                                      <p:cBhvr>
                                        <p:cTn id="10" dur="1" fill="hold">
                                          <p:stCondLst>
                                            <p:cond delay="0"/>
                                          </p:stCondLst>
                                        </p:cTn>
                                        <p:tgtEl>
                                          <p:spTgt spid="5"/>
                                        </p:tgtEl>
                                        <p:attrNameLst>
                                          <p:attrName>style.visibility</p:attrName>
                                        </p:attrNameLst>
                                      </p:cBhvr>
                                      <p:to>
                                        <p:strVal val="visible"/>
                                      </p:to>
                                    </p:set>
                                  </p:childTnLst>
                                </p:cTn>
                              </p:par>
                            </p:childTnLst>
                          </p:cTn>
                        </p:par>
                        <p:par>
                          <p:cTn id="11" fill="hold">
                            <p:stCondLst>
                              <p:cond delay="33401"/>
                            </p:stCondLst>
                            <p:childTnLst>
                              <p:par>
                                <p:cTn id="12" presetID="53" presetClass="entr" presetSubtype="0" fill="hold" nodeType="afterEffect">
                                  <p:stCondLst>
                                    <p:cond delay="2000"/>
                                  </p:stCondLst>
                                  <p:childTnLst>
                                    <p:set>
                                      <p:cBhvr>
                                        <p:cTn id="13" dur="1" fill="hold">
                                          <p:stCondLst>
                                            <p:cond delay="0"/>
                                          </p:stCondLst>
                                        </p:cTn>
                                        <p:tgtEl>
                                          <p:spTgt spid="6"/>
                                        </p:tgtEl>
                                        <p:attrNameLst>
                                          <p:attrName>style.visibility</p:attrName>
                                        </p:attrNameLst>
                                      </p:cBhvr>
                                      <p:to>
                                        <p:strVal val="visible"/>
                                      </p:to>
                                    </p:set>
                                    <p:anim calcmode="lin" valueType="num">
                                      <p:cBhvr>
                                        <p:cTn id="14" dur="2000" fill="hold"/>
                                        <p:tgtEl>
                                          <p:spTgt spid="6"/>
                                        </p:tgtEl>
                                        <p:attrNameLst>
                                          <p:attrName>ppt_w</p:attrName>
                                        </p:attrNameLst>
                                      </p:cBhvr>
                                      <p:tavLst>
                                        <p:tav tm="0">
                                          <p:val>
                                            <p:fltVal val="0"/>
                                          </p:val>
                                        </p:tav>
                                        <p:tav tm="100000">
                                          <p:val>
                                            <p:strVal val="#ppt_w"/>
                                          </p:val>
                                        </p:tav>
                                      </p:tavLst>
                                    </p:anim>
                                    <p:anim calcmode="lin" valueType="num">
                                      <p:cBhvr>
                                        <p:cTn id="15" dur="2000" fill="hold"/>
                                        <p:tgtEl>
                                          <p:spTgt spid="6"/>
                                        </p:tgtEl>
                                        <p:attrNameLst>
                                          <p:attrName>ppt_h</p:attrName>
                                        </p:attrNameLst>
                                      </p:cBhvr>
                                      <p:tavLst>
                                        <p:tav tm="0">
                                          <p:val>
                                            <p:fltVal val="0"/>
                                          </p:val>
                                        </p:tav>
                                        <p:tav tm="100000">
                                          <p:val>
                                            <p:strVal val="#ppt_h"/>
                                          </p:val>
                                        </p:tav>
                                      </p:tavLst>
                                    </p:anim>
                                    <p:animEffect transition="in" filter="fade">
                                      <p:cBhvr>
                                        <p:cTn id="16"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95536" y="260648"/>
            <a:ext cx="7848872" cy="707886"/>
          </a:xfrm>
          <a:prstGeom prst="rect">
            <a:avLst/>
          </a:prstGeom>
          <a:noFill/>
        </p:spPr>
        <p:txBody>
          <a:bodyPr wrap="square" lIns="91440" tIns="45720" rIns="91440" bIns="45720">
            <a:spAutoFit/>
          </a:bodyPr>
          <a:lstStyle/>
          <a:p>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rPr>
              <a:t>PRACOVNÍ PORTÁLY</a:t>
            </a:r>
            <a:endParaRPr lang="cs-CZ"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endParaRPr>
          </a:p>
        </p:txBody>
      </p:sp>
      <p:sp>
        <p:nvSpPr>
          <p:cNvPr id="5" name="Obdélník 4"/>
          <p:cNvSpPr/>
          <p:nvPr/>
        </p:nvSpPr>
        <p:spPr>
          <a:xfrm>
            <a:off x="467544" y="1124744"/>
            <a:ext cx="8064896" cy="2585323"/>
          </a:xfrm>
          <a:prstGeom prst="rect">
            <a:avLst/>
          </a:prstGeom>
        </p:spPr>
        <p:txBody>
          <a:bodyPr wrap="square">
            <a:spAutoFit/>
          </a:bodyPr>
          <a:lstStyle/>
          <a:p>
            <a:r>
              <a:rPr lang="cs-CZ" dirty="0" smtClean="0"/>
              <a:t>Odpovídat na volná místa na pracovních portálech na internetu je základní způsob, jak najít práci. Denní kontrola nových pracovních nabídek na všech významných pracovních portálech by měla být základním úkolem všech uchazečů o práci. Nabízená volná místa se tam sice mnohdy opakují, ale je to ten nejrychlejší způsob, jak dát o sobě vědět potenciálním zaměstnavatelům a jak rychle reagovat na pracovní nabídky. Na vybraných portálech si navíc můžeme vytvořit vyhledávací "roboty" a nechat si zasílat všechna nová volná místa emailem dle klíčových slov, která nadefinujeme.</a:t>
            </a:r>
            <a:br>
              <a:rPr lang="cs-CZ" dirty="0" smtClean="0"/>
            </a:br>
            <a:endParaRPr lang="cs-CZ" dirty="0"/>
          </a:p>
        </p:txBody>
      </p:sp>
      <p:pic>
        <p:nvPicPr>
          <p:cNvPr id="4" name="Obrázek 3" descr="prace-domowe.png"/>
          <p:cNvPicPr>
            <a:picLocks noChangeAspect="1"/>
          </p:cNvPicPr>
          <p:nvPr/>
        </p:nvPicPr>
        <p:blipFill>
          <a:blip r:embed="rId2" cstate="print"/>
          <a:stretch>
            <a:fillRect/>
          </a:stretch>
        </p:blipFill>
        <p:spPr>
          <a:xfrm>
            <a:off x="1112241" y="1803603"/>
            <a:ext cx="6412087" cy="4549946"/>
          </a:xfrm>
          <a:prstGeom prst="rect">
            <a:avLst/>
          </a:prstGeom>
        </p:spPr>
      </p:pic>
    </p:spTree>
  </p:cSld>
  <p:clrMapOvr>
    <a:masterClrMapping/>
  </p:clrMapOvr>
  <p:transition>
    <p:comb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iterate type="lt">
                                    <p:tmAbs val="100"/>
                                  </p:iterate>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iterate type="lt">
                                    <p:tmAbs val="100"/>
                                  </p:iterate>
                                  <p:childTnLst>
                                    <p:set>
                                      <p:cBhvr>
                                        <p:cTn id="10" dur="1" fill="hold">
                                          <p:stCondLst>
                                            <p:cond delay="0"/>
                                          </p:stCondLst>
                                        </p:cTn>
                                        <p:tgtEl>
                                          <p:spTgt spid="5"/>
                                        </p:tgtEl>
                                        <p:attrNameLst>
                                          <p:attrName>style.visibility</p:attrName>
                                        </p:attrNameLst>
                                      </p:cBhvr>
                                      <p:to>
                                        <p:strVal val="visible"/>
                                      </p:to>
                                    </p:set>
                                  </p:childTnLst>
                                </p:cTn>
                              </p:par>
                              <p:par>
                                <p:cTn id="11" presetID="47" presetClass="entr" presetSubtype="0" fill="hold" nodeType="withEffect">
                                  <p:stCondLst>
                                    <p:cond delay="400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2000"/>
                                        <p:tgtEl>
                                          <p:spTgt spid="4"/>
                                        </p:tgtEl>
                                      </p:cBhvr>
                                    </p:animEffect>
                                    <p:anim calcmode="lin" valueType="num">
                                      <p:cBhvr>
                                        <p:cTn id="14" dur="2000" fill="hold"/>
                                        <p:tgtEl>
                                          <p:spTgt spid="4"/>
                                        </p:tgtEl>
                                        <p:attrNameLst>
                                          <p:attrName>ppt_x</p:attrName>
                                        </p:attrNameLst>
                                      </p:cBhvr>
                                      <p:tavLst>
                                        <p:tav tm="0">
                                          <p:val>
                                            <p:strVal val="#ppt_x"/>
                                          </p:val>
                                        </p:tav>
                                        <p:tav tm="100000">
                                          <p:val>
                                            <p:strVal val="#ppt_x"/>
                                          </p:val>
                                        </p:tav>
                                      </p:tavLst>
                                    </p:anim>
                                    <p:anim calcmode="lin" valueType="num">
                                      <p:cBhvr>
                                        <p:cTn id="15" dur="2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95536" y="260648"/>
            <a:ext cx="7848872" cy="707886"/>
          </a:xfrm>
          <a:prstGeom prst="rect">
            <a:avLst/>
          </a:prstGeom>
          <a:noFill/>
        </p:spPr>
        <p:txBody>
          <a:bodyPr wrap="square" lIns="91440" tIns="45720" rIns="91440" bIns="45720">
            <a:spAutoFit/>
          </a:bodyPr>
          <a:lstStyle/>
          <a:p>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rPr>
              <a:t>PERSONÁLNÍ AGENTURY</a:t>
            </a:r>
            <a:endParaRPr lang="cs-CZ"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endParaRPr>
          </a:p>
        </p:txBody>
      </p:sp>
      <p:sp>
        <p:nvSpPr>
          <p:cNvPr id="5" name="Obdélník 4"/>
          <p:cNvSpPr/>
          <p:nvPr/>
        </p:nvSpPr>
        <p:spPr>
          <a:xfrm>
            <a:off x="467544" y="1124744"/>
            <a:ext cx="8064896" cy="2308324"/>
          </a:xfrm>
          <a:prstGeom prst="rect">
            <a:avLst/>
          </a:prstGeom>
        </p:spPr>
        <p:txBody>
          <a:bodyPr wrap="square">
            <a:spAutoFit/>
          </a:bodyPr>
          <a:lstStyle/>
          <a:p>
            <a:r>
              <a:rPr lang="cs-CZ" dirty="0" smtClean="0"/>
              <a:t>Každá personální agentura hledá kandidáty na práci dle svých klientů, kteří chtějí obsadit volná pracovní místa. Jejich nabídky práce jsou tedy závislé na aktuální poptávce a agentury obvykle postupují tak, že až na konkrétní volné místo hledají vhodné kandidáty. Není ale vůbec špatný nápad obeslat vybrané personální agentury v našem okolí a zaslat jim dopředu profesní životopis. Některé agentury totiž shromažďují životopisy a když se jim objeví volná pracovní nabídka, tak často zapátrají ve své databází a můžou nám nabídnout vhodné místo.</a:t>
            </a:r>
            <a:br>
              <a:rPr lang="cs-CZ" dirty="0" smtClean="0"/>
            </a:br>
            <a:endParaRPr lang="cs-CZ" dirty="0"/>
          </a:p>
        </p:txBody>
      </p:sp>
      <p:pic>
        <p:nvPicPr>
          <p:cNvPr id="4" name="Obrázek 3" descr="nabor.jpg"/>
          <p:cNvPicPr>
            <a:picLocks noChangeAspect="1"/>
          </p:cNvPicPr>
          <p:nvPr/>
        </p:nvPicPr>
        <p:blipFill>
          <a:blip r:embed="rId2" cstate="print"/>
          <a:stretch>
            <a:fillRect/>
          </a:stretch>
        </p:blipFill>
        <p:spPr>
          <a:xfrm>
            <a:off x="1043608" y="3140968"/>
            <a:ext cx="6696744" cy="3441815"/>
          </a:xfrm>
          <a:prstGeom prst="rect">
            <a:avLst/>
          </a:prstGeom>
        </p:spPr>
      </p:pic>
    </p:spTree>
  </p:cSld>
  <p:clrMapOvr>
    <a:masterClrMapping/>
  </p:clrMapOvr>
  <p:transition>
    <p:comb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iterate type="lt">
                                    <p:tmAbs val="100"/>
                                  </p:iterate>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iterate type="lt">
                                    <p:tmAbs val="100"/>
                                  </p:iterate>
                                  <p:childTnLst>
                                    <p:set>
                                      <p:cBhvr>
                                        <p:cTn id="10" dur="1" fill="hold">
                                          <p:stCondLst>
                                            <p:cond delay="0"/>
                                          </p:stCondLst>
                                        </p:cTn>
                                        <p:tgtEl>
                                          <p:spTgt spid="5"/>
                                        </p:tgtEl>
                                        <p:attrNameLst>
                                          <p:attrName>style.visibility</p:attrName>
                                        </p:attrNameLst>
                                      </p:cBhvr>
                                      <p:to>
                                        <p:strVal val="visible"/>
                                      </p:to>
                                    </p:set>
                                  </p:childTnLst>
                                </p:cTn>
                              </p:par>
                              <p:par>
                                <p:cTn id="11" presetID="9" presetClass="entr" presetSubtype="0" fill="hold" nodeType="withEffect">
                                  <p:stCondLst>
                                    <p:cond delay="2000"/>
                                  </p:stCondLst>
                                  <p:childTnLst>
                                    <p:set>
                                      <p:cBhvr>
                                        <p:cTn id="12" dur="1" fill="hold">
                                          <p:stCondLst>
                                            <p:cond delay="0"/>
                                          </p:stCondLst>
                                        </p:cTn>
                                        <p:tgtEl>
                                          <p:spTgt spid="4"/>
                                        </p:tgtEl>
                                        <p:attrNameLst>
                                          <p:attrName>style.visibility</p:attrName>
                                        </p:attrNameLst>
                                      </p:cBhvr>
                                      <p:to>
                                        <p:strVal val="visible"/>
                                      </p:to>
                                    </p:set>
                                    <p:animEffect transition="in" filter="dissolv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95536" y="260648"/>
            <a:ext cx="8280920" cy="707886"/>
          </a:xfrm>
          <a:prstGeom prst="rect">
            <a:avLst/>
          </a:prstGeom>
          <a:noFill/>
        </p:spPr>
        <p:txBody>
          <a:bodyPr wrap="square" lIns="91440" tIns="45720" rIns="91440" bIns="45720">
            <a:spAutoFit/>
          </a:bodyPr>
          <a:lstStyle/>
          <a:p>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rPr>
              <a:t>PŘÍMÉ OBESÍLÁNÍ A NÁVŠTĚVA FIREM</a:t>
            </a:r>
            <a:endParaRPr lang="cs-CZ"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endParaRPr>
          </a:p>
        </p:txBody>
      </p:sp>
      <p:sp>
        <p:nvSpPr>
          <p:cNvPr id="5" name="Obdélník 4"/>
          <p:cNvSpPr/>
          <p:nvPr/>
        </p:nvSpPr>
        <p:spPr>
          <a:xfrm>
            <a:off x="467544" y="1124744"/>
            <a:ext cx="3600400" cy="4247317"/>
          </a:xfrm>
          <a:prstGeom prst="rect">
            <a:avLst/>
          </a:prstGeom>
        </p:spPr>
        <p:txBody>
          <a:bodyPr wrap="square">
            <a:spAutoFit/>
          </a:bodyPr>
          <a:lstStyle/>
          <a:p>
            <a:r>
              <a:rPr lang="cs-CZ" dirty="0" smtClean="0"/>
              <a:t>Dalším zajímavým způsobem, jak najít práci, je přímé obeslání firem, kde bychom chtěli pracovat. Je tedy dobré vytvořit si </a:t>
            </a:r>
            <a:r>
              <a:rPr lang="cs-CZ" b="1" dirty="0" smtClean="0"/>
              <a:t>seznam firem</a:t>
            </a:r>
            <a:r>
              <a:rPr lang="cs-CZ" dirty="0" smtClean="0"/>
              <a:t>, pro které bychom chtěli pracovat, které se nám líbí a kde by se daly uplatnit naše schopnosti a zkušenosti. Někdo si takový seznam firem udělá dle oboru, kde by chtěl pracovat, další třeba dle lokality a místa bydliště. Vše má své výhody. Jsou totiž firmy, které nedávají pracovní inzeráty, ale když jim zašle nějaký uchazeč zajímavý životopis, tak mu můžou nějakou práci nabídnout.</a:t>
            </a:r>
            <a:endParaRPr lang="cs-CZ" dirty="0"/>
          </a:p>
        </p:txBody>
      </p:sp>
      <p:pic>
        <p:nvPicPr>
          <p:cNvPr id="4" name="Obrázek 3" descr="návštěva firmy.jpg"/>
          <p:cNvPicPr>
            <a:picLocks noChangeAspect="1"/>
          </p:cNvPicPr>
          <p:nvPr/>
        </p:nvPicPr>
        <p:blipFill>
          <a:blip r:embed="rId2" cstate="print"/>
          <a:stretch>
            <a:fillRect/>
          </a:stretch>
        </p:blipFill>
        <p:spPr>
          <a:xfrm>
            <a:off x="4067944" y="1268760"/>
            <a:ext cx="4811364" cy="3744416"/>
          </a:xfrm>
          <a:prstGeom prst="rect">
            <a:avLst/>
          </a:prstGeom>
        </p:spPr>
      </p:pic>
      <p:sp>
        <p:nvSpPr>
          <p:cNvPr id="6" name="TextovéPole 5"/>
          <p:cNvSpPr txBox="1"/>
          <p:nvPr/>
        </p:nvSpPr>
        <p:spPr>
          <a:xfrm>
            <a:off x="467544" y="5301208"/>
            <a:ext cx="8280920" cy="369332"/>
          </a:xfrm>
          <a:prstGeom prst="rect">
            <a:avLst/>
          </a:prstGeom>
          <a:noFill/>
        </p:spPr>
        <p:txBody>
          <a:bodyPr wrap="square" rtlCol="0">
            <a:spAutoFit/>
          </a:bodyPr>
          <a:lstStyle/>
          <a:p>
            <a:r>
              <a:rPr lang="cs-CZ" dirty="0" smtClean="0"/>
              <a:t>Osobní návštěvy firem je vhodné si dopředu telefonicky domluvit. </a:t>
            </a:r>
            <a:endParaRPr lang="cs-CZ" dirty="0"/>
          </a:p>
        </p:txBody>
      </p:sp>
    </p:spTree>
  </p:cSld>
  <p:clrMapOvr>
    <a:masterClrMapping/>
  </p:clrMapOvr>
  <p:transition>
    <p:comb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iterate type="lt">
                                    <p:tmAbs val="100"/>
                                  </p:iterate>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iterate type="lt">
                                    <p:tmAbs val="100"/>
                                  </p:iterate>
                                  <p:childTnLst>
                                    <p:set>
                                      <p:cBhvr>
                                        <p:cTn id="10" dur="1" fill="hold">
                                          <p:stCondLst>
                                            <p:cond delay="0"/>
                                          </p:stCondLst>
                                        </p:cTn>
                                        <p:tgtEl>
                                          <p:spTgt spid="5"/>
                                        </p:tgtEl>
                                        <p:attrNameLst>
                                          <p:attrName>style.visibility</p:attrName>
                                        </p:attrNameLst>
                                      </p:cBhvr>
                                      <p:to>
                                        <p:strVal val="visible"/>
                                      </p:to>
                                    </p:set>
                                  </p:childTnLst>
                                </p:cTn>
                              </p:par>
                              <p:par>
                                <p:cTn id="11" presetID="5" presetClass="entr" presetSubtype="10" fill="hold" nodeType="withEffect">
                                  <p:stCondLst>
                                    <p:cond delay="2000"/>
                                  </p:stCondLst>
                                  <p:childTnLst>
                                    <p:set>
                                      <p:cBhvr>
                                        <p:cTn id="12" dur="1" fill="hold">
                                          <p:stCondLst>
                                            <p:cond delay="0"/>
                                          </p:stCondLst>
                                        </p:cTn>
                                        <p:tgtEl>
                                          <p:spTgt spid="4"/>
                                        </p:tgtEl>
                                        <p:attrNameLst>
                                          <p:attrName>style.visibility</p:attrName>
                                        </p:attrNameLst>
                                      </p:cBhvr>
                                      <p:to>
                                        <p:strVal val="visible"/>
                                      </p:to>
                                    </p:set>
                                    <p:animEffect transition="in" filter="checkerboard(across)">
                                      <p:cBhvr>
                                        <p:cTn id="13" dur="2000"/>
                                        <p:tgtEl>
                                          <p:spTgt spid="4"/>
                                        </p:tgtEl>
                                      </p:cBhvr>
                                    </p:animEffect>
                                  </p:childTnLst>
                                </p:cTn>
                              </p:par>
                            </p:childTnLst>
                          </p:cTn>
                        </p:par>
                        <p:par>
                          <p:cTn id="14" fill="hold">
                            <p:stCondLst>
                              <p:cond delay="43501"/>
                            </p:stCondLst>
                            <p:childTnLst>
                              <p:par>
                                <p:cTn id="15" presetID="1" presetClass="entr" presetSubtype="0" fill="hold" grpId="0" nodeType="afterEffect">
                                  <p:stCondLst>
                                    <p:cond delay="0"/>
                                  </p:stCondLst>
                                  <p:iterate type="lt">
                                    <p:tmAbs val="100"/>
                                  </p:iterate>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95536" y="260648"/>
            <a:ext cx="8280920" cy="707886"/>
          </a:xfrm>
          <a:prstGeom prst="rect">
            <a:avLst/>
          </a:prstGeom>
          <a:noFill/>
        </p:spPr>
        <p:txBody>
          <a:bodyPr wrap="square" lIns="91440" tIns="45720" rIns="91440" bIns="45720">
            <a:spAutoFit/>
          </a:bodyPr>
          <a:lstStyle/>
          <a:p>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rPr>
              <a:t>INZERÁTY V NOVINÁCH</a:t>
            </a:r>
            <a:endParaRPr lang="cs-CZ"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endParaRPr>
          </a:p>
        </p:txBody>
      </p:sp>
      <p:sp>
        <p:nvSpPr>
          <p:cNvPr id="5" name="Obdélník 4"/>
          <p:cNvSpPr/>
          <p:nvPr/>
        </p:nvSpPr>
        <p:spPr>
          <a:xfrm>
            <a:off x="467544" y="1124744"/>
            <a:ext cx="4032448" cy="4801314"/>
          </a:xfrm>
          <a:prstGeom prst="rect">
            <a:avLst/>
          </a:prstGeom>
        </p:spPr>
        <p:txBody>
          <a:bodyPr wrap="square">
            <a:spAutoFit/>
          </a:bodyPr>
          <a:lstStyle/>
          <a:p>
            <a:r>
              <a:rPr lang="cs-CZ" dirty="0" smtClean="0"/>
              <a:t>Pracovních inzerátů, kde se nabízí </a:t>
            </a:r>
            <a:r>
              <a:rPr lang="cs-CZ" b="1" dirty="0" smtClean="0"/>
              <a:t>volná místa</a:t>
            </a:r>
            <a:r>
              <a:rPr lang="cs-CZ" dirty="0" smtClean="0"/>
              <a:t>, není sice v novinách nějak moc, ale někdy se dají v tisku najít docela zajímavé pracovní nabídky od stabilních a spolehlivých zaměstnavatelů. Je proto dobré sledovat i denní tisk a reagovat na všechny vhodné inzeráty. Výhodou je regionální zaměření inzerátů a když už někdo inzeruje za peníze v tisku, tak se dá předpokládat, že opravdu někoho hledá a že daný inzerát je aktuální.</a:t>
            </a:r>
            <a:br>
              <a:rPr lang="cs-CZ" dirty="0" smtClean="0"/>
            </a:br>
            <a:r>
              <a:rPr lang="cs-CZ" dirty="0" smtClean="0"/>
              <a:t/>
            </a:r>
            <a:br>
              <a:rPr lang="cs-CZ" dirty="0" smtClean="0"/>
            </a:br>
            <a:r>
              <a:rPr lang="cs-CZ" dirty="0" smtClean="0"/>
              <a:t>Není také vůbec špatný nápad dát si vlastní inzerát, že hledám práci, neboť svým inzerátem můžeme zaujmout zástupce firem, kteří internetové nabídky moc nesledují.</a:t>
            </a:r>
            <a:endParaRPr lang="cs-CZ" dirty="0"/>
          </a:p>
        </p:txBody>
      </p:sp>
      <p:pic>
        <p:nvPicPr>
          <p:cNvPr id="6" name="Obrázek 5" descr="inzerát.jpg"/>
          <p:cNvPicPr>
            <a:picLocks noChangeAspect="1"/>
          </p:cNvPicPr>
          <p:nvPr/>
        </p:nvPicPr>
        <p:blipFill>
          <a:blip r:embed="rId2" cstate="print"/>
          <a:stretch>
            <a:fillRect/>
          </a:stretch>
        </p:blipFill>
        <p:spPr>
          <a:xfrm>
            <a:off x="4860032" y="1124744"/>
            <a:ext cx="3672408" cy="5323937"/>
          </a:xfrm>
          <a:prstGeom prst="rect">
            <a:avLst/>
          </a:prstGeom>
        </p:spPr>
      </p:pic>
    </p:spTree>
  </p:cSld>
  <p:clrMapOvr>
    <a:masterClrMapping/>
  </p:clrMapOvr>
  <p:transition>
    <p:comb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iterate type="lt">
                                    <p:tmAbs val="100"/>
                                  </p:iterate>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iterate type="lt">
                                    <p:tmAbs val="100"/>
                                  </p:iterate>
                                  <p:childTnLst>
                                    <p:set>
                                      <p:cBhvr>
                                        <p:cTn id="10" dur="1" fill="hold">
                                          <p:stCondLst>
                                            <p:cond delay="0"/>
                                          </p:stCondLst>
                                        </p:cTn>
                                        <p:tgtEl>
                                          <p:spTgt spid="5"/>
                                        </p:tgtEl>
                                        <p:attrNameLst>
                                          <p:attrName>style.visibility</p:attrName>
                                        </p:attrNameLst>
                                      </p:cBhvr>
                                      <p:to>
                                        <p:strVal val="visible"/>
                                      </p:to>
                                    </p:set>
                                  </p:childTnLst>
                                </p:cTn>
                              </p:par>
                              <p:par>
                                <p:cTn id="11" presetID="5" presetClass="entr" presetSubtype="10" fill="hold" nodeType="withEffect">
                                  <p:stCondLst>
                                    <p:cond delay="2000"/>
                                  </p:stCondLst>
                                  <p:childTnLst>
                                    <p:set>
                                      <p:cBhvr>
                                        <p:cTn id="12" dur="1" fill="hold">
                                          <p:stCondLst>
                                            <p:cond delay="0"/>
                                          </p:stCondLst>
                                        </p:cTn>
                                        <p:tgtEl>
                                          <p:spTgt spid="6"/>
                                        </p:tgtEl>
                                        <p:attrNameLst>
                                          <p:attrName>style.visibility</p:attrName>
                                        </p:attrNameLst>
                                      </p:cBhvr>
                                      <p:to>
                                        <p:strVal val="visible"/>
                                      </p:to>
                                    </p:set>
                                    <p:animEffect transition="in" filter="checkerboard(across)">
                                      <p:cBhvr>
                                        <p:cTn id="13"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95536" y="260648"/>
            <a:ext cx="8280920" cy="707886"/>
          </a:xfrm>
          <a:prstGeom prst="rect">
            <a:avLst/>
          </a:prstGeom>
          <a:noFill/>
        </p:spPr>
        <p:txBody>
          <a:bodyPr wrap="square" lIns="91440" tIns="45720" rIns="91440" bIns="45720">
            <a:spAutoFit/>
          </a:bodyPr>
          <a:lstStyle/>
          <a:p>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rPr>
              <a:t>VELETRHY PRÁCE</a:t>
            </a:r>
            <a:endParaRPr lang="cs-CZ"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endParaRPr>
          </a:p>
        </p:txBody>
      </p:sp>
      <p:sp>
        <p:nvSpPr>
          <p:cNvPr id="5" name="Obdélník 4"/>
          <p:cNvSpPr/>
          <p:nvPr/>
        </p:nvSpPr>
        <p:spPr>
          <a:xfrm>
            <a:off x="467544" y="1124744"/>
            <a:ext cx="8064896" cy="1200329"/>
          </a:xfrm>
          <a:prstGeom prst="rect">
            <a:avLst/>
          </a:prstGeom>
        </p:spPr>
        <p:txBody>
          <a:bodyPr wrap="square">
            <a:spAutoFit/>
          </a:bodyPr>
          <a:lstStyle/>
          <a:p>
            <a:r>
              <a:rPr lang="cs-CZ" dirty="0" smtClean="0"/>
              <a:t>Veletrhy práce, výstavy a burzy práce, jsou také ideální možností, jak se osobně a nezávazně seznámit se zástupci firem, které hledají pracovníky, jak se seznámit s volnými pozicemi, které prezentované firmy nabízejí. Je to také dobrý způsob, jak získat nové kontakty do své sítě, které se můžou kdykoliv hodit.</a:t>
            </a:r>
            <a:endParaRPr lang="cs-CZ" dirty="0"/>
          </a:p>
        </p:txBody>
      </p:sp>
      <p:pic>
        <p:nvPicPr>
          <p:cNvPr id="4" name="Obrázek 3" descr="veletrh práce.jpg"/>
          <p:cNvPicPr>
            <a:picLocks noChangeAspect="1"/>
          </p:cNvPicPr>
          <p:nvPr/>
        </p:nvPicPr>
        <p:blipFill>
          <a:blip r:embed="rId2" cstate="print"/>
          <a:stretch>
            <a:fillRect/>
          </a:stretch>
        </p:blipFill>
        <p:spPr>
          <a:xfrm>
            <a:off x="1475656" y="2336106"/>
            <a:ext cx="5516494" cy="3937397"/>
          </a:xfrm>
          <a:prstGeom prst="rect">
            <a:avLst/>
          </a:prstGeom>
        </p:spPr>
      </p:pic>
    </p:spTree>
  </p:cSld>
  <p:clrMapOvr>
    <a:masterClrMapping/>
  </p:clrMapOvr>
  <p:transition>
    <p:comb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iterate type="lt">
                                    <p:tmAbs val="100"/>
                                  </p:iterate>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iterate type="lt">
                                    <p:tmAbs val="100"/>
                                  </p:iterate>
                                  <p:childTnLst>
                                    <p:set>
                                      <p:cBhvr>
                                        <p:cTn id="10" dur="1" fill="hold">
                                          <p:stCondLst>
                                            <p:cond delay="0"/>
                                          </p:stCondLst>
                                        </p:cTn>
                                        <p:tgtEl>
                                          <p:spTgt spid="5"/>
                                        </p:tgtEl>
                                        <p:attrNameLst>
                                          <p:attrName>style.visibility</p:attrName>
                                        </p:attrNameLst>
                                      </p:cBhvr>
                                      <p:to>
                                        <p:strVal val="visible"/>
                                      </p:to>
                                    </p:set>
                                  </p:childTnLst>
                                </p:cTn>
                              </p:par>
                              <p:par>
                                <p:cTn id="11" presetID="49" presetClass="entr" presetSubtype="0" decel="100000" fill="hold" nodeType="withEffect">
                                  <p:stCondLst>
                                    <p:cond delay="4000"/>
                                  </p:stCondLst>
                                  <p:childTnLst>
                                    <p:set>
                                      <p:cBhvr>
                                        <p:cTn id="12" dur="1" fill="hold">
                                          <p:stCondLst>
                                            <p:cond delay="0"/>
                                          </p:stCondLst>
                                        </p:cTn>
                                        <p:tgtEl>
                                          <p:spTgt spid="4"/>
                                        </p:tgtEl>
                                        <p:attrNameLst>
                                          <p:attrName>style.visibility</p:attrName>
                                        </p:attrNameLst>
                                      </p:cBhvr>
                                      <p:to>
                                        <p:strVal val="visible"/>
                                      </p:to>
                                    </p:set>
                                    <p:anim calcmode="lin" valueType="num">
                                      <p:cBhvr>
                                        <p:cTn id="13" dur="2000" fill="hold"/>
                                        <p:tgtEl>
                                          <p:spTgt spid="4"/>
                                        </p:tgtEl>
                                        <p:attrNameLst>
                                          <p:attrName>ppt_w</p:attrName>
                                        </p:attrNameLst>
                                      </p:cBhvr>
                                      <p:tavLst>
                                        <p:tav tm="0">
                                          <p:val>
                                            <p:fltVal val="0"/>
                                          </p:val>
                                        </p:tav>
                                        <p:tav tm="100000">
                                          <p:val>
                                            <p:strVal val="#ppt_w"/>
                                          </p:val>
                                        </p:tav>
                                      </p:tavLst>
                                    </p:anim>
                                    <p:anim calcmode="lin" valueType="num">
                                      <p:cBhvr>
                                        <p:cTn id="14" dur="2000" fill="hold"/>
                                        <p:tgtEl>
                                          <p:spTgt spid="4"/>
                                        </p:tgtEl>
                                        <p:attrNameLst>
                                          <p:attrName>ppt_h</p:attrName>
                                        </p:attrNameLst>
                                      </p:cBhvr>
                                      <p:tavLst>
                                        <p:tav tm="0">
                                          <p:val>
                                            <p:fltVal val="0"/>
                                          </p:val>
                                        </p:tav>
                                        <p:tav tm="100000">
                                          <p:val>
                                            <p:strVal val="#ppt_h"/>
                                          </p:val>
                                        </p:tav>
                                      </p:tavLst>
                                    </p:anim>
                                    <p:anim calcmode="lin" valueType="num">
                                      <p:cBhvr>
                                        <p:cTn id="15" dur="2000" fill="hold"/>
                                        <p:tgtEl>
                                          <p:spTgt spid="4"/>
                                        </p:tgtEl>
                                        <p:attrNameLst>
                                          <p:attrName>style.rotation</p:attrName>
                                        </p:attrNameLst>
                                      </p:cBhvr>
                                      <p:tavLst>
                                        <p:tav tm="0">
                                          <p:val>
                                            <p:fltVal val="360"/>
                                          </p:val>
                                        </p:tav>
                                        <p:tav tm="100000">
                                          <p:val>
                                            <p:fltVal val="0"/>
                                          </p:val>
                                        </p:tav>
                                      </p:tavLst>
                                    </p:anim>
                                    <p:animEffect transition="in" filter="fade">
                                      <p:cBhvr>
                                        <p:cTn id="16"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95536" y="260648"/>
            <a:ext cx="8280920" cy="707886"/>
          </a:xfrm>
          <a:prstGeom prst="rect">
            <a:avLst/>
          </a:prstGeom>
          <a:noFill/>
        </p:spPr>
        <p:txBody>
          <a:bodyPr wrap="square" lIns="91440" tIns="45720" rIns="91440" bIns="45720">
            <a:spAutoFit/>
          </a:bodyPr>
          <a:lstStyle/>
          <a:p>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rPr>
              <a:t>KAMARÁDI, ZMÁMÍ, RODINA</a:t>
            </a:r>
            <a:endParaRPr lang="cs-CZ"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endParaRPr>
          </a:p>
        </p:txBody>
      </p:sp>
      <p:sp>
        <p:nvSpPr>
          <p:cNvPr id="5" name="Obdélník 4"/>
          <p:cNvSpPr/>
          <p:nvPr/>
        </p:nvSpPr>
        <p:spPr>
          <a:xfrm>
            <a:off x="467544" y="1124744"/>
            <a:ext cx="8064896" cy="2031325"/>
          </a:xfrm>
          <a:prstGeom prst="rect">
            <a:avLst/>
          </a:prstGeom>
        </p:spPr>
        <p:txBody>
          <a:bodyPr wrap="square">
            <a:spAutoFit/>
          </a:bodyPr>
          <a:lstStyle/>
          <a:p>
            <a:r>
              <a:rPr lang="cs-CZ" dirty="0" smtClean="0"/>
              <a:t>Osobní doporučení někoho příbuzného, známého, je také dobrým způsobem, jak získat novou práci. Můžeme se tak dostat na místo bez nějakého přísného výběrového řízení, neboť každý zaměstnavatel dá spíše na </a:t>
            </a:r>
            <a:r>
              <a:rPr lang="cs-CZ" b="1" dirty="0" smtClean="0"/>
              <a:t>osobní doporučení</a:t>
            </a:r>
            <a:r>
              <a:rPr lang="cs-CZ" dirty="0" smtClean="0"/>
              <a:t>, než na nějaké údaje v našem životopise. V dnešní době ale nelze moc spoléhat na tento způsob hledání práce, neboť volných míst na trhu mnoho není a skoro nikdo nám není schopen moc pomoci.</a:t>
            </a:r>
            <a:br>
              <a:rPr lang="cs-CZ" dirty="0" smtClean="0"/>
            </a:br>
            <a:endParaRPr lang="cs-CZ" dirty="0"/>
          </a:p>
        </p:txBody>
      </p:sp>
      <p:sp>
        <p:nvSpPr>
          <p:cNvPr id="4" name="Obdélník 3"/>
          <p:cNvSpPr/>
          <p:nvPr/>
        </p:nvSpPr>
        <p:spPr>
          <a:xfrm>
            <a:off x="395536" y="2924944"/>
            <a:ext cx="8280920" cy="707886"/>
          </a:xfrm>
          <a:prstGeom prst="rect">
            <a:avLst/>
          </a:prstGeom>
          <a:noFill/>
        </p:spPr>
        <p:txBody>
          <a:bodyPr wrap="square" lIns="91440" tIns="45720" rIns="91440" bIns="45720">
            <a:spAutoFit/>
          </a:bodyPr>
          <a:lstStyle/>
          <a:p>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rPr>
              <a:t>NETWORKING A SOCIÁLNÍ SÍTĚ</a:t>
            </a:r>
            <a:endParaRPr lang="cs-CZ"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endParaRPr>
          </a:p>
        </p:txBody>
      </p:sp>
      <p:sp>
        <p:nvSpPr>
          <p:cNvPr id="6" name="Obdélník 5"/>
          <p:cNvSpPr/>
          <p:nvPr/>
        </p:nvSpPr>
        <p:spPr>
          <a:xfrm>
            <a:off x="467544" y="3573016"/>
            <a:ext cx="6552728" cy="2862322"/>
          </a:xfrm>
          <a:prstGeom prst="rect">
            <a:avLst/>
          </a:prstGeom>
        </p:spPr>
        <p:txBody>
          <a:bodyPr wrap="square">
            <a:spAutoFit/>
          </a:bodyPr>
          <a:lstStyle/>
          <a:p>
            <a:r>
              <a:rPr lang="cs-CZ" dirty="0" smtClean="0"/>
              <a:t>Jedním z často opomíjených způsobů, jak najít práci, je obrátil se na někoho z naší sítě kontaktů. Výhodné je proto být neustále v kontaktu s bývalými kolegy z předchozích zaměstnání, s jinými lidmi ze stejného oboru, s personalisty z různých firem nebo pracovních agentur. Při budování takové vlastní sítě kontaktů nám můžou pomoci sociální sítě na internetu, např. profil na </a:t>
            </a:r>
            <a:r>
              <a:rPr lang="cs-CZ" i="1" dirty="0" err="1" smtClean="0"/>
              <a:t>LinkedIn</a:t>
            </a:r>
            <a:r>
              <a:rPr lang="cs-CZ" dirty="0" smtClean="0"/>
              <a:t>, kam si můžeme přidat všechny bývalé kolegy a spolužáky, </a:t>
            </a:r>
            <a:r>
              <a:rPr lang="cs-CZ" i="1" dirty="0" err="1" smtClean="0"/>
              <a:t>FaceBook</a:t>
            </a:r>
            <a:r>
              <a:rPr lang="cs-CZ" dirty="0" smtClean="0"/>
              <a:t>, kde si doplníme všechny známé, příp. i neznámé z našeho oboru, </a:t>
            </a:r>
            <a:r>
              <a:rPr lang="cs-CZ" i="1" dirty="0" err="1" smtClean="0"/>
              <a:t>Twitter</a:t>
            </a:r>
            <a:r>
              <a:rPr lang="cs-CZ" dirty="0" smtClean="0"/>
              <a:t>, kde si opět můžeme najít a sledovat zprávy od zajímavých lidí nebo firem.</a:t>
            </a:r>
            <a:endParaRPr lang="cs-CZ" dirty="0"/>
          </a:p>
        </p:txBody>
      </p:sp>
      <p:pic>
        <p:nvPicPr>
          <p:cNvPr id="1026" name="Picture 2"/>
          <p:cNvPicPr>
            <a:picLocks noChangeAspect="1" noChangeArrowheads="1"/>
          </p:cNvPicPr>
          <p:nvPr/>
        </p:nvPicPr>
        <p:blipFill>
          <a:blip r:embed="rId2" cstate="print"/>
          <a:srcRect/>
          <a:stretch>
            <a:fillRect/>
          </a:stretch>
        </p:blipFill>
        <p:spPr bwMode="auto">
          <a:xfrm>
            <a:off x="7164288" y="4437112"/>
            <a:ext cx="1614334" cy="519683"/>
          </a:xfrm>
          <a:prstGeom prst="rect">
            <a:avLst/>
          </a:prstGeom>
          <a:noFill/>
          <a:ln w="9525">
            <a:noFill/>
            <a:miter lim="800000"/>
            <a:headEnd/>
            <a:tailEnd/>
          </a:ln>
        </p:spPr>
      </p:pic>
      <p:pic>
        <p:nvPicPr>
          <p:cNvPr id="1027" name="Picture 3"/>
          <p:cNvPicPr>
            <a:picLocks noChangeAspect="1" noChangeArrowheads="1"/>
          </p:cNvPicPr>
          <p:nvPr/>
        </p:nvPicPr>
        <p:blipFill>
          <a:blip r:embed="rId3" cstate="print"/>
          <a:srcRect/>
          <a:stretch>
            <a:fillRect/>
          </a:stretch>
        </p:blipFill>
        <p:spPr bwMode="auto">
          <a:xfrm>
            <a:off x="7164288" y="3711577"/>
            <a:ext cx="1669926" cy="514472"/>
          </a:xfrm>
          <a:prstGeom prst="rect">
            <a:avLst/>
          </a:prstGeom>
          <a:noFill/>
          <a:ln w="9525">
            <a:noFill/>
            <a:miter lim="800000"/>
            <a:headEnd/>
            <a:tailEnd/>
          </a:ln>
        </p:spPr>
      </p:pic>
      <p:pic>
        <p:nvPicPr>
          <p:cNvPr id="1028" name="Picture 4"/>
          <p:cNvPicPr>
            <a:picLocks noChangeAspect="1" noChangeArrowheads="1"/>
          </p:cNvPicPr>
          <p:nvPr/>
        </p:nvPicPr>
        <p:blipFill>
          <a:blip r:embed="rId4" cstate="print"/>
          <a:srcRect/>
          <a:stretch>
            <a:fillRect/>
          </a:stretch>
        </p:blipFill>
        <p:spPr bwMode="auto">
          <a:xfrm>
            <a:off x="7668344" y="5229200"/>
            <a:ext cx="647700" cy="666750"/>
          </a:xfrm>
          <a:prstGeom prst="rect">
            <a:avLst/>
          </a:prstGeom>
          <a:noFill/>
          <a:ln w="9525">
            <a:noFill/>
            <a:miter lim="800000"/>
            <a:headEnd/>
            <a:tailEnd/>
          </a:ln>
        </p:spPr>
      </p:pic>
    </p:spTree>
  </p:cSld>
  <p:clrMapOvr>
    <a:masterClrMapping/>
  </p:clrMapOvr>
  <p:transition>
    <p:comb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iterate type="lt">
                                    <p:tmAbs val="100"/>
                                  </p:iterate>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iterate type="lt">
                                    <p:tmAbs val="100"/>
                                  </p:iterate>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iterate type="lt">
                                    <p:tmAbs val="100"/>
                                  </p:iterate>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iterate type="lt">
                                    <p:tmAbs val="100"/>
                                  </p:iterate>
                                  <p:childTnLst>
                                    <p:set>
                                      <p:cBhvr>
                                        <p:cTn id="18" dur="1" fill="hold">
                                          <p:stCondLst>
                                            <p:cond delay="0"/>
                                          </p:stCondLst>
                                        </p:cTn>
                                        <p:tgtEl>
                                          <p:spTgt spid="6"/>
                                        </p:tgtEl>
                                        <p:attrNameLst>
                                          <p:attrName>style.visibility</p:attrName>
                                        </p:attrNameLst>
                                      </p:cBhvr>
                                      <p:to>
                                        <p:strVal val="visible"/>
                                      </p:to>
                                    </p:set>
                                  </p:childTnLst>
                                </p:cTn>
                              </p:par>
                              <p:par>
                                <p:cTn id="19" presetID="53" presetClass="entr" presetSubtype="0" fill="hold" nodeType="withEffect">
                                  <p:stCondLst>
                                    <p:cond delay="1500"/>
                                  </p:stCondLst>
                                  <p:childTnLst>
                                    <p:set>
                                      <p:cBhvr>
                                        <p:cTn id="20" dur="1" fill="hold">
                                          <p:stCondLst>
                                            <p:cond delay="0"/>
                                          </p:stCondLst>
                                        </p:cTn>
                                        <p:tgtEl>
                                          <p:spTgt spid="1027"/>
                                        </p:tgtEl>
                                        <p:attrNameLst>
                                          <p:attrName>style.visibility</p:attrName>
                                        </p:attrNameLst>
                                      </p:cBhvr>
                                      <p:to>
                                        <p:strVal val="visible"/>
                                      </p:to>
                                    </p:set>
                                    <p:anim calcmode="lin" valueType="num">
                                      <p:cBhvr>
                                        <p:cTn id="21" dur="2000" fill="hold"/>
                                        <p:tgtEl>
                                          <p:spTgt spid="1027"/>
                                        </p:tgtEl>
                                        <p:attrNameLst>
                                          <p:attrName>ppt_w</p:attrName>
                                        </p:attrNameLst>
                                      </p:cBhvr>
                                      <p:tavLst>
                                        <p:tav tm="0">
                                          <p:val>
                                            <p:fltVal val="0"/>
                                          </p:val>
                                        </p:tav>
                                        <p:tav tm="100000">
                                          <p:val>
                                            <p:strVal val="#ppt_w"/>
                                          </p:val>
                                        </p:tav>
                                      </p:tavLst>
                                    </p:anim>
                                    <p:anim calcmode="lin" valueType="num">
                                      <p:cBhvr>
                                        <p:cTn id="22" dur="2000" fill="hold"/>
                                        <p:tgtEl>
                                          <p:spTgt spid="1027"/>
                                        </p:tgtEl>
                                        <p:attrNameLst>
                                          <p:attrName>ppt_h</p:attrName>
                                        </p:attrNameLst>
                                      </p:cBhvr>
                                      <p:tavLst>
                                        <p:tav tm="0">
                                          <p:val>
                                            <p:fltVal val="0"/>
                                          </p:val>
                                        </p:tav>
                                        <p:tav tm="100000">
                                          <p:val>
                                            <p:strVal val="#ppt_h"/>
                                          </p:val>
                                        </p:tav>
                                      </p:tavLst>
                                    </p:anim>
                                    <p:animEffect transition="in" filter="fade">
                                      <p:cBhvr>
                                        <p:cTn id="23" dur="2000"/>
                                        <p:tgtEl>
                                          <p:spTgt spid="1027"/>
                                        </p:tgtEl>
                                      </p:cBhvr>
                                    </p:animEffect>
                                  </p:childTnLst>
                                </p:cTn>
                              </p:par>
                              <p:par>
                                <p:cTn id="24" presetID="53" presetClass="entr" presetSubtype="0" fill="hold" nodeType="withEffect">
                                  <p:stCondLst>
                                    <p:cond delay="1500"/>
                                  </p:stCondLst>
                                  <p:childTnLst>
                                    <p:set>
                                      <p:cBhvr>
                                        <p:cTn id="25" dur="1" fill="hold">
                                          <p:stCondLst>
                                            <p:cond delay="0"/>
                                          </p:stCondLst>
                                        </p:cTn>
                                        <p:tgtEl>
                                          <p:spTgt spid="1026"/>
                                        </p:tgtEl>
                                        <p:attrNameLst>
                                          <p:attrName>style.visibility</p:attrName>
                                        </p:attrNameLst>
                                      </p:cBhvr>
                                      <p:to>
                                        <p:strVal val="visible"/>
                                      </p:to>
                                    </p:set>
                                    <p:anim calcmode="lin" valueType="num">
                                      <p:cBhvr>
                                        <p:cTn id="26" dur="2000" fill="hold"/>
                                        <p:tgtEl>
                                          <p:spTgt spid="1026"/>
                                        </p:tgtEl>
                                        <p:attrNameLst>
                                          <p:attrName>ppt_w</p:attrName>
                                        </p:attrNameLst>
                                      </p:cBhvr>
                                      <p:tavLst>
                                        <p:tav tm="0">
                                          <p:val>
                                            <p:fltVal val="0"/>
                                          </p:val>
                                        </p:tav>
                                        <p:tav tm="100000">
                                          <p:val>
                                            <p:strVal val="#ppt_w"/>
                                          </p:val>
                                        </p:tav>
                                      </p:tavLst>
                                    </p:anim>
                                    <p:anim calcmode="lin" valueType="num">
                                      <p:cBhvr>
                                        <p:cTn id="27" dur="2000" fill="hold"/>
                                        <p:tgtEl>
                                          <p:spTgt spid="1026"/>
                                        </p:tgtEl>
                                        <p:attrNameLst>
                                          <p:attrName>ppt_h</p:attrName>
                                        </p:attrNameLst>
                                      </p:cBhvr>
                                      <p:tavLst>
                                        <p:tav tm="0">
                                          <p:val>
                                            <p:fltVal val="0"/>
                                          </p:val>
                                        </p:tav>
                                        <p:tav tm="100000">
                                          <p:val>
                                            <p:strVal val="#ppt_h"/>
                                          </p:val>
                                        </p:tav>
                                      </p:tavLst>
                                    </p:anim>
                                    <p:animEffect transition="in" filter="fade">
                                      <p:cBhvr>
                                        <p:cTn id="28" dur="2000"/>
                                        <p:tgtEl>
                                          <p:spTgt spid="1026"/>
                                        </p:tgtEl>
                                      </p:cBhvr>
                                    </p:animEffect>
                                  </p:childTnLst>
                                </p:cTn>
                              </p:par>
                              <p:par>
                                <p:cTn id="29" presetID="53" presetClass="entr" presetSubtype="0" fill="hold" nodeType="withEffect">
                                  <p:stCondLst>
                                    <p:cond delay="1500"/>
                                  </p:stCondLst>
                                  <p:childTnLst>
                                    <p:set>
                                      <p:cBhvr>
                                        <p:cTn id="30" dur="1" fill="hold">
                                          <p:stCondLst>
                                            <p:cond delay="0"/>
                                          </p:stCondLst>
                                        </p:cTn>
                                        <p:tgtEl>
                                          <p:spTgt spid="1028"/>
                                        </p:tgtEl>
                                        <p:attrNameLst>
                                          <p:attrName>style.visibility</p:attrName>
                                        </p:attrNameLst>
                                      </p:cBhvr>
                                      <p:to>
                                        <p:strVal val="visible"/>
                                      </p:to>
                                    </p:set>
                                    <p:anim calcmode="lin" valueType="num">
                                      <p:cBhvr>
                                        <p:cTn id="31" dur="2000" fill="hold"/>
                                        <p:tgtEl>
                                          <p:spTgt spid="1028"/>
                                        </p:tgtEl>
                                        <p:attrNameLst>
                                          <p:attrName>ppt_w</p:attrName>
                                        </p:attrNameLst>
                                      </p:cBhvr>
                                      <p:tavLst>
                                        <p:tav tm="0">
                                          <p:val>
                                            <p:fltVal val="0"/>
                                          </p:val>
                                        </p:tav>
                                        <p:tav tm="100000">
                                          <p:val>
                                            <p:strVal val="#ppt_w"/>
                                          </p:val>
                                        </p:tav>
                                      </p:tavLst>
                                    </p:anim>
                                    <p:anim calcmode="lin" valueType="num">
                                      <p:cBhvr>
                                        <p:cTn id="32" dur="2000" fill="hold"/>
                                        <p:tgtEl>
                                          <p:spTgt spid="1028"/>
                                        </p:tgtEl>
                                        <p:attrNameLst>
                                          <p:attrName>ppt_h</p:attrName>
                                        </p:attrNameLst>
                                      </p:cBhvr>
                                      <p:tavLst>
                                        <p:tav tm="0">
                                          <p:val>
                                            <p:fltVal val="0"/>
                                          </p:val>
                                        </p:tav>
                                        <p:tav tm="100000">
                                          <p:val>
                                            <p:strVal val="#ppt_h"/>
                                          </p:val>
                                        </p:tav>
                                      </p:tavLst>
                                    </p:anim>
                                    <p:animEffect transition="in" filter="fade">
                                      <p:cBhvr>
                                        <p:cTn id="33" dur="20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4"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95536" y="260648"/>
            <a:ext cx="8280920" cy="707886"/>
          </a:xfrm>
          <a:prstGeom prst="rect">
            <a:avLst/>
          </a:prstGeom>
          <a:noFill/>
        </p:spPr>
        <p:txBody>
          <a:bodyPr wrap="square" lIns="91440" tIns="45720" rIns="91440" bIns="45720">
            <a:spAutoFit/>
          </a:bodyPr>
          <a:lstStyle/>
          <a:p>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rPr>
              <a:t>ÚŘAD PRÁCE</a:t>
            </a:r>
            <a:endParaRPr lang="cs-CZ"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endParaRPr>
          </a:p>
        </p:txBody>
      </p:sp>
      <p:sp>
        <p:nvSpPr>
          <p:cNvPr id="5" name="Obdélník 4"/>
          <p:cNvSpPr/>
          <p:nvPr/>
        </p:nvSpPr>
        <p:spPr>
          <a:xfrm>
            <a:off x="467544" y="1124744"/>
            <a:ext cx="8064896" cy="1477328"/>
          </a:xfrm>
          <a:prstGeom prst="rect">
            <a:avLst/>
          </a:prstGeom>
        </p:spPr>
        <p:txBody>
          <a:bodyPr wrap="square">
            <a:spAutoFit/>
          </a:bodyPr>
          <a:lstStyle/>
          <a:p>
            <a:r>
              <a:rPr lang="cs-CZ" dirty="0" smtClean="0"/>
              <a:t>Některým profesím může pomoci najít práci i </a:t>
            </a:r>
            <a:r>
              <a:rPr lang="cs-CZ" b="1" dirty="0" smtClean="0"/>
              <a:t>Úřad práce</a:t>
            </a:r>
            <a:r>
              <a:rPr lang="cs-CZ" dirty="0" smtClean="0"/>
              <a:t>, kde všechny firmy uveřejňují volné pozice. Chce to ale vlastní aktivitu a nespoléhat jen na úřednice, že nám nabídnou vhodné místo nebo rekvalifikační kurz. Je také dobré dávat si pozor na staří inzerátů, které tam najdeme, neboť mnohá místa už byla dávno obsazena a firmy je jen nestáhly z nabídky.</a:t>
            </a:r>
            <a:endParaRPr lang="cs-CZ" dirty="0"/>
          </a:p>
        </p:txBody>
      </p:sp>
      <p:pic>
        <p:nvPicPr>
          <p:cNvPr id="4" name="Obrázek 3" descr="úřad práce.jpg"/>
          <p:cNvPicPr>
            <a:picLocks noChangeAspect="1"/>
          </p:cNvPicPr>
          <p:nvPr/>
        </p:nvPicPr>
        <p:blipFill>
          <a:blip r:embed="rId2" cstate="print"/>
          <a:stretch>
            <a:fillRect/>
          </a:stretch>
        </p:blipFill>
        <p:spPr>
          <a:xfrm>
            <a:off x="384458" y="2809874"/>
            <a:ext cx="8219990" cy="3816424"/>
          </a:xfrm>
          <a:prstGeom prst="rect">
            <a:avLst/>
          </a:prstGeom>
        </p:spPr>
      </p:pic>
    </p:spTree>
  </p:cSld>
  <p:clrMapOvr>
    <a:masterClrMapping/>
  </p:clrMapOvr>
  <p:transition>
    <p:comb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iterate type="lt">
                                    <p:tmAbs val="100"/>
                                  </p:iterate>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iterate type="lt">
                                    <p:tmAbs val="100"/>
                                  </p:iterate>
                                  <p:childTnLst>
                                    <p:set>
                                      <p:cBhvr>
                                        <p:cTn id="10" dur="1" fill="hold">
                                          <p:stCondLst>
                                            <p:cond delay="0"/>
                                          </p:stCondLst>
                                        </p:cTn>
                                        <p:tgtEl>
                                          <p:spTgt spid="5"/>
                                        </p:tgtEl>
                                        <p:attrNameLst>
                                          <p:attrName>style.visibility</p:attrName>
                                        </p:attrNameLst>
                                      </p:cBhvr>
                                      <p:to>
                                        <p:strVal val="visible"/>
                                      </p:to>
                                    </p:set>
                                  </p:childTnLst>
                                </p:cTn>
                              </p:par>
                              <p:par>
                                <p:cTn id="11" presetID="9" presetClass="entr" presetSubtype="0" fill="hold" nodeType="withEffect">
                                  <p:stCondLst>
                                    <p:cond delay="3000"/>
                                  </p:stCondLst>
                                  <p:childTnLst>
                                    <p:set>
                                      <p:cBhvr>
                                        <p:cTn id="12" dur="1" fill="hold">
                                          <p:stCondLst>
                                            <p:cond delay="0"/>
                                          </p:stCondLst>
                                        </p:cTn>
                                        <p:tgtEl>
                                          <p:spTgt spid="4"/>
                                        </p:tgtEl>
                                        <p:attrNameLst>
                                          <p:attrName>style.visibility</p:attrName>
                                        </p:attrNameLst>
                                      </p:cBhvr>
                                      <p:to>
                                        <p:strVal val="visible"/>
                                      </p:to>
                                    </p:set>
                                    <p:animEffect transition="in" filter="dissolve">
                                      <p:cBhvr>
                                        <p:cTn id="13"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95536" y="260648"/>
            <a:ext cx="8280920" cy="707886"/>
          </a:xfrm>
          <a:prstGeom prst="rect">
            <a:avLst/>
          </a:prstGeom>
          <a:noFill/>
        </p:spPr>
        <p:txBody>
          <a:bodyPr wrap="square" lIns="91440" tIns="45720" rIns="91440" bIns="45720">
            <a:spAutoFit/>
          </a:bodyPr>
          <a:lstStyle/>
          <a:p>
            <a:r>
              <a:rPr lang="cs-CZ" sz="40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rPr>
              <a:t>ÚKOL</a:t>
            </a:r>
            <a:endParaRPr lang="cs-CZ"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60007" dist="200025" dir="15000000" sy="30000" kx="-1800000" algn="bl" rotWithShape="0">
                  <a:prstClr val="black">
                    <a:alpha val="32000"/>
                  </a:prstClr>
                </a:outerShdw>
              </a:effectLst>
            </a:endParaRPr>
          </a:p>
        </p:txBody>
      </p:sp>
      <p:sp>
        <p:nvSpPr>
          <p:cNvPr id="3" name="Obdélník 2"/>
          <p:cNvSpPr/>
          <p:nvPr/>
        </p:nvSpPr>
        <p:spPr>
          <a:xfrm>
            <a:off x="395536" y="980728"/>
            <a:ext cx="5112568" cy="369332"/>
          </a:xfrm>
          <a:prstGeom prst="rect">
            <a:avLst/>
          </a:prstGeom>
        </p:spPr>
        <p:txBody>
          <a:bodyPr wrap="square">
            <a:spAutoFit/>
          </a:bodyPr>
          <a:lstStyle/>
          <a:p>
            <a:r>
              <a:rPr lang="cs-CZ" dirty="0" smtClean="0"/>
              <a:t>Napiš svůj profesní životopis s </a:t>
            </a:r>
            <a:r>
              <a:rPr lang="cs-CZ" smtClean="0"/>
              <a:t>použitím internetu.</a:t>
            </a:r>
            <a:endParaRPr lang="cs-CZ" dirty="0"/>
          </a:p>
        </p:txBody>
      </p:sp>
    </p:spTree>
  </p:cSld>
  <p:clrMapOvr>
    <a:masterClrMapping/>
  </p:clrMapOvr>
  <p:transition>
    <p:comb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iterate type="lt">
                                    <p:tmAbs val="100"/>
                                  </p:iterate>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txBox="1">
            <a:spLocks/>
          </p:cNvSpPr>
          <p:nvPr/>
        </p:nvSpPr>
        <p:spPr>
          <a:xfrm>
            <a:off x="457200" y="152400"/>
            <a:ext cx="8229600" cy="9906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cs-CZ" sz="4400" b="0" i="0" u="none" strike="noStrike" kern="1200" cap="none" spc="0" normalizeH="0" baseline="0" noProof="0" dirty="0" smtClean="0">
                <a:ln>
                  <a:noFill/>
                </a:ln>
                <a:solidFill>
                  <a:schemeClr val="accent4">
                    <a:lumMod val="10000"/>
                  </a:schemeClr>
                </a:solidFill>
                <a:effectLst>
                  <a:outerShdw blurRad="38100" dist="38100" dir="2700000" algn="tl">
                    <a:srgbClr val="000000">
                      <a:alpha val="43137"/>
                    </a:srgbClr>
                  </a:outerShdw>
                </a:effectLst>
                <a:uLnTx/>
                <a:uFillTx/>
                <a:latin typeface="+mj-lt"/>
                <a:ea typeface="+mj-ea"/>
                <a:cs typeface="+mj-cs"/>
              </a:rPr>
              <a:t>Zdroje (28.08.2013</a:t>
            </a:r>
            <a:r>
              <a:rPr kumimoji="0" lang="cs-CZ" sz="4400" b="0" i="0" u="none" strike="noStrike" kern="1200" cap="none" spc="0" normalizeH="0" baseline="0" noProof="0" dirty="0" smtClean="0">
                <a:ln>
                  <a:noFill/>
                </a:ln>
                <a:solidFill>
                  <a:schemeClr val="accent4">
                    <a:lumMod val="10000"/>
                  </a:schemeClr>
                </a:solidFill>
                <a:effectLst/>
                <a:uLnTx/>
                <a:uFillTx/>
                <a:latin typeface="+mj-lt"/>
                <a:ea typeface="+mj-ea"/>
                <a:cs typeface="+mj-cs"/>
              </a:rPr>
              <a:t>)</a:t>
            </a:r>
            <a:endParaRPr kumimoji="0" lang="cs-CZ" sz="4400" b="0" i="0" u="none" strike="noStrike" kern="1200" cap="none" spc="0" normalizeH="0" baseline="0" noProof="0" dirty="0">
              <a:ln>
                <a:noFill/>
              </a:ln>
              <a:solidFill>
                <a:schemeClr val="accent4">
                  <a:lumMod val="10000"/>
                </a:schemeClr>
              </a:solidFill>
              <a:effectLst/>
              <a:uLnTx/>
              <a:uFillTx/>
              <a:latin typeface="+mj-lt"/>
              <a:ea typeface="+mj-ea"/>
              <a:cs typeface="+mj-cs"/>
            </a:endParaRPr>
          </a:p>
        </p:txBody>
      </p:sp>
      <p:sp>
        <p:nvSpPr>
          <p:cNvPr id="3" name="Zástupný symbol pro obsah 2"/>
          <p:cNvSpPr txBox="1">
            <a:spLocks/>
          </p:cNvSpPr>
          <p:nvPr/>
        </p:nvSpPr>
        <p:spPr>
          <a:xfrm>
            <a:off x="251520" y="1196752"/>
            <a:ext cx="8686800" cy="5328592"/>
          </a:xfrm>
          <a:prstGeom prst="rect">
            <a:avLst/>
          </a:prstGeom>
        </p:spPr>
        <p:txBody>
          <a:bodyPr vert="horz" lIns="91440" tIns="45720" rIns="91440" bIns="45720" rtlCol="0">
            <a:normAutofit fontScale="92500" lnSpcReduction="20000"/>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0" i="0" u="none" strike="noStrike" kern="1200" cap="none" spc="0" normalizeH="0" baseline="0" noProof="0" dirty="0" smtClean="0">
                <a:ln>
                  <a:noFill/>
                </a:ln>
                <a:solidFill>
                  <a:schemeClr val="accent4">
                    <a:lumMod val="10000"/>
                  </a:schemeClr>
                </a:solidFill>
                <a:effectLst>
                  <a:outerShdw blurRad="38100" dist="38100" dir="2700000" algn="tl">
                    <a:srgbClr val="000000">
                      <a:alpha val="43137"/>
                    </a:srgbClr>
                  </a:outerShdw>
                </a:effectLst>
                <a:uLnTx/>
                <a:uFillTx/>
                <a:latin typeface="+mj-lt"/>
                <a:ea typeface="+mn-ea"/>
                <a:cs typeface="Times New Roman" pitchFamily="18" charset="0"/>
              </a:rPr>
              <a:t>Zdroje obrázků: </a:t>
            </a:r>
          </a:p>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1800" b="0" i="0" u="none" strike="noStrike" kern="1200" cap="none" spc="0" normalizeH="0" baseline="0" noProof="0" dirty="0" smtClean="0">
                <a:ln>
                  <a:noFill/>
                </a:ln>
                <a:solidFill>
                  <a:schemeClr val="accent4">
                    <a:lumMod val="10000"/>
                  </a:schemeClr>
                </a:solidFill>
                <a:effectLst>
                  <a:outerShdw blurRad="38100" dist="38100" dir="2700000" algn="tl">
                    <a:srgbClr val="000000">
                      <a:alpha val="43137"/>
                    </a:srgbClr>
                  </a:outerShdw>
                </a:effectLst>
                <a:uLnTx/>
                <a:uFillTx/>
                <a:latin typeface="+mj-lt"/>
                <a:ea typeface="+mn-ea"/>
                <a:cs typeface="Times New Roman" pitchFamily="18" charset="0"/>
              </a:rPr>
              <a:t>-</a:t>
            </a:r>
            <a:r>
              <a:rPr kumimoji="0" lang="cs-CZ" sz="1400" b="0" i="0" u="none" strike="noStrike" kern="1200" cap="none" spc="0" normalizeH="0" baseline="0" noProof="0" dirty="0" smtClean="0">
                <a:ln>
                  <a:noFill/>
                </a:ln>
                <a:solidFill>
                  <a:schemeClr val="accent4">
                    <a:lumMod val="10000"/>
                  </a:schemeClr>
                </a:solidFill>
                <a:effectLst>
                  <a:outerShdw blurRad="38100" dist="38100" dir="2700000" algn="tl">
                    <a:srgbClr val="000000">
                      <a:alpha val="43137"/>
                    </a:srgbClr>
                  </a:outerShdw>
                </a:effectLst>
                <a:uLnTx/>
                <a:uFillTx/>
                <a:latin typeface="+mj-lt"/>
                <a:ea typeface="+mn-ea"/>
                <a:cs typeface="Times New Roman" pitchFamily="18" charset="0"/>
              </a:rPr>
              <a:t>MS Office Klipart</a:t>
            </a:r>
          </a:p>
          <a:p>
            <a:pPr lvl="0">
              <a:spcBef>
                <a:spcPct val="20000"/>
              </a:spcBef>
            </a:pP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-http://office.</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microsoft.com</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cz</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images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results.aspx</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qu</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=obchod&amp;ex=1#</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ai</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:MP900390090|</a:t>
            </a:r>
          </a:p>
          <a:p>
            <a:pPr lvl="0">
              <a:spcBef>
                <a:spcPct val="20000"/>
              </a:spcBef>
            </a:pP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-http://www.bing.</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com</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images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search</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?q=na+traverze&amp;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=n&amp;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form</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=QBIR&amp;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pq</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=na+traverze&amp;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sc</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=0-9&amp;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sp</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=-1&amp;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sk</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view</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=detail&amp;id=DA615E546E4172521D7AE63420E41D332E7344F8&amp;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selectedIndex</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=1</a:t>
            </a:r>
            <a:endParaRPr kumimoji="0" lang="cs-CZ" sz="1400" b="0" i="0" u="none" strike="noStrike" kern="1200" cap="none" spc="0" normalizeH="0" baseline="0" noProof="0" dirty="0" smtClean="0">
              <a:ln>
                <a:noFill/>
              </a:ln>
              <a:solidFill>
                <a:schemeClr val="accent4">
                  <a:lumMod val="10000"/>
                </a:schemeClr>
              </a:solidFill>
              <a:effectLst>
                <a:outerShdw blurRad="38100" dist="38100" dir="2700000" algn="tl">
                  <a:srgbClr val="000000">
                    <a:alpha val="43137"/>
                  </a:srgbClr>
                </a:outerShdw>
              </a:effectLst>
              <a:uLnTx/>
              <a:uFillTx/>
              <a:latin typeface="+mj-lt"/>
              <a:ea typeface="+mn-ea"/>
              <a:cs typeface="Times New Roman" pitchFamily="18" charset="0"/>
            </a:endParaRPr>
          </a:p>
          <a:p>
            <a:pPr lvl="0">
              <a:spcBef>
                <a:spcPct val="20000"/>
              </a:spcBef>
            </a:pP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-http://www.bing.</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com</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images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search</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?q=%C5%</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BEivotopis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=n&amp;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form</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=QBIR&amp;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pq</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=%C5%</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BEivotopis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sc</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=0-5&amp;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sp</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=-1&amp;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sk</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view</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=detail&amp;id=7400D5111A22F1931B460DACC7D0A4C1F3E8044D&amp;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selectedIndex</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=9</a:t>
            </a:r>
          </a:p>
          <a:p>
            <a:pPr lvl="0">
              <a:spcBef>
                <a:spcPct val="20000"/>
              </a:spcBef>
            </a:pP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-http://www.bing.</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com</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images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search</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pr</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%C3%A1ce&amp;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=n&amp;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form</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=QBIR&amp;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pq</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pr</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%C3%A1ce&amp;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sc</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=8-5&amp;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sp</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=-1&amp;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sk</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view</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=detail&amp;id=8B30CC4B3B9007A5BD84F691FD925898AF67CB28&amp;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selectedIndex</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=34</a:t>
            </a:r>
            <a:endParaRPr kumimoji="0" lang="cs-CZ" sz="1400" b="0" i="0" u="none" strike="noStrike" kern="1200" cap="none" spc="0" normalizeH="0" baseline="0" noProof="0" dirty="0" smtClean="0">
              <a:ln>
                <a:noFill/>
              </a:ln>
              <a:solidFill>
                <a:schemeClr val="accent4">
                  <a:lumMod val="10000"/>
                </a:schemeClr>
              </a:solidFill>
              <a:effectLst>
                <a:outerShdw blurRad="38100" dist="38100" dir="2700000" algn="tl">
                  <a:srgbClr val="000000">
                    <a:alpha val="43137"/>
                  </a:srgbClr>
                </a:outerShdw>
              </a:effectLst>
              <a:uLnTx/>
              <a:uFillTx/>
              <a:latin typeface="+mj-lt"/>
              <a:ea typeface="+mn-ea"/>
              <a:cs typeface="Times New Roman" pitchFamily="18" charset="0"/>
            </a:endParaRPr>
          </a:p>
          <a:p>
            <a:pPr lvl="0">
              <a:spcBef>
                <a:spcPct val="20000"/>
              </a:spcBef>
            </a:pP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-http://www.bing.</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com</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images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search</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?q=person%C3%A1ln%C3%AD&amp;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=n&amp;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form</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=QBIR&amp;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pq</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=person%C3%A1ln%C3%</a:t>
            </a:r>
          </a:p>
          <a:p>
            <a:pPr lvl="0">
              <a:spcBef>
                <a:spcPct val="20000"/>
              </a:spcBef>
            </a:pP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AD&amp;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sc</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=8-10&amp;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sp</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=-1&amp;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sk</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view</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=detail&amp;id=64857AACBBF2C77A580BEC8990DC5B50D778FD7B&amp;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selectedIndex</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=15</a:t>
            </a:r>
          </a:p>
          <a:p>
            <a:pPr lvl="0">
              <a:spcBef>
                <a:spcPct val="20000"/>
              </a:spcBef>
            </a:pP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-http://www.bing.</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com</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images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search</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?q=n%C3%A1v%C5%A1t%C4%9Bva+firmy&amp;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=n&amp;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form</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=QBIR&amp;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pq</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=n%C3%A1</a:t>
            </a:r>
          </a:p>
          <a:p>
            <a:pPr lvl="0">
              <a:spcBef>
                <a:spcPct val="20000"/>
              </a:spcBef>
            </a:pP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v%C5%A1t%C4%9Bva+firmy&amp;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sc</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=0-3&amp;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sp</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=-1&amp;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sk</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view</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=detail&amp;id=29B41684CAD39E5681EB3A6B4BB</a:t>
            </a:r>
          </a:p>
          <a:p>
            <a:pPr lvl="0">
              <a:spcBef>
                <a:spcPct val="20000"/>
              </a:spcBef>
            </a:pP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319FDDE7CB821&amp;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selectedIndex</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=4</a:t>
            </a:r>
          </a:p>
          <a:p>
            <a:pPr lvl="0">
              <a:spcBef>
                <a:spcPct val="20000"/>
              </a:spcBef>
            </a:pP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 http://www.bing.</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com</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images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search</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?q=inzerce&amp;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=n&amp;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form</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=QBIR&amp;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pq</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=inzerce&amp;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sc</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=5-7&amp;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sp</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=-1&amp;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sk</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view</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=detail&amp;id=1E68EC1F3CA4A36B967BA109AEEE93E597CBDE21&amp;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selectedIndex</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=26</a:t>
            </a:r>
          </a:p>
          <a:p>
            <a:pPr lvl="0">
              <a:spcBef>
                <a:spcPct val="20000"/>
              </a:spcBef>
            </a:pP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 http://www.bing.</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com</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images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search</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?q=veletrh+</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pr</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%C3%A1ce&amp;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=n&amp;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form</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=QBIR&amp;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pq</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=veletrh+</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pr</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%C3%A1ce&amp;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sc</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=0-8&amp;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sp</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=-1&amp;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sk</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view</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=detail&amp;id=2E0AC48B7EEFE55F809463E773D4791B60EB1224&amp;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selectedIndex</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=4</a:t>
            </a:r>
          </a:p>
          <a:p>
            <a:pPr lvl="0">
              <a:spcBef>
                <a:spcPct val="20000"/>
              </a:spcBef>
              <a:buFontTx/>
              <a:buChar char="-"/>
            </a:pP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http://www.bing.</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com</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images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search</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?q=%C3%BA%C5%99ad+</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pr</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%C3%A1ce&amp;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qs</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=n&amp;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form</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=QBIR&amp;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pq</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=%C3%BA%C5%99ad+</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pr</a:t>
            </a:r>
            <a:endPar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endParaRPr>
          </a:p>
          <a:p>
            <a:pPr lvl="0">
              <a:spcBef>
                <a:spcPct val="20000"/>
              </a:spcBef>
            </a:pP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%C3%A1ce&amp;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sc</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=0-0&amp;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sp</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=-1&amp;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sk</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view</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=detail&amp;id=ED554D2FCF1A7DEB9857D3AEF40592031EE3A376&amp;</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selectedIndex</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=30</a:t>
            </a:r>
            <a:endParaRPr kumimoji="0" lang="cs-CZ" sz="1400" b="0" i="0" u="none" strike="noStrike" kern="1200" cap="none" spc="0" normalizeH="0" baseline="0" noProof="0" dirty="0" smtClean="0">
              <a:ln>
                <a:noFill/>
              </a:ln>
              <a:solidFill>
                <a:schemeClr val="accent4">
                  <a:lumMod val="10000"/>
                </a:schemeClr>
              </a:solidFill>
              <a:effectLst>
                <a:outerShdw blurRad="38100" dist="38100" dir="2700000" algn="tl">
                  <a:srgbClr val="000000">
                    <a:alpha val="43137"/>
                  </a:srgbClr>
                </a:outerShdw>
              </a:effectLst>
              <a:uLnTx/>
              <a:uFillTx/>
              <a:latin typeface="+mj-lt"/>
              <a:ea typeface="+mn-ea"/>
              <a:cs typeface="Times New Roman" pitchFamily="18" charset="0"/>
            </a:endParaRPr>
          </a:p>
          <a:p>
            <a:pPr lvl="0">
              <a:spcBef>
                <a:spcPct val="20000"/>
              </a:spcBef>
            </a:pPr>
            <a:r>
              <a:rPr kumimoji="0" lang="cs-CZ" sz="1400" b="0" i="0" u="none" strike="noStrike" kern="1200" cap="none" spc="0" normalizeH="0" baseline="0" noProof="0" dirty="0" smtClean="0">
                <a:ln>
                  <a:noFill/>
                </a:ln>
                <a:solidFill>
                  <a:schemeClr val="accent4">
                    <a:lumMod val="10000"/>
                  </a:schemeClr>
                </a:solidFill>
                <a:effectLst>
                  <a:outerShdw blurRad="38100" dist="38100" dir="2700000" algn="tl">
                    <a:srgbClr val="000000">
                      <a:alpha val="43137"/>
                    </a:srgbClr>
                  </a:outerShdw>
                </a:effectLst>
                <a:uLnTx/>
                <a:uFillTx/>
                <a:latin typeface="+mj-lt"/>
                <a:ea typeface="+mn-ea"/>
                <a:cs typeface="Times New Roman" pitchFamily="18" charset="0"/>
              </a:rPr>
              <a:t>-archiv autora</a:t>
            </a:r>
          </a:p>
          <a:p>
            <a:pPr lvl="0">
              <a:spcBef>
                <a:spcPct val="20000"/>
              </a:spcBef>
            </a:pPr>
            <a:endParaRPr kumimoji="0" lang="cs-CZ" sz="1400" b="0" i="0" u="none" strike="noStrike" kern="1200" cap="none" spc="0" normalizeH="0" baseline="0" noProof="0" dirty="0" smtClean="0">
              <a:ln>
                <a:noFill/>
              </a:ln>
              <a:solidFill>
                <a:schemeClr val="accent4">
                  <a:lumMod val="10000"/>
                </a:schemeClr>
              </a:solidFill>
              <a:effectLst>
                <a:outerShdw blurRad="38100" dist="38100" dir="2700000" algn="tl">
                  <a:srgbClr val="000000">
                    <a:alpha val="43137"/>
                  </a:srgbClr>
                </a:outerShdw>
              </a:effectLst>
              <a:uLnTx/>
              <a:uFillTx/>
              <a:latin typeface="+mj-lt"/>
              <a:ea typeface="+mn-ea"/>
              <a:cs typeface="Times New Roman" pitchFamily="18" charset="0"/>
            </a:endParaRPr>
          </a:p>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0" i="0" u="none" strike="noStrike" kern="1200" cap="none" spc="0" normalizeH="0" baseline="0" noProof="0" dirty="0" smtClean="0">
                <a:ln>
                  <a:noFill/>
                </a:ln>
                <a:solidFill>
                  <a:schemeClr val="accent4">
                    <a:lumMod val="10000"/>
                  </a:schemeClr>
                </a:solidFill>
                <a:effectLst>
                  <a:outerShdw blurRad="38100" dist="38100" dir="2700000" algn="tl">
                    <a:srgbClr val="000000">
                      <a:alpha val="43137"/>
                    </a:srgbClr>
                  </a:outerShdw>
                </a:effectLst>
                <a:uLnTx/>
                <a:uFillTx/>
                <a:latin typeface="+mj-lt"/>
                <a:ea typeface="+mn-ea"/>
                <a:cs typeface="Times New Roman" pitchFamily="18" charset="0"/>
              </a:rPr>
              <a:t>Literatura</a:t>
            </a:r>
          </a:p>
          <a:p>
            <a:pPr lvl="0">
              <a:spcBef>
                <a:spcPct val="20000"/>
              </a:spcBef>
            </a:pP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-http://www.</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bezprace.info</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/2010/04/jak-hledat-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praci</a:t>
            </a:r>
            <a:r>
              <a:rPr lang="cs-CZ" sz="1400" dirty="0"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-najit-</a:t>
            </a:r>
            <a:r>
              <a:rPr lang="cs-CZ" sz="1400" dirty="0" err="1" smtClean="0">
                <a:solidFill>
                  <a:schemeClr val="accent4">
                    <a:lumMod val="10000"/>
                  </a:schemeClr>
                </a:solidFill>
                <a:effectLst>
                  <a:outerShdw blurRad="38100" dist="38100" dir="2700000" algn="tl">
                    <a:srgbClr val="000000">
                      <a:alpha val="43137"/>
                    </a:srgbClr>
                  </a:outerShdw>
                </a:effectLst>
                <a:latin typeface="+mj-lt"/>
                <a:cs typeface="Times New Roman" pitchFamily="18" charset="0"/>
              </a:rPr>
              <a:t>zamestnani.html</a:t>
            </a:r>
            <a:endParaRPr kumimoji="0" lang="cs-CZ" sz="1400" b="0" i="0" u="none" strike="noStrike" kern="1200" cap="none" spc="0" normalizeH="0" baseline="0" noProof="0" dirty="0">
              <a:ln>
                <a:noFill/>
              </a:ln>
              <a:solidFill>
                <a:schemeClr val="accent4">
                  <a:lumMod val="10000"/>
                </a:schemeClr>
              </a:solidFill>
              <a:effectLst/>
              <a:uLnTx/>
              <a:uFillTx/>
              <a:latin typeface="+mj-lt"/>
              <a:ea typeface="+mn-ea"/>
              <a:cs typeface="+mn-cs"/>
            </a:endParaRPr>
          </a:p>
        </p:txBody>
      </p:sp>
    </p:spTree>
  </p:cSld>
  <p:clrMapOvr>
    <a:masterClrMapping/>
  </p:clrMapOvr>
  <p:transition>
    <p:comb dir="vert"/>
  </p:transition>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842</TotalTime>
  <Words>1125</Words>
  <Application>Microsoft Office PowerPoint</Application>
  <PresentationFormat>Předvádění na obrazovce (4:3)</PresentationFormat>
  <Paragraphs>60</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sady Office</vt:lpstr>
      <vt:lpstr>Výukový materiál Zpracovaný v rámci projektu EU peníze školám </vt:lpstr>
      <vt:lpstr>Snímek 2</vt:lpstr>
      <vt:lpstr>Snímek 3</vt:lpstr>
      <vt:lpstr>Snímek 4</vt:lpstr>
      <vt:lpstr>Snímek 5</vt:lpstr>
      <vt:lpstr>Snímek 6</vt:lpstr>
      <vt:lpstr>Snímek 7</vt:lpstr>
      <vt:lpstr>Snímek 8</vt:lpstr>
      <vt:lpstr>Snímek 9</vt:lpstr>
      <vt:lpstr>Snímek 10</vt:lpstr>
      <vt:lpstr>Snímek 11</vt:lpstr>
      <vt:lpstr>Snímek 12</vt:lpstr>
      <vt:lpstr>Snímek 13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Výukový materiál Zpracovaný v rámci projektu EU peníze školám</dc:title>
  <dc:creator>admin</dc:creator>
  <cp:lastModifiedBy>Dum</cp:lastModifiedBy>
  <cp:revision>91</cp:revision>
  <dcterms:created xsi:type="dcterms:W3CDTF">2013-11-02T12:12:58Z</dcterms:created>
  <dcterms:modified xsi:type="dcterms:W3CDTF">2014-02-04T09:03:09Z</dcterms:modified>
</cp:coreProperties>
</file>