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1" r:id="rId2"/>
    <p:sldId id="256" r:id="rId3"/>
    <p:sldId id="272" r:id="rId4"/>
    <p:sldId id="292" r:id="rId5"/>
    <p:sldId id="273" r:id="rId6"/>
    <p:sldId id="289" r:id="rId7"/>
    <p:sldId id="291" r:id="rId8"/>
    <p:sldId id="290" r:id="rId9"/>
    <p:sldId id="288" r:id="rId10"/>
    <p:sldId id="274" r:id="rId11"/>
    <p:sldId id="276" r:id="rId12"/>
    <p:sldId id="277" r:id="rId13"/>
    <p:sldId id="286" r:id="rId14"/>
    <p:sldId id="285" r:id="rId15"/>
    <p:sldId id="278" r:id="rId16"/>
    <p:sldId id="283" r:id="rId17"/>
    <p:sldId id="284" r:id="rId18"/>
    <p:sldId id="279" r:id="rId19"/>
    <p:sldId id="287" r:id="rId20"/>
    <p:sldId id="280" r:id="rId21"/>
    <p:sldId id="281" r:id="rId22"/>
    <p:sldId id="282" r:id="rId23"/>
    <p:sldId id="29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0" autoAdjust="0"/>
    <p:restoredTop sz="94660"/>
  </p:normalViewPr>
  <p:slideViewPr>
    <p:cSldViewPr>
      <p:cViewPr varScale="1">
        <p:scale>
          <a:sx n="103" d="100"/>
          <a:sy n="103" d="100"/>
        </p:scale>
        <p:origin x="-2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265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75662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4373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31863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90736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52754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7855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2812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31545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8731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22983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36038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67515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4519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95692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97405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97695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22310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6320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64025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1410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536" y="2276872"/>
            <a:ext cx="8640960" cy="4896543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projektu: Zlepšujeme a vzděláváme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programu: Operační program Vzdělávání pro konkurenceschopnost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výzvy: 34</a:t>
            </a:r>
          </a:p>
          <a:p>
            <a:pPr marL="0" indent="0">
              <a:buNone/>
            </a:pP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Předmět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Anotace: 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vytvoření: Srpen 2013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13810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Péče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1. </a:t>
            </a:r>
            <a:r>
              <a:rPr lang="cs-CZ" sz="3200" b="1" dirty="0"/>
              <a:t>Č</a:t>
            </a:r>
            <a:r>
              <a:rPr lang="cs-CZ" sz="3200" b="1" dirty="0" smtClean="0"/>
              <a:t>initelé ovlivňující zdraví</a:t>
            </a:r>
            <a:br>
              <a:rPr lang="cs-CZ" sz="3200" b="1" dirty="0" smtClean="0"/>
            </a:br>
            <a:r>
              <a:rPr lang="cs-CZ" sz="3200" b="1" dirty="0" smtClean="0"/>
              <a:t>Voda a půda</a:t>
            </a:r>
            <a:br>
              <a:rPr lang="cs-CZ" sz="3200" b="1" dirty="0" smtClean="0"/>
            </a:br>
            <a:r>
              <a:rPr lang="cs-CZ" sz="3200" b="1" dirty="0" smtClean="0"/>
              <a:t>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72705" y="3861048"/>
            <a:ext cx="3413760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Voda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– činitel ovlivňující zdraví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Voda, jeden z nejdůležitějších předpokladů života,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není v přírodě čistá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ale obsahuje vesměs nežádoucí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příměsi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rozpuštěné látky, které se do vody dostávají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 prostředí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ve kterém se voda nachází.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Vodu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nelze užívat ve stavu, v jakém se v přírodě nachází, a je nutná úprava vody nebo alespoň </a:t>
            </a:r>
            <a:r>
              <a:rPr lang="cs-CZ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filtrace vody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432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Ochrana vod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– čistírny vod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600200"/>
            <a:ext cx="4464496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45024"/>
            <a:ext cx="7728627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60144"/>
            <a:ext cx="7128792" cy="2484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74386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</a:t>
            </a:r>
            <a:r>
              <a:rPr lang="cs-CZ" b="1" dirty="0" smtClean="0"/>
              <a:t>nečišťování 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Nepřímé znečištění 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srážky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obsahují škodlivé látky, kyselé deště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Přímé znečišťování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vypouštění škodlivin a odpadů. (moře, řeky, jezera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4179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Hlavní metody úpravy vody</a:t>
            </a:r>
            <a:br>
              <a:rPr lang="cs-CZ" b="1" dirty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2565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Podle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charakteru znečištění se volí vhodná technologie úpravy vody a tomu odpovídající filtry a zařízení na úpravu vody.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Jsou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zejména:</a:t>
            </a:r>
          </a:p>
          <a:p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Filtrace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mechanická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filtrace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písková filtrace, případně filtrace aktivním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uhlím</a:t>
            </a:r>
            <a:endParaRPr lang="cs-CZ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Ztvrzení vody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zvýšení obsahu vápníku a hořčíku ve vodě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odstranění železa a manganu z vody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odželeznění</a:t>
            </a:r>
            <a:r>
              <a:rPr lang="cs-CZ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 </a:t>
            </a:r>
            <a:endParaRPr lang="cs-CZ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změkčení </a:t>
            </a: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vody - snížení </a:t>
            </a:r>
            <a:r>
              <a:rPr lang="cs-CZ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obsahu rozpuštěných solí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(odsolení vody)</a:t>
            </a:r>
          </a:p>
          <a:p>
            <a:r>
              <a:rPr lang="cs-CZ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dstranění </a:t>
            </a:r>
            <a:r>
              <a:rPr lang="cs-CZ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dusičnanů z </a:t>
            </a: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vody</a:t>
            </a:r>
            <a:endParaRPr lang="cs-CZ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Odstranění bakterií - zdravotní  </a:t>
            </a:r>
            <a:r>
              <a:rPr lang="cs-CZ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zabezpečení vody</a:t>
            </a:r>
            <a:r>
              <a:rPr lang="cs-CZ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439656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Nová </a:t>
            </a:r>
            <a:r>
              <a:rPr lang="cs-CZ" sz="3200" b="1" dirty="0"/>
              <a:t>kanalizace a čistírna </a:t>
            </a:r>
            <a:br>
              <a:rPr lang="cs-CZ" sz="3200" b="1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1124744"/>
            <a:ext cx="4258816" cy="5733255"/>
          </a:xfrm>
        </p:spPr>
        <p:txBody>
          <a:bodyPr>
            <a:normAutofit fontScale="85000" lnSpcReduction="10000"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Odpadní vody z domácností v Brodku u Přerova a jeho místní části Luková už nebudou znečisťovat dva vodní toky v okolí. V obci s dvěma tisíci obyvatel včera byla slavnostně zprovozněna nová </a:t>
            </a: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kanalizace a čistírna odpadních vod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, jejíž vybudování stálo bezmála 145 milionů korun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PVS (Pražská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vodohospodářská společnost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plánuje modernizaci </a:t>
            </a: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čističky odpadních vod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 pražských Miškovicích. Rekonstrukce by měla začít v dubnu, trvat má do konce roku 2016. Firma předpokládá, že za opravu zaplatí bez DPH 288 milionů korun. 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10242" name="Picture 2" descr="V Brodku u P&amp;rcaron;erova byla zprovozn&amp;ecaron;na nová kanalizace a &amp;ccaron;istírn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2524125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1" y="4247581"/>
            <a:ext cx="2524125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16374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88865"/>
            <a:ext cx="8229600" cy="2434282"/>
          </a:xfrm>
        </p:spPr>
        <p:txBody>
          <a:bodyPr>
            <a:normAutofit/>
          </a:bodyPr>
          <a:lstStyle/>
          <a:p>
            <a:r>
              <a:rPr lang="cs-CZ" sz="3200" dirty="0"/>
              <a:t>Na základě znalosti kvality vody, nejlépe jejího laboratorního </a:t>
            </a:r>
            <a:r>
              <a:rPr lang="cs-CZ" sz="3200" dirty="0" smtClean="0"/>
              <a:t>rozboru </a:t>
            </a:r>
            <a:r>
              <a:rPr lang="cs-CZ" sz="3200" dirty="0"/>
              <a:t>a účelu </a:t>
            </a:r>
            <a:r>
              <a:rPr lang="cs-CZ" sz="3200" dirty="0" smtClean="0"/>
              <a:t>užití,  </a:t>
            </a:r>
            <a:r>
              <a:rPr lang="cs-CZ" sz="3200" dirty="0"/>
              <a:t>Vám </a:t>
            </a:r>
            <a:r>
              <a:rPr lang="cs-CZ" sz="3200" dirty="0" smtClean="0"/>
              <a:t>bude navržen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3200" dirty="0"/>
              <a:t>optimální </a:t>
            </a:r>
            <a:r>
              <a:rPr lang="cs-CZ" sz="3200" dirty="0" smtClean="0"/>
              <a:t>způsob </a:t>
            </a:r>
            <a:r>
              <a:rPr lang="cs-CZ" sz="3200" b="1" dirty="0" smtClean="0"/>
              <a:t>úpravy vody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0227" y="3138229"/>
            <a:ext cx="3528392" cy="2971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07904" y="3105835"/>
            <a:ext cx="439248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Odborně </a:t>
            </a:r>
            <a:r>
              <a:rPr lang="cs-CZ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provedená montáž filtrů a zařízení na úpravu vody </a:t>
            </a:r>
          </a:p>
        </p:txBody>
      </p:sp>
    </p:spTree>
    <p:extLst>
      <p:ext uri="{BB962C8B-B14F-4D97-AF65-F5344CB8AC3E}">
        <p14:creationId xmlns:p14="http://schemas.microsoft.com/office/powerpoint/2010/main" xmlns="" val="3280651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100" b="1" dirty="0" smtClean="0">
                <a:solidFill>
                  <a:srgbClr val="002060"/>
                </a:solidFill>
              </a:rPr>
              <a:t>Čerpání </a:t>
            </a:r>
            <a:r>
              <a:rPr lang="cs-CZ" sz="3100" b="1" dirty="0">
                <a:solidFill>
                  <a:srgbClr val="002060"/>
                </a:solidFill>
              </a:rPr>
              <a:t>podzemní vody za účelem odběru vzorků vody</a:t>
            </a:r>
            <a:br>
              <a:rPr lang="cs-CZ" sz="3100" b="1" dirty="0">
                <a:solidFill>
                  <a:srgbClr val="002060"/>
                </a:solidFill>
              </a:rPr>
            </a:br>
            <a:endParaRPr lang="cs-CZ" sz="31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496944" cy="5589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Odběr vzorků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podzemní vody je prováděn jak v pravidelných časových intervalech tak nárazově dle potřeby. Pravidelné odběry jsou prováděny nejčastěji </a:t>
            </a:r>
            <a:r>
              <a:rPr lang="cs-CZ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 prameništích pitné </a:t>
            </a:r>
            <a:r>
              <a:rPr lang="cs-CZ" sz="20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vody.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  <a:endParaRPr lang="cs-CZ" sz="2000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9500" y="2714625"/>
            <a:ext cx="19050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2663" y="2639326"/>
            <a:ext cx="2121024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8391"/>
            <a:ext cx="2049016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326523"/>
            <a:ext cx="19050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1620" y="4326523"/>
            <a:ext cx="107632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6900" y="4365104"/>
            <a:ext cx="19050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5954404"/>
            <a:ext cx="903649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+mj-lt"/>
              </a:rPr>
              <a:t>Záleží pro </a:t>
            </a:r>
            <a:r>
              <a:rPr lang="cs-CZ" sz="2000" dirty="0">
                <a:solidFill>
                  <a:prstClr val="black"/>
                </a:solidFill>
                <a:latin typeface="+mj-lt"/>
              </a:rPr>
              <a:t>jaký typ vzorkování je určeno (pitná voda, vzorkování vody kontaminované ropnými látkami, chlorovanými uhlovodíky, </a:t>
            </a:r>
            <a:r>
              <a:rPr lang="cs-CZ" sz="2000" dirty="0" smtClean="0">
                <a:solidFill>
                  <a:prstClr val="black"/>
                </a:solidFill>
                <a:latin typeface="+mj-lt"/>
              </a:rPr>
              <a:t>pesticidy apod.)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5114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Nejvíce </a:t>
            </a:r>
            <a:r>
              <a:rPr lang="cs-CZ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škodí umělá hnojiva a chemické látky, dostanou se do půdy  a spodních vod.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352928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Úprava </a:t>
            </a:r>
            <a:r>
              <a:rPr lang="cs-CZ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povrchové vody na vodu </a:t>
            </a: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pitnou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Povrchové vody mají oproti vodám podzemním větší koncentrace organických látek, proto je zde také podstatně větší množství bakterií. Povrchová voda je také ovlivňována kvalitou odpadních vod </a:t>
            </a: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3338732" cy="2211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14074"/>
            <a:ext cx="1942331" cy="1286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6449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Záporné vlivy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Odvodňování pozemků – kácení stromů, odlesňování</a:t>
            </a:r>
            <a:r>
              <a:rPr lang="cs-CZ" sz="24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b="1" dirty="0">
                <a:latin typeface="+mj-lt"/>
              </a:rPr>
              <a:t>Kácení </a:t>
            </a:r>
            <a:r>
              <a:rPr lang="cs-CZ" sz="2400" b="1" dirty="0" smtClean="0">
                <a:latin typeface="+mj-lt"/>
              </a:rPr>
              <a:t>dřevin </a:t>
            </a:r>
            <a:r>
              <a:rPr lang="cs-CZ" sz="2400" b="1" dirty="0">
                <a:latin typeface="+mj-lt"/>
              </a:rPr>
              <a:t>škodí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Kácení vážně škodí Vám i lidem ve Vašem okolí. Stromy jsou totiž živé plíce planety. </a:t>
            </a:r>
          </a:p>
          <a:p>
            <a:endParaRPr lang="cs-CZ" sz="2400" dirty="0">
              <a:latin typeface="+mj-lt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25362"/>
            <a:ext cx="6229350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13074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Ochrana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8531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 zabezpečit nezávadné </a:t>
            </a:r>
            <a:r>
              <a:rPr lang="cs-CZ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toky </a:t>
            </a:r>
            <a:r>
              <a:rPr lang="cs-CZ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řek a nezávadnou pitnou vodu? </a:t>
            </a: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povinnost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firem vracet čistou vodu, budování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čistíren</a:t>
            </a:r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samočistění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vody zabezpečují živočichové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co čistí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vodu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kologické čistící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prací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prostředky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0611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Půda, zemědělství, plodiny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880320" cy="2156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1757" y="1628800"/>
            <a:ext cx="2655191" cy="2149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32155"/>
            <a:ext cx="2880320" cy="1909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7375" y="4277304"/>
            <a:ext cx="2631921" cy="1970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3762" y="1628801"/>
            <a:ext cx="2736304" cy="2149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5761" y="4179109"/>
            <a:ext cx="2664296" cy="2015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94424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5"/>
            <a:ext cx="8229600" cy="518185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Eroze  půdy.          </a:t>
            </a: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  Vyprahlé pole. 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1731645"/>
            <a:ext cx="4344311" cy="4953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Vyprahlé pole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31645"/>
            <a:ext cx="3600400" cy="490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3299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Ochrana </a:t>
            </a:r>
            <a:r>
              <a:rPr lang="cs-CZ" b="1" dirty="0"/>
              <a:t>půdy</a:t>
            </a:r>
            <a:r>
              <a:rPr lang="cs-CZ" dirty="0"/>
              <a:t>.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 může být půda poškozována?</a:t>
            </a:r>
          </a:p>
          <a:p>
            <a:pPr marL="0" indent="0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působení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přírodních vliv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ů (sesuvy, záplavy,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apod.)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esprávně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provozované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zemědělství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–, přehnaná chemizace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špatné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hospodaření, špatná volba plodin.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5889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8992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Likvidace odpadů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323528" y="1675174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841" y="1196752"/>
            <a:ext cx="3333750" cy="2209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953" y="4437112"/>
            <a:ext cx="33337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Skládk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37112"/>
            <a:ext cx="3333750" cy="222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Skládka komunálního odpadu na území bývalého hn&amp;ecaron;douhelného dolu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7495" y="1196752"/>
            <a:ext cx="3333750" cy="220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67582633"/>
              </p:ext>
            </p:extLst>
          </p:nvPr>
        </p:nvGraphicFramePr>
        <p:xfrm>
          <a:off x="399448" y="3451701"/>
          <a:ext cx="8287352" cy="822960"/>
        </p:xfrm>
        <a:graphic>
          <a:graphicData uri="http://schemas.openxmlformats.org/drawingml/2006/table">
            <a:tbl>
              <a:tblPr/>
              <a:tblGrid>
                <a:gridCol w="8287352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>
                          <a:latin typeface="+mj-lt"/>
                        </a:rPr>
                        <a:t>S</a:t>
                      </a:r>
                      <a:r>
                        <a:rPr lang="cs-CZ" b="1" dirty="0" smtClean="0">
                          <a:latin typeface="+mj-lt"/>
                        </a:rPr>
                        <a:t>kládka </a:t>
                      </a:r>
                      <a:r>
                        <a:rPr lang="cs-CZ" b="1" dirty="0">
                          <a:latin typeface="+mj-lt"/>
                        </a:rPr>
                        <a:t>komunálního odpadu na území bývalého hnědouhelného dolu </a:t>
                      </a:r>
                      <a:endParaRPr lang="cs-CZ" dirty="0">
                        <a:latin typeface="+mj-lt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latin typeface="+mj-lt"/>
                        </a:rPr>
                        <a:t>Skládka komunálního odpadu, která je součástí rekultivace hnědouhelného dolu Nástup Tušimice patřícího Severočeským dolům.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155243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Nelegální skládka odpadů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97792179"/>
              </p:ext>
            </p:extLst>
          </p:nvPr>
        </p:nvGraphicFramePr>
        <p:xfrm>
          <a:off x="3563888" y="4149080"/>
          <a:ext cx="6336704" cy="1826576"/>
        </p:xfrm>
        <a:graphic>
          <a:graphicData uri="http://schemas.openxmlformats.org/drawingml/2006/table">
            <a:tbl>
              <a:tblPr/>
              <a:tblGrid>
                <a:gridCol w="6336704"/>
              </a:tblGrid>
              <a:tr h="16561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dirty="0"/>
                        <a:t>Odpad v přírodě 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</a:endParaRPr>
                    </a:p>
                    <a:p>
                      <a:endParaRPr lang="cs-CZ" sz="11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0392">
                <a:tc>
                  <a:txBody>
                    <a:bodyPr/>
                    <a:lstStyle/>
                    <a:p>
                      <a:r>
                        <a:rPr lang="cs-CZ" sz="1100" dirty="0"/>
                        <a:t>Malá černá skládka odpadů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2683" y="245863"/>
            <a:ext cx="4488077" cy="3359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174" y="3068960"/>
            <a:ext cx="5204116" cy="3895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285685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Ochrana půdy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1411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Jak chránit půdu před škodlivými vlivy?</a:t>
            </a:r>
          </a:p>
          <a:p>
            <a:pPr marL="0" indent="0">
              <a:buNone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Nedělat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divoké skládky, nevylévat chemikálie,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oleje, třídění odpadů(mají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se ekologicky likvidovat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Provozovat ekologické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zemědělství – je to hospodaření bez umělých hnojiv a postřiků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Potraviny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„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bio“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jsou označeny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nálepkou  - ochrannou známkou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místem původu. Jsou velmi zdravé a chutné, máme jim dávat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přednost,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i když jsou dražší.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23170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0261" y="908720"/>
            <a:ext cx="5616624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773" y="260648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r>
              <a:rPr lang="cs-CZ" sz="2800" dirty="0" smtClean="0"/>
              <a:t>Krása zdravé přírody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Léto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85860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 Zlepšení životního prostředí</a:t>
            </a:r>
            <a:r>
              <a:rPr lang="cs-CZ" dirty="0">
                <a:solidFill>
                  <a:srgbClr val="FF0000"/>
                </a:solidFill>
              </a:rPr>
              <a:t> </a:t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nutno řešit a zabránit znečišťování a pustošení přírody. </a:t>
            </a:r>
            <a:endParaRPr lang="cs-CZ" dirty="0" smtClean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ohrožen veškerý život na Zemi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Svět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dnes propojen , je nutno změnit životní styl = nový ekologický životní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styl.</a:t>
            </a:r>
          </a:p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Znamená to,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že od přírody nebudeme jen </a:t>
            </a:r>
            <a:r>
              <a:rPr lang="cs-CZ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brát, ale budeme ji hlavně chránit.</a:t>
            </a:r>
            <a:endParaRPr lang="cs-CZ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 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16724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b="1" dirty="0" smtClean="0">
                <a:solidFill>
                  <a:srgbClr val="0070C0"/>
                </a:solidFill>
              </a:rPr>
              <a:t>Otázky</a:t>
            </a:r>
            <a:r>
              <a:rPr lang="cs-CZ" b="1" dirty="0">
                <a:solidFill>
                  <a:srgbClr val="0070C0"/>
                </a:solidFill>
              </a:rPr>
              <a:t>:</a:t>
            </a: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Co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může způsobit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znečištění vod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Co může způsobit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znečištění půdy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Jak můžeme my sami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přispět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k péči o vodu a půdu?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Co znamená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ekologické zemědělství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Najdi nálepku ekologické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biopotraviny.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Jaké jsou ceny?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Pokuste se popsat, co znamená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ekologický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životní styl?</a:t>
            </a:r>
          </a:p>
        </p:txBody>
      </p:sp>
    </p:spTree>
    <p:extLst>
      <p:ext uri="{BB962C8B-B14F-4D97-AF65-F5344CB8AC3E}">
        <p14:creationId xmlns:p14="http://schemas.microsoft.com/office/powerpoint/2010/main" xmlns="" val="28819082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Zdroje a použité adresy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900" b="1" dirty="0">
                <a:latin typeface="+mj-lt"/>
              </a:rPr>
              <a:t>Občanská výchova pro odborná učiliště I</a:t>
            </a:r>
          </a:p>
          <a:p>
            <a:pPr marL="0" indent="0">
              <a:buNone/>
            </a:pPr>
            <a:r>
              <a:rPr lang="cs-CZ" sz="2900" dirty="0">
                <a:latin typeface="+mj-lt"/>
              </a:rPr>
              <a:t>Autorka Hana Kovaříková, vydalo 2003 nakladatelství Septima</a:t>
            </a:r>
          </a:p>
          <a:p>
            <a:pPr marL="0" indent="0">
              <a:buNone/>
            </a:pPr>
            <a:endParaRPr lang="cs-CZ" sz="2900" dirty="0" smtClean="0">
              <a:latin typeface="+mj-lt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2900" dirty="0" smtClean="0">
                <a:latin typeface="+mj-lt"/>
                <a:ea typeface="Calibri"/>
                <a:cs typeface="Times New Roman"/>
              </a:rPr>
              <a:t>wikipedia.org/wiki/Životní_styl#Konkr.C3.A9tn.C3.AD_podoba</a:t>
            </a:r>
            <a:r>
              <a:rPr lang="cs-CZ" sz="2900" dirty="0">
                <a:latin typeface="+mj-lt"/>
                <a:ea typeface="Calibri"/>
                <a:cs typeface="Times New Roman"/>
              </a:rPr>
              <a:t>_.</a:t>
            </a:r>
            <a:r>
              <a:rPr lang="cs-CZ" sz="2900" dirty="0" smtClean="0">
                <a:latin typeface="+mj-lt"/>
                <a:ea typeface="Calibri"/>
                <a:cs typeface="Times New Roman"/>
              </a:rPr>
              <a:t>C5.BEivotn.C3.ADho_stylu</a:t>
            </a:r>
            <a:endParaRPr lang="cs-CZ" sz="2900" dirty="0">
              <a:latin typeface="+mj-lt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2900" dirty="0">
                <a:latin typeface="+mj-lt"/>
              </a:rPr>
              <a:t>http://ekolhttp://</a:t>
            </a:r>
            <a:r>
              <a:rPr lang="cs-CZ" sz="2900" dirty="0" smtClean="0">
                <a:latin typeface="+mj-lt"/>
              </a:rPr>
              <a:t>ekolist.cz/fotobanka/displayimage.php?pos=</a:t>
            </a:r>
          </a:p>
          <a:p>
            <a:pPr marL="0" indent="0">
              <a:buNone/>
            </a:pPr>
            <a:r>
              <a:rPr lang="cs-CZ" sz="2900" dirty="0" smtClean="0">
                <a:latin typeface="+mj-lt"/>
              </a:rPr>
              <a:t>1099ist.cz/fohttp</a:t>
            </a:r>
            <a:r>
              <a:rPr lang="cs-CZ" sz="2900" dirty="0">
                <a:latin typeface="+mj-lt"/>
              </a:rPr>
              <a:t>://ekolist.cz/fotobanka/displayimage.php?pos=-</a:t>
            </a:r>
            <a:r>
              <a:rPr lang="cs-CZ" sz="2900" dirty="0" smtClean="0">
                <a:latin typeface="+mj-lt"/>
              </a:rPr>
              <a:t>ob</a:t>
            </a:r>
          </a:p>
          <a:p>
            <a:pPr marL="0" indent="0">
              <a:buNone/>
            </a:pPr>
            <a:r>
              <a:rPr lang="cs-CZ" sz="2900" dirty="0" smtClean="0">
                <a:latin typeface="+mj-lt"/>
              </a:rPr>
              <a:t>http</a:t>
            </a:r>
            <a:r>
              <a:rPr lang="cs-CZ" sz="2900" dirty="0">
                <a:latin typeface="+mj-lt"/>
              </a:rPr>
              <a:t>://ekolist.cz/fotobanka/displayimage.php?pos=-</a:t>
            </a:r>
            <a:r>
              <a:rPr lang="cs-CZ" sz="2900" dirty="0" smtClean="0">
                <a:latin typeface="+mj-lt"/>
              </a:rPr>
              <a:t>716</a:t>
            </a:r>
          </a:p>
          <a:p>
            <a:pPr marL="0" indent="0">
              <a:buNone/>
            </a:pPr>
            <a:r>
              <a:rPr lang="cs-CZ" sz="2900" dirty="0" err="1" smtClean="0">
                <a:latin typeface="+mj-lt"/>
              </a:rPr>
              <a:t>anka</a:t>
            </a:r>
            <a:r>
              <a:rPr lang="cs-CZ" sz="2900" dirty="0" smtClean="0">
                <a:latin typeface="+mj-lt"/>
              </a:rPr>
              <a:t>/</a:t>
            </a:r>
            <a:r>
              <a:rPr lang="cs-CZ" sz="2900" dirty="0" err="1" smtClean="0">
                <a:latin typeface="+mj-lt"/>
              </a:rPr>
              <a:t>displayimage.php?pos</a:t>
            </a:r>
            <a:r>
              <a:rPr lang="cs-CZ" sz="2900" dirty="0" smtClean="0">
                <a:latin typeface="+mj-lt"/>
              </a:rPr>
              <a:t>= - </a:t>
            </a:r>
            <a:r>
              <a:rPr lang="cs-CZ" sz="2900" dirty="0">
                <a:latin typeface="+mj-lt"/>
              </a:rPr>
              <a:t>http://ekolhttp://ekolist.cz/fotobanka/displayimage.php?pos=-</a:t>
            </a:r>
            <a:r>
              <a:rPr lang="cs-CZ" sz="2900" dirty="0" smtClean="0">
                <a:latin typeface="+mj-lt"/>
              </a:rPr>
              <a:t>1099ist.cz/o</a:t>
            </a:r>
          </a:p>
          <a:p>
            <a:pPr marL="0" indent="0">
              <a:buNone/>
            </a:pPr>
            <a:r>
              <a:rPr lang="cs-CZ" sz="2900" dirty="0" smtClean="0">
                <a:latin typeface="+mj-lt"/>
              </a:rPr>
              <a:t>http</a:t>
            </a:r>
            <a:r>
              <a:rPr lang="cs-CZ" sz="2900" dirty="0">
                <a:latin typeface="+mj-lt"/>
              </a:rPr>
              <a:t>://ekolist.cz/fotobanka/displayimage.php?pos=-</a:t>
            </a:r>
            <a:r>
              <a:rPr lang="cs-CZ" sz="2900" dirty="0" smtClean="0">
                <a:latin typeface="+mj-lt"/>
              </a:rPr>
              <a:t>ob</a:t>
            </a:r>
          </a:p>
          <a:p>
            <a:pPr marL="0" indent="0">
              <a:buNone/>
            </a:pPr>
            <a:r>
              <a:rPr lang="cs-CZ" sz="2900" dirty="0" smtClean="0">
                <a:latin typeface="+mj-lt"/>
              </a:rPr>
              <a:t>http</a:t>
            </a:r>
            <a:r>
              <a:rPr lang="cs-CZ" sz="2900" dirty="0">
                <a:latin typeface="+mj-lt"/>
              </a:rPr>
              <a:t>://ekolist.cz/fotobanka/displayimage.php?pos=-716anka/displayimage.php?pos=-</a:t>
            </a:r>
            <a:r>
              <a:rPr lang="cs-CZ" sz="2900" dirty="0" smtClean="0">
                <a:latin typeface="+mj-lt"/>
              </a:rPr>
              <a:t>1097</a:t>
            </a:r>
          </a:p>
          <a:p>
            <a:pPr marL="0" indent="0">
              <a:buNone/>
            </a:pPr>
            <a:r>
              <a:rPr lang="cs-CZ" sz="2900" dirty="0" smtClean="0">
                <a:latin typeface="+mj-lt"/>
              </a:rPr>
              <a:t>http</a:t>
            </a:r>
            <a:r>
              <a:rPr lang="cs-CZ" sz="2900" dirty="0">
                <a:latin typeface="+mj-lt"/>
              </a:rPr>
              <a:t>://</a:t>
            </a:r>
            <a:r>
              <a:rPr lang="cs-CZ" sz="2900" dirty="0" smtClean="0">
                <a:latin typeface="+mj-lt"/>
              </a:rPr>
              <a:t>ekolist.cz/fotobanka/displayimage.php?pos=1096http</a:t>
            </a:r>
            <a:r>
              <a:rPr lang="cs-CZ" sz="2900" dirty="0">
                <a:latin typeface="+mj-lt"/>
              </a:rPr>
              <a:t>://ekolist.cz/fotobanka/displayimage.php?pos=-</a:t>
            </a:r>
            <a:r>
              <a:rPr lang="cs-CZ" sz="2900" dirty="0" smtClean="0">
                <a:latin typeface="+mj-lt"/>
              </a:rPr>
              <a:t>968</a:t>
            </a:r>
          </a:p>
          <a:p>
            <a:pPr marL="0" indent="0">
              <a:buNone/>
            </a:pPr>
            <a:endParaRPr lang="cs-CZ" sz="2900" dirty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00703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okračování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>
                <a:latin typeface="+mj-lt"/>
              </a:rPr>
              <a:t>http://www.lidarik.cz/fotografie/cerpani06.jpgjavascript:;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http://www.lidarik.cz/fotografie/cerpani07.jpg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http://www.lidarik.cz/fotografie/cerpani08.jpg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http://www.lidarik.cz/fotografie/cerpani09.jpg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http://www.ucv.cz/commonimages/uvod1.jpg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http://www.ucv.cz/commonimages/uvod2.jpg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http://www.ucv.cz/commonImages/fotky/profil01.jpg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hhttp://www.sovak.cz/templates/new/img/foto.jpgImages/fotky/servis01.jpg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http://www.sovak.cz/templates/new/img/foto2.jpg/templates/new/img/foto2.jpg</a:t>
            </a:r>
          </a:p>
          <a:p>
            <a:pPr marL="0" indent="0">
              <a:buNone/>
            </a:pPr>
            <a:endParaRPr lang="cs-CZ" dirty="0"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43386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792</TotalTime>
  <Words>790</Words>
  <Application>Microsoft Office PowerPoint</Application>
  <PresentationFormat>Předvádění na obrazovce (4:3)</PresentationFormat>
  <Paragraphs>173</Paragraphs>
  <Slides>23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 O dborné U čiliště                a Z ákladní Š kola praktická Holešov    </vt:lpstr>
      <vt:lpstr> Téma: Péče o zdraví  1. Činitelé ovlivňující zdraví Voda a půda  </vt:lpstr>
      <vt:lpstr>Voda – činitel ovlivňující zdraví</vt:lpstr>
      <vt:lpstr>Ochrana vod – čistírny vod</vt:lpstr>
      <vt:lpstr>Znečišťování vod</vt:lpstr>
      <vt:lpstr>Hlavní metody úpravy vody </vt:lpstr>
      <vt:lpstr> Nová kanalizace a čistírna  </vt:lpstr>
      <vt:lpstr>Na základě znalosti kvality vody, nejlépe jejího laboratorního rozboru a účelu užití,  Vám bude navržen  optimální způsob úpravy vody.</vt:lpstr>
      <vt:lpstr> Čerpání podzemní vody za účelem odběru vzorků vody </vt:lpstr>
      <vt:lpstr> Nejvíce škodí umělá hnojiva a chemické látky, dostanou se do půdy  a spodních vod. </vt:lpstr>
      <vt:lpstr>Záporné vlivy </vt:lpstr>
      <vt:lpstr> Ochrana: </vt:lpstr>
      <vt:lpstr>Půda, zemědělství, plodiny</vt:lpstr>
      <vt:lpstr>Půda</vt:lpstr>
      <vt:lpstr> Ochrana půdy. </vt:lpstr>
      <vt:lpstr>Likvidace odpadů</vt:lpstr>
      <vt:lpstr>Nelegální skládka odpadů</vt:lpstr>
      <vt:lpstr> Ochrana půdy </vt:lpstr>
      <vt:lpstr>  Krása zdravé přírody</vt:lpstr>
      <vt:lpstr> Zlepšení životního prostředí  </vt:lpstr>
      <vt:lpstr> Otázky: </vt:lpstr>
      <vt:lpstr>Zdroje a použité adresy</vt:lpstr>
      <vt:lpstr>Pokračování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52</cp:revision>
  <dcterms:created xsi:type="dcterms:W3CDTF">2013-11-06T10:40:35Z</dcterms:created>
  <dcterms:modified xsi:type="dcterms:W3CDTF">2014-02-04T08:58:43Z</dcterms:modified>
</cp:coreProperties>
</file>