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63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0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045B0-A2D9-4954-A73D-0E1A68C1FA00}" type="datetimeFigureOut">
              <a:rPr lang="cs-CZ" smtClean="0"/>
              <a:pPr/>
              <a:t>4.2.2014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C0143-11A0-4B18-9741-5096E02BAE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cs-CZ" sz="5300" dirty="0" smtClean="0">
                <a:solidFill>
                  <a:schemeClr val="accent4">
                    <a:lumMod val="10000"/>
                  </a:schemeClr>
                </a:solidFill>
              </a:rPr>
              <a:t>Výukový materiál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</a:br>
            <a:r>
              <a:rPr lang="cs-CZ" sz="2200" dirty="0" smtClean="0">
                <a:solidFill>
                  <a:schemeClr val="accent4">
                    <a:lumMod val="10000"/>
                  </a:schemeClr>
                </a:solidFill>
              </a:rPr>
              <a:t>Zpracovaný v rámci projektu EU peníze školám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323528" y="2780928"/>
            <a:ext cx="8640960" cy="3672408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projektu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Zlepšujeme a vzděláváme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programu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Operační program Vzdělávání pro konkurenceschopnost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Číslo výzvy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34</a:t>
            </a:r>
          </a:p>
          <a:p>
            <a:pPr algn="l"/>
            <a:endParaRPr lang="cs-CZ" sz="2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Předmě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t: Občanská výchova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Ročník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2</a:t>
            </a:r>
          </a:p>
          <a:p>
            <a:pPr algn="l"/>
            <a:r>
              <a:rPr lang="cs-CZ" sz="2400" b="1" dirty="0" smtClean="0">
                <a:solidFill>
                  <a:schemeClr val="accent4">
                    <a:lumMod val="10000"/>
                  </a:schemeClr>
                </a:solidFill>
              </a:rPr>
              <a:t>Tematická oblast</a:t>
            </a:r>
            <a:r>
              <a:rPr lang="cs-CZ" sz="2400" dirty="0" smtClean="0">
                <a:solidFill>
                  <a:schemeClr val="accent4">
                    <a:lumMod val="10000"/>
                  </a:schemeClr>
                </a:solidFill>
              </a:rPr>
              <a:t>: OV2</a:t>
            </a:r>
          </a:p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Anotace:</a:t>
            </a:r>
            <a:r>
              <a:rPr lang="cs-CZ" sz="2400" dirty="0" smtClean="0">
                <a:solidFill>
                  <a:schemeClr val="tx1"/>
                </a:solidFill>
              </a:rPr>
              <a:t>Tento materiál slouží k výuce a opakování učiva pro žáky, kteří byli v souladu s § 9 vyhlášky číslo 73/2005 Sb. o vzdělávání dětí,žáků 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služby.</a:t>
            </a:r>
          </a:p>
          <a:p>
            <a:pPr algn="l"/>
            <a:endParaRPr lang="cs-CZ" sz="21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Autor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Ing. Zdeněk Peška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Období vytvoření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Srpen 2013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188640"/>
            <a:ext cx="79928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endParaRPr lang="cs-CZ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  <a:p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200" dirty="0" smtClean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</a:t>
            </a:r>
            <a:endParaRPr lang="cs-CZ" sz="3200" b="0" cap="none" spc="0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00B0F0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395536" y="1268760"/>
            <a:ext cx="84249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5601" cy="1556792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</p:pic>
      <p:pic>
        <p:nvPicPr>
          <p:cNvPr id="4" name="Obrázek 3" descr="Urad_prac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844824"/>
            <a:ext cx="6482336" cy="3845454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CO JE ÚŘAD PRÁCE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052736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Úřad práce je státní instituce kterou nalezneme  v každém větším městě České republiky. Všechny tyto pobočky spadají pod Ministerstvo práce a sociálních věcí České republiky. Tato hustá síť úřadů práce nabízí všem občanům </a:t>
            </a:r>
            <a:r>
              <a:rPr lang="cs-CZ" b="1" dirty="0" smtClean="0"/>
              <a:t>aktuální nabídky</a:t>
            </a:r>
            <a:r>
              <a:rPr lang="cs-CZ" dirty="0" smtClean="0"/>
              <a:t> volných pracovních míst a to jak v České republice, tak v ostatních státech Evropské unie. Dále nabízí informace o situaci na trhu práce. Mimo to poskytuje poradenské služby při volbě povolání či </a:t>
            </a:r>
            <a:r>
              <a:rPr lang="cs-CZ" b="1" dirty="0" smtClean="0"/>
              <a:t>rekvalifikaci</a:t>
            </a:r>
            <a:r>
              <a:rPr lang="cs-CZ" dirty="0" smtClean="0"/>
              <a:t>.</a:t>
            </a:r>
            <a:endParaRPr lang="cs-CZ" dirty="0">
              <a:solidFill>
                <a:schemeClr val="accent4">
                  <a:lumMod val="10000"/>
                </a:schemeClr>
              </a:solidFill>
            </a:endParaRPr>
          </a:p>
        </p:txBody>
      </p:sp>
      <p:pic>
        <p:nvPicPr>
          <p:cNvPr id="4" name="Obrázek 3" descr="u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924944"/>
            <a:ext cx="6000750" cy="349567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JE NUTNÉ SE NA ÚŘAD PRÁCE ZAEVIDOVAT?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628800"/>
            <a:ext cx="84249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</a:t>
            </a:r>
            <a:r>
              <a:rPr lang="cs-CZ" dirty="0" smtClean="0"/>
              <a:t>, po dobu, kdy jste chodili do práce, za vás pojistné na sociální zabezpečení a na zdravotní pojištění z větší části hradí zaměstnavatel. Po ztrátě zaměstnání byste celou tuto částku museli odvádět sami. Na úřad práce se můžete zaevidovat buď jako </a:t>
            </a:r>
            <a:r>
              <a:rPr lang="cs-CZ" b="1" dirty="0" smtClean="0"/>
              <a:t>uchazeč o zaměstnání</a:t>
            </a:r>
            <a:r>
              <a:rPr lang="cs-CZ" dirty="0" smtClean="0"/>
              <a:t> nebo jako </a:t>
            </a:r>
            <a:r>
              <a:rPr lang="cs-CZ" b="1" dirty="0" smtClean="0"/>
              <a:t>zájemce o zaměstnání</a:t>
            </a:r>
            <a:r>
              <a:rPr lang="cs-CZ" dirty="0" smtClean="0"/>
              <a:t>. Mezi těmito dvěma termíny je zásadní rozdíl. </a:t>
            </a:r>
            <a:r>
              <a:rPr lang="cs-CZ" u="sng" dirty="0" smtClean="0"/>
              <a:t>Uchazeč o zaměstnání </a:t>
            </a:r>
            <a:r>
              <a:rPr lang="cs-CZ" dirty="0" smtClean="0"/>
              <a:t>žádá o zprostředkování zaměstnání na úřadu práce, který spadá do obvodu, ve kterém má trvalé bydliště. Oproti tomu </a:t>
            </a:r>
            <a:r>
              <a:rPr lang="cs-CZ" u="sng" dirty="0" smtClean="0"/>
              <a:t>zájemce o zaměstnání </a:t>
            </a:r>
            <a:r>
              <a:rPr lang="cs-CZ" dirty="0" smtClean="0"/>
              <a:t>se může zaevidovat na kterémkoli úřadu práce v České republice.</a:t>
            </a:r>
          </a:p>
        </p:txBody>
      </p:sp>
      <p:pic>
        <p:nvPicPr>
          <p:cNvPr id="4" name="Obrázek 3" descr="up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3717032"/>
            <a:ext cx="5064646" cy="275741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BAB3d56fb_profimedia_0010713250.jpg"/>
          <p:cNvPicPr>
            <a:picLocks noChangeAspect="1"/>
          </p:cNvPicPr>
          <p:nvPr/>
        </p:nvPicPr>
        <p:blipFill>
          <a:blip r:embed="rId2" cstate="print">
            <a:lum bright="14000"/>
          </a:blip>
          <a:stretch>
            <a:fillRect/>
          </a:stretch>
        </p:blipFill>
        <p:spPr>
          <a:xfrm>
            <a:off x="0" y="-7838"/>
            <a:ext cx="9101345" cy="6865838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NÁROK NA PODPORU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7" y="980728"/>
            <a:ext cx="842493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Lidé do 50 let</a:t>
            </a:r>
            <a:r>
              <a:rPr lang="cs-CZ" dirty="0" smtClean="0"/>
              <a:t> věku mohou dostávat podporu po dobu pěti měsíců, lidé </a:t>
            </a:r>
            <a:r>
              <a:rPr lang="cs-CZ" b="1" dirty="0" smtClean="0"/>
              <a:t>od 50 do 55 let </a:t>
            </a:r>
            <a:r>
              <a:rPr lang="cs-CZ" dirty="0" smtClean="0"/>
              <a:t>ji mohou pobírat osm měsíců a lidé </a:t>
            </a:r>
            <a:r>
              <a:rPr lang="cs-CZ" b="1" dirty="0" smtClean="0"/>
              <a:t>nad 55 let </a:t>
            </a:r>
            <a:r>
              <a:rPr lang="cs-CZ" dirty="0" smtClean="0"/>
              <a:t>až jedenáct měsíců. Jde o takzvanou podpůrčí dobu.</a:t>
            </a:r>
          </a:p>
          <a:p>
            <a:r>
              <a:rPr lang="cs-CZ" b="1" dirty="0" smtClean="0"/>
              <a:t>První dva měsíce </a:t>
            </a:r>
            <a:r>
              <a:rPr lang="cs-CZ" dirty="0" smtClean="0"/>
              <a:t>dostanou nezaměstnaní 65 procent průměrného čistého měsíčního výdělku z předchozího zaměstnání. Za měsíc mohou dostat maximálně 0,58násobek průměrné mzdy v České republice, tedy zhruba 14 280 korun pro rok 2014.</a:t>
            </a:r>
          </a:p>
          <a:p>
            <a:r>
              <a:rPr lang="cs-CZ" b="1" dirty="0" smtClean="0"/>
              <a:t>Další dva měsíce</a:t>
            </a:r>
            <a:r>
              <a:rPr lang="cs-CZ" dirty="0" smtClean="0"/>
              <a:t> klesne podpora na 50 procent dřívějšího výdělku a </a:t>
            </a:r>
            <a:r>
              <a:rPr lang="cs-CZ" b="1" dirty="0" smtClean="0"/>
              <a:t>zbytek</a:t>
            </a:r>
            <a:r>
              <a:rPr lang="cs-CZ" dirty="0" smtClean="0"/>
              <a:t> podpůrčí doby pak uchazeč dostane jen 45 procent. </a:t>
            </a:r>
          </a:p>
          <a:p>
            <a:r>
              <a:rPr lang="cs-CZ" b="1" dirty="0" smtClean="0"/>
              <a:t>Při rekvalifikaci</a:t>
            </a:r>
            <a:r>
              <a:rPr lang="cs-CZ" dirty="0" smtClean="0"/>
              <a:t> se podpora zvyšuje na 60 procent dřívějšího výdělku, pro rok 2014 je maximem zhruba 16 000 korun měsíčně (0,65násobek průměrné mzdy v České republice).</a:t>
            </a:r>
          </a:p>
          <a:p>
            <a:r>
              <a:rPr lang="cs-CZ" b="1" dirty="0" smtClean="0"/>
              <a:t>Po skončení</a:t>
            </a:r>
            <a:r>
              <a:rPr lang="cs-CZ" dirty="0" smtClean="0"/>
              <a:t> podpůrčí doby (pět, osm nebo jedenáct měsíců) už nezaměstnaný získá jen sociální dávku ve výši životního minima, tedy necelých 3200 korun. Nevykazuje-li požadovanou aktivitu, dostane jen existenční minimum, tedy 2200 korun.</a:t>
            </a:r>
          </a:p>
          <a:p>
            <a:r>
              <a:rPr lang="cs-CZ" b="1" dirty="0" smtClean="0"/>
              <a:t>Pro rok 2014</a:t>
            </a:r>
            <a:r>
              <a:rPr lang="cs-CZ" dirty="0" smtClean="0"/>
              <a:t> se podmínky získání podpory v nezaměstnanosti oproti roku 2013 nijak nezměnily.</a:t>
            </a:r>
          </a:p>
          <a:p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ŠVARCSYSTÉM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836712"/>
            <a:ext cx="374441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je nazývaný tak po svém „objeviteli“ - podnikateli Miroslavu Švarcovi, který jej v 90. letech minulého století začal jako první systémově používat a je z pohledu pracovního práva </a:t>
            </a:r>
            <a:r>
              <a:rPr lang="cs-CZ" b="1" dirty="0" smtClean="0"/>
              <a:t>nelegální zaměstnávání formou zastření faktického pracovněprávního vztahu jinou smlouvou.</a:t>
            </a:r>
            <a:endParaRPr lang="cs-CZ" dirty="0" smtClean="0"/>
          </a:p>
          <a:p>
            <a:r>
              <a:rPr lang="cs-CZ" b="1" dirty="0" smtClean="0"/>
              <a:t>Nelegální práci</a:t>
            </a:r>
            <a:r>
              <a:rPr lang="cs-CZ" dirty="0" smtClean="0"/>
              <a:t> definuje zákon č. 435/2004 Sb., o zaměstnanosti, ve znění pozdějších předpisů, (§ 5 písm. </a:t>
            </a:r>
            <a:r>
              <a:rPr lang="cs-CZ" smtClean="0"/>
              <a:t>e) </a:t>
            </a:r>
            <a:r>
              <a:rPr lang="cs-CZ" dirty="0" smtClean="0"/>
              <a:t>jako</a:t>
            </a:r>
            <a:r>
              <a:rPr lang="cs-CZ" b="1" dirty="0" smtClean="0"/>
              <a:t> výkon závislé práce fyzickou osobou mimo pracovněprávní vztah</a:t>
            </a:r>
            <a:r>
              <a:rPr lang="cs-CZ" dirty="0" smtClean="0"/>
              <a:t>, resp. cizincem bez povolení (nebo v rozporu s povolením) k zaměstnání nebo k pobytu (v případech, kdy je povolení příslušnými právními předpisy vyžadováno). </a:t>
            </a:r>
          </a:p>
        </p:txBody>
      </p:sp>
      <p:pic>
        <p:nvPicPr>
          <p:cNvPr id="4" name="Obrázek 3" descr="švarcsysté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13381" y="1412776"/>
            <a:ext cx="4203035" cy="4248472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784887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OPAKOVÁNÍ</a:t>
            </a:r>
            <a:endParaRPr lang="cs-CZ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836712"/>
            <a:ext cx="80648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 smtClean="0"/>
              <a:t>1. </a:t>
            </a:r>
            <a:r>
              <a:rPr lang="cs-CZ" b="1" u="sng" dirty="0" err="1" smtClean="0"/>
              <a:t>Pokod</a:t>
            </a:r>
            <a:r>
              <a:rPr lang="cs-CZ" b="1" u="sng" dirty="0" smtClean="0"/>
              <a:t> ztratíme zaměstnání, nebo pokud se nám po ukončení studia nepodaří zaměstnání  získat, máme povinnost se zaevidovat na úřadu práce?</a:t>
            </a:r>
          </a:p>
          <a:p>
            <a:pPr marL="342900" indent="-342900"/>
            <a:r>
              <a:rPr lang="cs-CZ" dirty="0" smtClean="0"/>
              <a:t>a) Ano</a:t>
            </a:r>
          </a:p>
          <a:p>
            <a:r>
              <a:rPr lang="cs-CZ" dirty="0" smtClean="0"/>
              <a:t>b) Ne</a:t>
            </a:r>
          </a:p>
          <a:p>
            <a:endParaRPr lang="cs-CZ" sz="800" b="1" u="sng" dirty="0" smtClean="0"/>
          </a:p>
          <a:p>
            <a:r>
              <a:rPr lang="cs-CZ" b="1" u="sng" dirty="0" smtClean="0"/>
              <a:t>2. Má nezaměstnaný nárok na podporu?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a) Ne</a:t>
            </a:r>
          </a:p>
          <a:p>
            <a:r>
              <a:rPr lang="cs-CZ" dirty="0" smtClean="0"/>
              <a:t>b) Ano, za určitých podmínek</a:t>
            </a:r>
          </a:p>
          <a:p>
            <a:endParaRPr lang="cs-CZ" sz="800" dirty="0" smtClean="0"/>
          </a:p>
          <a:p>
            <a:r>
              <a:rPr lang="cs-CZ" b="1" u="sng" dirty="0" smtClean="0"/>
              <a:t>3. Jak dlouhá je podpůrčí doba Úřadu práce?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a) 5, 8, 11 měsíců podle věku</a:t>
            </a:r>
          </a:p>
          <a:p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b) Tak 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dlouho, 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než najdeme zaměstnání</a:t>
            </a:r>
          </a:p>
          <a:p>
            <a:endParaRPr lang="cs-CZ" sz="800" dirty="0" smtClean="0">
              <a:solidFill>
                <a:schemeClr val="accent4">
                  <a:lumMod val="10000"/>
                </a:schemeClr>
              </a:solidFill>
            </a:endParaRPr>
          </a:p>
          <a:p>
            <a:r>
              <a:rPr lang="cs-CZ" b="1" u="sng" dirty="0" smtClean="0">
                <a:solidFill>
                  <a:schemeClr val="accent4">
                    <a:lumMod val="10000"/>
                  </a:schemeClr>
                </a:solidFill>
              </a:rPr>
              <a:t>4. Po skončení podpůrčí doby </a:t>
            </a:r>
            <a:r>
              <a:rPr lang="cs-CZ" b="1" u="sng" dirty="0" smtClean="0">
                <a:solidFill>
                  <a:schemeClr val="accent4">
                    <a:lumMod val="10000"/>
                  </a:schemeClr>
                </a:solidFill>
              </a:rPr>
              <a:t>nezaměstnaný </a:t>
            </a:r>
            <a:r>
              <a:rPr lang="cs-CZ" b="1" u="sng" dirty="0" smtClean="0">
                <a:solidFill>
                  <a:schemeClr val="accent4">
                    <a:lumMod val="10000"/>
                  </a:schemeClr>
                </a:solidFill>
              </a:rPr>
              <a:t>dostává?</a:t>
            </a:r>
          </a:p>
          <a:p>
            <a:pPr marL="342900" indent="-342900"/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a) Nedostává žádné peníze a musí jít okamžitě pracovat</a:t>
            </a:r>
          </a:p>
          <a:p>
            <a:pPr marL="342900" indent="-342900"/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b) Dostává sociální dávky za určitých podmínek</a:t>
            </a:r>
          </a:p>
          <a:p>
            <a:pPr marL="342900" indent="-342900"/>
            <a:endParaRPr lang="cs-CZ" sz="800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marL="342900" indent="-342900"/>
            <a:r>
              <a:rPr lang="cs-CZ" b="1" u="sng" dirty="0" smtClean="0">
                <a:solidFill>
                  <a:schemeClr val="accent4">
                    <a:lumMod val="10000"/>
                  </a:schemeClr>
                </a:solidFill>
              </a:rPr>
              <a:t>5. </a:t>
            </a:r>
            <a:r>
              <a:rPr lang="cs-CZ" b="1" u="sng" dirty="0" err="1" smtClean="0">
                <a:solidFill>
                  <a:schemeClr val="accent4">
                    <a:lumMod val="10000"/>
                  </a:schemeClr>
                </a:solidFill>
              </a:rPr>
              <a:t>Švarcsystém</a:t>
            </a:r>
            <a:r>
              <a:rPr lang="cs-CZ" b="1" u="sng" dirty="0" smtClean="0">
                <a:solidFill>
                  <a:schemeClr val="accent4">
                    <a:lumMod val="10000"/>
                  </a:schemeClr>
                </a:solidFill>
              </a:rPr>
              <a:t> je ?</a:t>
            </a:r>
          </a:p>
          <a:p>
            <a:pPr marL="342900" indent="-342900"/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a) Legální formou zaměstnání</a:t>
            </a:r>
          </a:p>
          <a:p>
            <a:pPr marL="342900" indent="-342900"/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>b) Nelegální formou zaměstnání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012160" y="1844824"/>
          <a:ext cx="26041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968"/>
                <a:gridCol w="136815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VÝSLEDKY OPAKOVÁNÍ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Zdroje </a:t>
            </a: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(28.08.2013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251520" y="1196752"/>
            <a:ext cx="8686800" cy="493776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Zdroje obrázků: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-</a:t>
            </a: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MS Office Klipart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-http://office.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microsoft.com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cz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results.aspx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qu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=obchod&amp;ex=1#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ai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:MP900390090|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?q=%C3%9A%C5%98AD+PR%C3%81CE&amp;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=%C3%BA%C5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%99ad+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pr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%C3%A1ce&amp;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=0-1&amp;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=detail&amp;id=377FF09A2430CEAE496833E7D83541BB813A395D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=1</a:t>
            </a: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?q=%C3%9A%C5%98AD+PR%C3%81CE&amp;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=%C3%BA%C5%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99ad+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pr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%C3%A1ce&amp;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=0-1&amp;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=detail&amp;id=7ED22D4D3826CD380558F8969794E2E0D41E4F35&amp;</a:t>
            </a:r>
          </a:p>
          <a:p>
            <a:pPr lvl="0">
              <a:spcBef>
                <a:spcPct val="20000"/>
              </a:spcBef>
            </a:pP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=48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?q=%C3%9A%C5%98AD+PR%C3%81CE&amp;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=%C3%BA%C5%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99ad+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pr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%C3%A1ce&amp;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=0-1&amp;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=detail&amp;id=ABDF0EFAD1489601626FD6F2CCF7B80FF1CB9D37&amp;</a:t>
            </a:r>
          </a:p>
          <a:p>
            <a:pPr lvl="0">
              <a:spcBef>
                <a:spcPct val="20000"/>
              </a:spcBef>
            </a:pP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=71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-http://www.bing.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com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images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search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?q=%C5%A1varcsyst%C3%A9m&amp;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qs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=n&amp;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form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=QBIR&amp;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pq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=%C5%A1varcsyst%C3%A9m&amp;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sc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0-5&amp;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sp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=-1&amp;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sk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=#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view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=detail&amp;id=4B505406AAC2F314171D986435154B3555968AC5&amp;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selectedIndex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=2</a:t>
            </a:r>
          </a:p>
          <a:p>
            <a:pPr lvl="0">
              <a:spcBef>
                <a:spcPct val="20000"/>
              </a:spcBef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-archiv autora</a:t>
            </a:r>
          </a:p>
          <a:p>
            <a:pPr lvl="0">
              <a:spcBef>
                <a:spcPct val="20000"/>
              </a:spcBef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n-ea"/>
                <a:cs typeface="Times New Roman" pitchFamily="18" charset="0"/>
              </a:rPr>
              <a:t>Literatura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-http://www.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hledam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praci.biz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/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urad</a:t>
            </a: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-</a:t>
            </a:r>
            <a:r>
              <a:rPr lang="cs-CZ" sz="1400" dirty="0" err="1" smtClean="0">
                <a:solidFill>
                  <a:schemeClr val="accent4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prace.php</a:t>
            </a:r>
            <a:endParaRPr lang="cs-CZ" sz="1400" dirty="0" smtClean="0">
              <a:solidFill>
                <a:schemeClr val="accent4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-http://wiki.aktualne.centrum.cz/finance/podpora-v-nezamestnanosti-2013/</a:t>
            </a:r>
          </a:p>
          <a:p>
            <a:pPr lvl="0">
              <a:spcBef>
                <a:spcPct val="20000"/>
              </a:spcBef>
            </a:pPr>
            <a:r>
              <a:rPr lang="cs-CZ" sz="1400" dirty="0" smtClean="0">
                <a:solidFill>
                  <a:schemeClr val="accent4">
                    <a:lumMod val="10000"/>
                  </a:schemeClr>
                </a:solidFill>
                <a:latin typeface="+mj-lt"/>
              </a:rPr>
              <a:t>-http://portal.mpsv.cz/sz/obecne/prav_predpisy/vyklady/svarcsystem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1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749</Words>
  <Application>Microsoft Office PowerPoint</Application>
  <PresentationFormat>Předvádění na obrazovce (4:3)</PresentationFormat>
  <Paragraphs>78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Výukový materiál Zpracovaný v rámci projektu EU peníze školám 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Výukový materiál Zpracovaný v rámci projektu EU peníze školám</dc:title>
  <dc:creator>admin</dc:creator>
  <cp:lastModifiedBy>Dum</cp:lastModifiedBy>
  <cp:revision>86</cp:revision>
  <dcterms:created xsi:type="dcterms:W3CDTF">2013-11-02T12:12:58Z</dcterms:created>
  <dcterms:modified xsi:type="dcterms:W3CDTF">2014-02-04T08:43:17Z</dcterms:modified>
</cp:coreProperties>
</file>