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6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0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563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2563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563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2564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2564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457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1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61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61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61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2461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/>
            </a:lvl1pPr>
          </a:lstStyle>
          <a:p>
            <a:endParaRPr lang="cs-CZ"/>
          </a:p>
        </p:txBody>
      </p:sp>
      <p:sp>
        <p:nvSpPr>
          <p:cNvPr id="2461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21594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/>
              <a:t>Výukový materiál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528" y="2780928"/>
            <a:ext cx="8640960" cy="367240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  <a:effectLst/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2</a:t>
            </a:r>
          </a:p>
          <a:p>
            <a:pPr algn="l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Tematická oblast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OV2</a:t>
            </a:r>
          </a:p>
          <a:p>
            <a:pPr algn="l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Anotace: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/>
            <a:endParaRPr lang="cs-CZ" sz="2000" dirty="0" smtClean="0">
              <a:solidFill>
                <a:schemeClr val="accent4">
                  <a:lumMod val="10000"/>
                </a:schemeClr>
              </a:solidFill>
              <a:effectLst/>
            </a:endParaRPr>
          </a:p>
          <a:p>
            <a:pPr algn="l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Autor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Ing. Zdeněk Peška</a:t>
            </a:r>
            <a:endParaRPr lang="cs-CZ" sz="2100" dirty="0" smtClean="0">
              <a:solidFill>
                <a:schemeClr val="accent4">
                  <a:lumMod val="10000"/>
                </a:schemeClr>
              </a:solidFill>
              <a:effectLst/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Září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219200" y="3886200"/>
            <a:ext cx="6858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Arial Black" pitchFamily="34" charset="0"/>
                <a:ea typeface="+mj-ea"/>
                <a:cs typeface="+mj-cs"/>
              </a:rPr>
              <a:t>Změny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 pracovního poměru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55776" y="476672"/>
            <a:ext cx="59766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V minulé hodině jsme si povídali o vzniku pracovního poměru. Dnes se budeme bavit o změnách pracovního poměru.</a:t>
            </a:r>
          </a:p>
          <a:p>
            <a:endParaRPr lang="cs-CZ" b="1" dirty="0" smtClean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b="1" dirty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-28879"/>
              <a:gd name="adj2" fmla="val 126043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Může nás tedy zaměstnavatel převést na jinou práci?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752" y="476672"/>
            <a:ext cx="6120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Podle Zákoníku práce může, ale jen tehdy, domluví-li se zaměstnavatel se zaměstnancem. A tuto změnu je nutné provést písemně.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716016" y="1124744"/>
            <a:ext cx="3096344" cy="1008112"/>
          </a:xfrm>
          <a:prstGeom prst="wedgeRoundRectCallout">
            <a:avLst>
              <a:gd name="adj1" fmla="val -28879"/>
              <a:gd name="adj2" fmla="val 126043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To je tak jednoduché</a:t>
            </a: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95736" y="332656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Ne tak docela. Někdy Vás zaměstnavatel </a:t>
            </a:r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musí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převést na jinou práci a někdy jenom </a:t>
            </a:r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může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převést na jinou práci.</a:t>
            </a:r>
            <a:endParaRPr lang="cs-CZ" b="1" dirty="0" smtClean="0">
              <a:solidFill>
                <a:schemeClr val="accent4">
                  <a:lumMod val="10000"/>
                </a:schemeClr>
              </a:solidFill>
              <a:latin typeface="+mj-lt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1368152" cy="1008112"/>
          </a:xfrm>
          <a:prstGeom prst="wedgeRoundRectCallout">
            <a:avLst>
              <a:gd name="adj1" fmla="val -260786"/>
              <a:gd name="adj2" fmla="val 204537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  kdy?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7744" y="188640"/>
            <a:ext cx="669674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  <a:cs typeface="Arial" pitchFamily="34" charset="0"/>
              </a:rPr>
              <a:t>Převedení určuje Zákoník práce. </a:t>
            </a: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Zaměstnavatel </a:t>
            </a:r>
            <a:r>
              <a:rPr lang="cs-CZ" sz="1600" b="1" u="sng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je povinen </a:t>
            </a: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převést zaměstnance na jinou práci např. když :</a:t>
            </a:r>
          </a:p>
          <a:p>
            <a:pPr marL="228600" indent="-228600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-pozbyl-li zaměstnanec vzhledem ke svému zdravotnímu stavu dlouhodobě způsobilosti konat dále dosavadní práci,</a:t>
            </a:r>
          </a:p>
          <a:p>
            <a:pPr marL="228600" indent="-228600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-koná-li těhotná  nebo kojící zaměstnankyně, nebo zaměstnankyně-matka do konce devátého měsíce po porodu práci, kterou </a:t>
            </a:r>
          </a:p>
          <a:p>
            <a:pPr marL="228600" indent="-228600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 ohrožuje její těhotenství nebo mateřství</a:t>
            </a:r>
          </a:p>
          <a:p>
            <a:pPr marL="228600" indent="-228600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- jestliže je toho třeba podle pravomocného </a:t>
            </a:r>
          </a:p>
          <a:p>
            <a:pPr marL="228600" indent="-228600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  rozhodnutí soudu </a:t>
            </a:r>
            <a:r>
              <a:rPr lang="cs-CZ" sz="1600" b="1" dirty="0" err="1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apod</a:t>
            </a: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211960" y="1124744"/>
            <a:ext cx="4680520" cy="1008112"/>
          </a:xfrm>
          <a:prstGeom prst="wedgeRoundRectCallout">
            <a:avLst>
              <a:gd name="adj1" fmla="val 37321"/>
              <a:gd name="adj2" fmla="val 179494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Ale jinak nás nemůže zaměstnavatel bez našeho souhlasu přeložit na jinou práci?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7744" y="188640"/>
            <a:ext cx="66247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Zaměstnavatel </a:t>
            </a:r>
            <a:r>
              <a:rPr lang="cs-CZ" sz="1600" b="1" u="sng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může </a:t>
            </a: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převést zaměstnance na jinou práci např. když: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- dal-li zaměstnanci výpověď z důvodů uvedených Zákoníku práce</a:t>
            </a:r>
          </a:p>
          <a:p>
            <a:pPr marL="228600" indent="-228600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- bylo-li proti zaměstnanci zahájeno trestní řízení v souvislosti se zaměstnáním.</a:t>
            </a:r>
          </a:p>
          <a:p>
            <a:pPr marL="228600" indent="-228600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- pozbyl-li zaměstnanec dočasně předpoklady stanovené zvláštními právními předpisy pro výkon sjednané práce</a:t>
            </a:r>
          </a:p>
          <a:p>
            <a:pPr marL="228600" indent="-228600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 - při mimořádné události, živelní události apod., </a:t>
            </a:r>
          </a:p>
          <a:p>
            <a:pPr marL="228600" indent="-228600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  a to na nezbytně nutnou dobu.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5148064" y="1124744"/>
            <a:ext cx="3744416" cy="1008112"/>
          </a:xfrm>
          <a:prstGeom prst="wedgeRoundRectCallout">
            <a:avLst>
              <a:gd name="adj1" fmla="val -43487"/>
              <a:gd name="adj2" fmla="val 136883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 může nás zaměstnavatel přeložit na jiné místo výkonu práce?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7744" y="404664"/>
            <a:ext cx="59766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Přeložit zaměstnance k výkonu práce do jiného místa, než 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bylo sjednáno v pracovní smlouvě, je možné pouze s jeho souhlasem a v rámci zaměstnavatele, pokud to nezbytně vyžaduje jeho provozní potřeba.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2520280" cy="1008112"/>
          </a:xfrm>
          <a:prstGeom prst="wedgeRoundRectCallout">
            <a:avLst>
              <a:gd name="adj1" fmla="val -171446"/>
              <a:gd name="adj2" fmla="val 203291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pracovní cesty?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752" y="332656"/>
            <a:ext cx="59046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Pracovní cestou se rozumí časově omezené vyslání zaměstnance zaměstnavatelem k výkonu práce mimo sjednané místo výkonu práce. Zaměstnavatel může vyslat zaměstnance na dobu nezbytné potřeby na pracovní cestu jen na základě dohody s ním.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dirty="0" smtClean="0"/>
              <a:t>REKAPITULACE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7763" y="1196752"/>
            <a:ext cx="8964488" cy="4154016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Jakákoliv změna pracovního poměru podléhá Zákoníku práce č. 262/2006 </a:t>
            </a:r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ve znění pozdějších předpisů:</a:t>
            </a:r>
            <a:endParaRPr lang="cs-CZ" sz="1800" b="1" dirty="0" smtClean="0">
              <a:solidFill>
                <a:schemeClr val="accent4">
                  <a:lumMod val="10000"/>
                </a:schemeClr>
              </a:solidFill>
              <a:effectLst/>
              <a:latin typeface="+mj-lt"/>
              <a:cs typeface="Arial" pitchFamily="34" charset="0"/>
            </a:endParaRPr>
          </a:p>
          <a:p>
            <a:pPr marL="352425" indent="-352425"/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Domluví-li se zaměstnavatel se zaměstnancem. Změnu je nutné  </a:t>
            </a:r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provést </a:t>
            </a:r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písemně.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Zákoník práce určuje důvody, kdy zaměstnavatel musí zaměstnanci změnit pracovní poměr. Například ze zdravotních důvodů na základě lékařského posudku, nebo třeba těhotnou zaměstnankyni, zrušení části organizace nebo bylo-li zahájeno proti zaměstnanci trestní řízení spáchané při plnění pracovních úkolů apod. Na nezbytně nutnou dobu může také zaměstnavatel zaměstnanci změnit pracovní poměr v případě mimořádných událostí nebo jiné hrozící nehody….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Na pracovní cestu může na dobu časově omezenou vyslat zaměstnavatel zaměstnance jen s jeho souhlasem.</a:t>
            </a:r>
          </a:p>
          <a:p>
            <a:pPr>
              <a:buNone/>
            </a:pPr>
            <a:endParaRPr lang="cs-CZ" sz="1800" b="1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endParaRPr lang="cs-CZ" sz="1800" b="1" dirty="0" smtClean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FontTx/>
              <a:buChar char="-"/>
            </a:pPr>
            <a:endParaRPr lang="cs-CZ" sz="1800" b="1" dirty="0" smtClean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dirty="0" smtClean="0"/>
              <a:t>Zdroje (02.09.2013)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latin typeface="+mj-lt"/>
                <a:cs typeface="Times New Roman" pitchFamily="18" charset="0"/>
              </a:rPr>
              <a:t>Zdroje obrázků: MS Office Klipart</a:t>
            </a:r>
          </a:p>
          <a:p>
            <a:pPr>
              <a:buNone/>
            </a:pPr>
            <a:r>
              <a:rPr lang="cs-CZ" sz="2800" dirty="0" smtClean="0">
                <a:latin typeface="+mj-lt"/>
                <a:cs typeface="Times New Roman" pitchFamily="18" charset="0"/>
              </a:rPr>
              <a:t>http://office.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microsoft.com</a:t>
            </a:r>
            <a:r>
              <a:rPr lang="cs-CZ" sz="2800" dirty="0" smtClean="0">
                <a:latin typeface="+mj-lt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cs</a:t>
            </a:r>
            <a:r>
              <a:rPr lang="cs-CZ" sz="2800" dirty="0" smtClean="0">
                <a:latin typeface="+mj-lt"/>
                <a:cs typeface="Times New Roman" pitchFamily="18" charset="0"/>
              </a:rPr>
              <a:t>-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cz</a:t>
            </a:r>
            <a:r>
              <a:rPr lang="cs-CZ" sz="2800" dirty="0" smtClean="0">
                <a:latin typeface="+mj-lt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images</a:t>
            </a:r>
            <a:r>
              <a:rPr lang="cs-CZ" sz="2800" dirty="0" smtClean="0">
                <a:latin typeface="+mj-lt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results.aspx</a:t>
            </a:r>
            <a:r>
              <a:rPr lang="cs-CZ" sz="2800" dirty="0" smtClean="0">
                <a:latin typeface="+mj-lt"/>
                <a:cs typeface="Times New Roman" pitchFamily="18" charset="0"/>
              </a:rPr>
              <a:t>?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qu</a:t>
            </a:r>
            <a:r>
              <a:rPr lang="cs-CZ" sz="2800" dirty="0" smtClean="0">
                <a:latin typeface="+mj-lt"/>
                <a:cs typeface="Times New Roman" pitchFamily="18" charset="0"/>
              </a:rPr>
              <a:t>=u%C4%8Ditel&amp;ex=2#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ai</a:t>
            </a:r>
            <a:r>
              <a:rPr lang="cs-CZ" sz="2800" dirty="0" smtClean="0">
                <a:latin typeface="+mj-lt"/>
                <a:cs typeface="Times New Roman" pitchFamily="18" charset="0"/>
              </a:rPr>
              <a:t>:MP900427658|</a:t>
            </a:r>
          </a:p>
          <a:p>
            <a:pPr>
              <a:buNone/>
            </a:pPr>
            <a:endParaRPr lang="cs-CZ" sz="2800" dirty="0" smtClean="0">
              <a:latin typeface="+mj-lt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+mj-lt"/>
                <a:cs typeface="Times New Roman" pitchFamily="18" charset="0"/>
              </a:rPr>
              <a:t>Literatura</a:t>
            </a:r>
          </a:p>
          <a:p>
            <a:r>
              <a:rPr lang="cs-CZ" sz="2800" dirty="0" smtClean="0">
                <a:latin typeface="+mj-lt"/>
                <a:cs typeface="Times New Roman" pitchFamily="18" charset="0"/>
              </a:rPr>
              <a:t>Sbírka zákonů č. 262/2006 Zákoník práce 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lance">
  <a:themeElements>
    <a:clrScheme name="Motiv sady Offi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Motiv sady Offi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lnDef>
  </a:objectDefaults>
  <a:extraClrSchemeLst>
    <a:extraClrScheme>
      <a:clrScheme name="Motiv sady Offi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Balance</Template>
  <TotalTime>351</TotalTime>
  <Words>571</Words>
  <Application>Microsoft Office PowerPoint</Application>
  <PresentationFormat>Předvádění na obrazovce (4:3)</PresentationFormat>
  <Paragraphs>52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Balance</vt:lpstr>
      <vt:lpstr>Výukový materiál Zpracovaný v rámci projektu EU peníze školám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REKAPITULACE</vt:lpstr>
      <vt:lpstr>Zdroje (02.09.2013)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Dum</cp:lastModifiedBy>
  <cp:revision>42</cp:revision>
  <dcterms:created xsi:type="dcterms:W3CDTF">2013-09-17T15:57:50Z</dcterms:created>
  <dcterms:modified xsi:type="dcterms:W3CDTF">2014-02-04T08:32:32Z</dcterms:modified>
</cp:coreProperties>
</file>