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57" r:id="rId16"/>
    <p:sldId id="261" r:id="rId17"/>
    <p:sldId id="265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FF"/>
    <a:srgbClr val="99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E8000-B3D6-4326-B14D-A0CB49B4332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1FE951-6469-443F-8C21-BA90C96B3BE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08ADC-FBA8-4379-9854-F552028F7A5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A9DCE-2E2D-4E30-B707-C811261B2FB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D327B-178B-491B-BCE8-E9EDD65AF9F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00A72-1461-4D28-A950-82643215DD0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7C6B9-36A3-4D43-B96B-27DCF1114E1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9CC9A-9089-4A11-9426-46FB20BE02B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0D3016-25DC-4A7F-B0FE-6E511163F97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F3E72-787D-464A-B7E5-4258752E6CF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35B75-BE29-44D1-8BA3-7D438DD14C1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rgbClr val="990099"/>
          </a:fgClr>
          <a:bgClr>
            <a:srgbClr val="FFCC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5877F4-4CA2-4D7C-A81C-6843337EA03C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nd04.jxs.cz/304/449/14d7569c69_75054063_o2.jpg" TargetMode="External"/><Relationship Id="rId2" Type="http://schemas.openxmlformats.org/officeDocument/2006/relationships/hyperlink" Target="http://lahavnet.co.il/joalon/eng/arider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nd02.jxs.cz/969/670/25e8a50ee2_54169734_o2.png" TargetMode="External"/><Relationship Id="rId4" Type="http://schemas.openxmlformats.org/officeDocument/2006/relationships/hyperlink" Target="http://www.svetpoznani.cz/wp-content/uploads/2010/04/mohamed-andeleX-315x499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anetdruzstvo.wbs.cz/eshop/foto/213/213297_o_0.jpg" TargetMode="External"/><Relationship Id="rId2" Type="http://schemas.openxmlformats.org/officeDocument/2006/relationships/hyperlink" Target="http://www.sdeluje.cz/blog/img/mistr-bucket/643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mage.tn.nova.cz/media/images/original/Oct2009/562518.jpg?d41d" TargetMode="External"/><Relationship Id="rId4" Type="http://schemas.openxmlformats.org/officeDocument/2006/relationships/hyperlink" Target="http://rexbrewer.files.wordpress.com/2009/07/poitiers2.gif?w=286&amp;h=289" TargetMode="Externa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img.blesk.cz/img/5/article/416725_slon-mahut-indie.jpg" TargetMode="External"/><Relationship Id="rId3" Type="http://schemas.openxmlformats.org/officeDocument/2006/relationships/hyperlink" Target="http://www.islamfortoday.com/index.2.jpg" TargetMode="External"/><Relationship Id="rId7" Type="http://schemas.openxmlformats.org/officeDocument/2006/relationships/hyperlink" Target="http://islamsk.wbl.sk/Blue-Mosque_-Istanbul02.jpg" TargetMode="External"/><Relationship Id="rId2" Type="http://schemas.openxmlformats.org/officeDocument/2006/relationships/hyperlink" Target="http://ancientheros.com/upload/heroes/20092116162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tky.sme.sk/foto/52604/mesita-skalny-dom-na-chramovej-hore-v-jeruzaleme?type=v&amp;x=650&amp;y=487" TargetMode="External"/><Relationship Id="rId5" Type="http://schemas.openxmlformats.org/officeDocument/2006/relationships/hyperlink" Target="http://nd01.jxs.cz/874/148/ca7d9b84a9_1755142_o2.jpg" TargetMode="External"/><Relationship Id="rId4" Type="http://schemas.openxmlformats.org/officeDocument/2006/relationships/hyperlink" Target="http://media0.mypage.cz/images/media0:49b8b51ada02a.jpg/Kora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48" name="Group 28"/>
          <p:cNvGraphicFramePr>
            <a:graphicFrameLocks noGrp="1"/>
          </p:cNvGraphicFramePr>
          <p:nvPr/>
        </p:nvGraphicFramePr>
        <p:xfrm>
          <a:off x="1116013" y="1216025"/>
          <a:ext cx="7200900" cy="4658043"/>
        </p:xfrm>
        <a:graphic>
          <a:graphicData uri="http://schemas.openxmlformats.org/drawingml/2006/table">
            <a:tbl>
              <a:tblPr/>
              <a:tblGrid>
                <a:gridCol w="1630362"/>
                <a:gridCol w="5570538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Jiří Kozák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Říjen 2011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společnost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Dějepis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Křesťanství a středověká Evropa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Islámská říše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zpracovávají poznámky a získávají vědomosti o Arabské říši.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/>
              <a:t>Islámská říše</a:t>
            </a:r>
          </a:p>
        </p:txBody>
      </p:sp>
      <p:pic>
        <p:nvPicPr>
          <p:cNvPr id="2057" name="Picture 9" descr="arid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4438" y="1052513"/>
            <a:ext cx="3309937" cy="4679950"/>
          </a:xfrm>
          <a:prstGeom prst="rect">
            <a:avLst/>
          </a:prstGeom>
          <a:noFill/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1619250" y="6092825"/>
            <a:ext cx="57721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cs-CZ" i="1"/>
              <a:t>Autorem materiálu a všech jeho částí je Mgr. Jiří Kozák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55650" y="260350"/>
            <a:ext cx="7772400" cy="1470025"/>
          </a:xfrm>
        </p:spPr>
        <p:txBody>
          <a:bodyPr/>
          <a:lstStyle/>
          <a:p>
            <a:r>
              <a:rPr lang="cs-CZ"/>
              <a:t>Alláh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1341438"/>
            <a:ext cx="6400800" cy="1752600"/>
          </a:xfrm>
        </p:spPr>
        <p:txBody>
          <a:bodyPr/>
          <a:lstStyle/>
          <a:p>
            <a:r>
              <a:rPr lang="cs-CZ" i="1"/>
              <a:t>Muslimský bůh</a:t>
            </a:r>
          </a:p>
        </p:txBody>
      </p:sp>
      <p:pic>
        <p:nvPicPr>
          <p:cNvPr id="29702" name="Picture 6" descr="14d7569c69_75054063_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1844675"/>
            <a:ext cx="4752975" cy="475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9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827088" y="188913"/>
            <a:ext cx="7772400" cy="1470025"/>
          </a:xfrm>
        </p:spPr>
        <p:txBody>
          <a:bodyPr/>
          <a:lstStyle/>
          <a:p>
            <a:r>
              <a:rPr lang="cs-CZ"/>
              <a:t>Mohamed</a:t>
            </a:r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1268413"/>
            <a:ext cx="6400800" cy="1752600"/>
          </a:xfrm>
        </p:spPr>
        <p:txBody>
          <a:bodyPr/>
          <a:lstStyle/>
          <a:p>
            <a:r>
              <a:rPr lang="cs-CZ" i="1"/>
              <a:t>Prorok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684213" y="1916113"/>
            <a:ext cx="27352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V 7.století sjednotil kočovné arabské kmeny ve jménu nového </a:t>
            </a:r>
            <a:r>
              <a:rPr lang="cs-CZ" dirty="0" smtClean="0"/>
              <a:t>náboženství - </a:t>
            </a:r>
            <a:r>
              <a:rPr lang="cs-CZ" b="1" dirty="0" smtClean="0"/>
              <a:t>Islámu</a:t>
            </a:r>
            <a:r>
              <a:rPr lang="cs-CZ" dirty="0"/>
              <a:t>.</a:t>
            </a:r>
          </a:p>
        </p:txBody>
      </p:sp>
      <p:pic>
        <p:nvPicPr>
          <p:cNvPr id="31753" name="Picture 9" descr="mohamed-andeleX-315x4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1844675"/>
            <a:ext cx="4321175" cy="475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build="p"/>
      <p:bldP spid="317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Arabská říše</a:t>
            </a:r>
          </a:p>
        </p:txBody>
      </p:sp>
      <p:pic>
        <p:nvPicPr>
          <p:cNvPr id="35845" name="Picture 5" descr="25e8a50ee2_54169734_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262063"/>
            <a:ext cx="6119812" cy="5430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260350"/>
            <a:ext cx="7772400" cy="1470025"/>
          </a:xfrm>
        </p:spPr>
        <p:txBody>
          <a:bodyPr/>
          <a:lstStyle/>
          <a:p>
            <a:r>
              <a:rPr lang="cs-CZ"/>
              <a:t>Arabská říše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1412875"/>
            <a:ext cx="6400800" cy="1752600"/>
          </a:xfrm>
        </p:spPr>
        <p:txBody>
          <a:bodyPr/>
          <a:lstStyle/>
          <a:p>
            <a:r>
              <a:rPr lang="cs-CZ" sz="2800" i="1" dirty="0"/>
              <a:t>Postupná expanze severní Afrikou</a:t>
            </a:r>
            <a:r>
              <a:rPr lang="cs-CZ" sz="2800" i="1" dirty="0" smtClean="0"/>
              <a:t>, přes </a:t>
            </a:r>
            <a:r>
              <a:rPr lang="cs-CZ" sz="2800" i="1" dirty="0"/>
              <a:t>Pyrenejský poloostrov až na jih západní </a:t>
            </a:r>
            <a:r>
              <a:rPr lang="cs-CZ" sz="2800" i="1" dirty="0" smtClean="0"/>
              <a:t>Evropy.</a:t>
            </a:r>
            <a:endParaRPr lang="cs-CZ" sz="2800" i="1" dirty="0"/>
          </a:p>
        </p:txBody>
      </p:sp>
      <p:pic>
        <p:nvPicPr>
          <p:cNvPr id="37893" name="Picture 5" descr="64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782888"/>
            <a:ext cx="7416800" cy="3794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00113" y="188913"/>
            <a:ext cx="7772400" cy="1470025"/>
          </a:xfrm>
        </p:spPr>
        <p:txBody>
          <a:bodyPr/>
          <a:lstStyle/>
          <a:p>
            <a:r>
              <a:rPr lang="cs-CZ"/>
              <a:t>Poitiers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1268413"/>
            <a:ext cx="6400800" cy="1752600"/>
          </a:xfrm>
        </p:spPr>
        <p:txBody>
          <a:bodyPr/>
          <a:lstStyle/>
          <a:p>
            <a:r>
              <a:rPr lang="cs-CZ" sz="2800" i="1" dirty="0"/>
              <a:t>R. 732 byli zde definitivně zastaveni franckým vojskem</a:t>
            </a:r>
            <a:r>
              <a:rPr lang="cs-CZ" sz="2800" i="1" dirty="0" smtClean="0"/>
              <a:t>, kterému </a:t>
            </a:r>
            <a:r>
              <a:rPr lang="cs-CZ" sz="2800" i="1" dirty="0"/>
              <a:t>velel Karel </a:t>
            </a:r>
            <a:r>
              <a:rPr lang="cs-CZ" sz="2800" i="1" dirty="0" err="1" smtClean="0"/>
              <a:t>Martell</a:t>
            </a:r>
            <a:r>
              <a:rPr lang="cs-CZ" sz="2800" i="1" dirty="0" smtClean="0"/>
              <a:t>.</a:t>
            </a:r>
            <a:endParaRPr lang="cs-CZ" sz="2800" i="1" dirty="0"/>
          </a:p>
        </p:txBody>
      </p:sp>
      <p:pic>
        <p:nvPicPr>
          <p:cNvPr id="39943" name="Picture 7" descr="poitier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2525" y="2565400"/>
            <a:ext cx="4059238" cy="4103688"/>
          </a:xfrm>
          <a:prstGeom prst="rect">
            <a:avLst/>
          </a:prstGeom>
          <a:noFill/>
        </p:spPr>
      </p:pic>
      <p:pic>
        <p:nvPicPr>
          <p:cNvPr id="39944" name="Picture 8" descr="5625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3141663"/>
            <a:ext cx="535305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00113" y="188913"/>
            <a:ext cx="7772400" cy="1470025"/>
          </a:xfrm>
        </p:spPr>
        <p:txBody>
          <a:bodyPr/>
          <a:lstStyle/>
          <a:p>
            <a:r>
              <a:rPr lang="cs-CZ"/>
              <a:t>Harún ar Rašíd</a:t>
            </a:r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1268413"/>
            <a:ext cx="6400800" cy="1752600"/>
          </a:xfrm>
        </p:spPr>
        <p:txBody>
          <a:bodyPr/>
          <a:lstStyle/>
          <a:p>
            <a:r>
              <a:rPr lang="cs-CZ" i="1" dirty="0" smtClean="0"/>
              <a:t>Nejvýznamnější </a:t>
            </a:r>
            <a:r>
              <a:rPr lang="cs-CZ" i="1" dirty="0"/>
              <a:t>arabský panovník v této </a:t>
            </a:r>
            <a:r>
              <a:rPr lang="cs-CZ" i="1" dirty="0" smtClean="0"/>
              <a:t>době.</a:t>
            </a:r>
            <a:endParaRPr lang="cs-CZ" i="1" dirty="0"/>
          </a:p>
        </p:txBody>
      </p:sp>
      <p:pic>
        <p:nvPicPr>
          <p:cNvPr id="41990" name="Picture 6" descr="2009211616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8450" y="2276475"/>
            <a:ext cx="3529013" cy="4392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827088" y="188913"/>
            <a:ext cx="7772400" cy="1470025"/>
          </a:xfrm>
        </p:spPr>
        <p:txBody>
          <a:bodyPr/>
          <a:lstStyle/>
          <a:p>
            <a:r>
              <a:rPr lang="cs-CZ"/>
              <a:t>Pojmy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1268413"/>
            <a:ext cx="6400800" cy="1752600"/>
          </a:xfrm>
        </p:spPr>
        <p:txBody>
          <a:bodyPr/>
          <a:lstStyle/>
          <a:p>
            <a:r>
              <a:rPr lang="cs-CZ" i="1"/>
              <a:t>Islám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3132138" y="5949950"/>
            <a:ext cx="2735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Náboženství muslimů</a:t>
            </a:r>
          </a:p>
        </p:txBody>
      </p:sp>
      <p:pic>
        <p:nvPicPr>
          <p:cNvPr id="44040" name="Picture 8" descr="inde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751013"/>
            <a:ext cx="6335713" cy="4105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4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 build="p"/>
      <p:bldP spid="440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00113" y="188913"/>
            <a:ext cx="7772400" cy="1470025"/>
          </a:xfrm>
        </p:spPr>
        <p:txBody>
          <a:bodyPr/>
          <a:lstStyle/>
          <a:p>
            <a:r>
              <a:rPr lang="cs-CZ"/>
              <a:t>Pojmy</a:t>
            </a:r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619250" y="1268413"/>
            <a:ext cx="6400800" cy="1752600"/>
          </a:xfrm>
        </p:spPr>
        <p:txBody>
          <a:bodyPr/>
          <a:lstStyle/>
          <a:p>
            <a:r>
              <a:rPr lang="cs-CZ" i="1"/>
              <a:t>Muslim</a:t>
            </a: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3635375" y="6021388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Přívrženec </a:t>
            </a:r>
            <a:r>
              <a:rPr lang="cs-CZ" dirty="0" smtClean="0"/>
              <a:t>Islámu</a:t>
            </a:r>
            <a:endParaRPr lang="cs-CZ" dirty="0"/>
          </a:p>
        </p:txBody>
      </p:sp>
      <p:pic>
        <p:nvPicPr>
          <p:cNvPr id="46088" name="Picture 8" descr="ca7d9b84a9_1755142_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773238"/>
            <a:ext cx="5715000" cy="4076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6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 build="p"/>
      <p:bldP spid="460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Korán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3419475" y="5805488"/>
            <a:ext cx="4968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Svatá kniha muslimů</a:t>
            </a:r>
          </a:p>
        </p:txBody>
      </p:sp>
      <p:pic>
        <p:nvPicPr>
          <p:cNvPr id="48135" name="Picture 7" descr="Kor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1268413"/>
            <a:ext cx="5905500" cy="4510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Mešita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203575" y="6092825"/>
            <a:ext cx="5473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Muslimský  „kostel“</a:t>
            </a:r>
          </a:p>
        </p:txBody>
      </p:sp>
      <p:pic>
        <p:nvPicPr>
          <p:cNvPr id="51206" name="Picture 6" descr="mesita-skalny-dom-na-chramovej-hore-v-jeruzaleme?type=v&amp;x=650&amp;y=4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268413"/>
            <a:ext cx="6181725" cy="4638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Minaret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022600" y="5949950"/>
            <a:ext cx="612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„Věžička“ u mešity</a:t>
            </a:r>
          </a:p>
        </p:txBody>
      </p:sp>
      <p:pic>
        <p:nvPicPr>
          <p:cNvPr id="53254" name="Picture 6" descr="Blue-Mosque_-Istanbul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125538"/>
            <a:ext cx="6265863" cy="4700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3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Závěr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898900" cy="11811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1400" dirty="0"/>
              <a:t>Arabská kultura obohatila evropskou v mnoha vědních i kulturních oborech.Například s do té doby používanými římskými číslicemi nelze provádět celou řadu složitějších matematických </a:t>
            </a:r>
            <a:r>
              <a:rPr lang="cs-CZ" sz="1400" dirty="0" smtClean="0"/>
              <a:t>operací.</a:t>
            </a:r>
            <a:endParaRPr lang="cs-CZ" sz="1400" dirty="0"/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5651500" y="1844675"/>
            <a:ext cx="30241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9600"/>
              <a:t>XII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971550" y="3213100"/>
            <a:ext cx="32400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Proto dnes </a:t>
            </a:r>
            <a:r>
              <a:rPr lang="cs-CZ" dirty="0" err="1"/>
              <a:t>používame</a:t>
            </a:r>
            <a:r>
              <a:rPr lang="cs-CZ" dirty="0"/>
              <a:t> číslice </a:t>
            </a:r>
            <a:r>
              <a:rPr lang="cs-CZ" dirty="0" smtClean="0"/>
              <a:t>arabské.</a:t>
            </a:r>
            <a:endParaRPr lang="cs-CZ" dirty="0"/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5508625" y="2060575"/>
            <a:ext cx="324008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9600"/>
              <a:t>12</a:t>
            </a: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5219700" y="4652963"/>
            <a:ext cx="32400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/>
              <a:t>Ve skutečnosti jsou ovšem původem </a:t>
            </a:r>
            <a:r>
              <a:rPr lang="cs-CZ" dirty="0" smtClean="0"/>
              <a:t>indické.</a:t>
            </a:r>
            <a:endParaRPr lang="cs-CZ" dirty="0"/>
          </a:p>
        </p:txBody>
      </p:sp>
      <p:pic>
        <p:nvPicPr>
          <p:cNvPr id="55305" name="Picture 9" descr="416725_slon-mahut-ind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6750" y="1341438"/>
            <a:ext cx="4667250" cy="3124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  <p:bldP spid="55301" grpId="0"/>
      <p:bldP spid="55301" grpId="1"/>
      <p:bldP spid="55302" grpId="0"/>
      <p:bldP spid="55303" grpId="0"/>
      <p:bldP spid="553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Odkazy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cs-CZ">
                <a:hlinkClick r:id="rId2"/>
              </a:rPr>
              <a:t>http://lahavnet.co.il/joalon/eng/arider.jpg</a:t>
            </a:r>
            <a:endParaRPr lang="cs-CZ"/>
          </a:p>
          <a:p>
            <a:pPr>
              <a:lnSpc>
                <a:spcPct val="90000"/>
              </a:lnSpc>
              <a:buFontTx/>
              <a:buNone/>
            </a:pPr>
            <a:endParaRPr lang="cs-CZ"/>
          </a:p>
          <a:p>
            <a:pPr>
              <a:lnSpc>
                <a:spcPct val="90000"/>
              </a:lnSpc>
            </a:pPr>
            <a:r>
              <a:rPr lang="cs-CZ">
                <a:hlinkClick r:id="rId3"/>
              </a:rPr>
              <a:t>http://nd04.jxs.cz/304/449/14d7569c69_75054063_o2.jpg</a:t>
            </a:r>
            <a:endParaRPr lang="cs-CZ"/>
          </a:p>
          <a:p>
            <a:pPr>
              <a:lnSpc>
                <a:spcPct val="90000"/>
              </a:lnSpc>
            </a:pPr>
            <a:r>
              <a:rPr lang="cs-CZ">
                <a:hlinkClick r:id="rId4"/>
              </a:rPr>
              <a:t>http://www.svetpoznani.cz/wp-content/uploads/2010/04/mohamed-andeleX-315x499.jpg</a:t>
            </a:r>
            <a:endParaRPr lang="cs-CZ"/>
          </a:p>
          <a:p>
            <a:pPr>
              <a:lnSpc>
                <a:spcPct val="90000"/>
              </a:lnSpc>
            </a:pPr>
            <a:r>
              <a:rPr lang="cs-CZ">
                <a:hlinkClick r:id="rId5"/>
              </a:rPr>
              <a:t>http://nd02.jxs.cz/969/670/25e8a50ee2_54169734_o2.png</a:t>
            </a:r>
            <a:endParaRPr lang="cs-CZ"/>
          </a:p>
          <a:p>
            <a:pPr>
              <a:lnSpc>
                <a:spcPct val="90000"/>
              </a:lnSpc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Odkazy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hlinkClick r:id="rId2"/>
              </a:rPr>
              <a:t>http://www.sdeluje.cz/blog/img/mistr-bucket/6431.jpg</a:t>
            </a:r>
            <a:endParaRPr lang="cs-CZ"/>
          </a:p>
          <a:p>
            <a:r>
              <a:rPr lang="cs-CZ">
                <a:hlinkClick r:id="rId3"/>
              </a:rPr>
              <a:t>http://www.aanetdruzstvo.wbs.cz/eshop/foto/213/213297_o_0.jpg</a:t>
            </a:r>
            <a:endParaRPr lang="cs-CZ"/>
          </a:p>
          <a:p>
            <a:r>
              <a:rPr lang="cs-CZ">
                <a:hlinkClick r:id="rId4"/>
              </a:rPr>
              <a:t>http://rexbrewer.files.wordpress.com/2009/07/poitiers2.gif?w=286&amp;h=289</a:t>
            </a:r>
            <a:endParaRPr lang="cs-CZ"/>
          </a:p>
          <a:p>
            <a:r>
              <a:rPr lang="cs-CZ">
                <a:hlinkClick r:id="rId5"/>
              </a:rPr>
              <a:t>http://image.tn.nova.cz/media/images/original/Oct2009/562518.jpg?d41d</a:t>
            </a:r>
            <a:endParaRPr lang="cs-CZ"/>
          </a:p>
          <a:p>
            <a:endParaRPr lang="cs-CZ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Odkazy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>
                <a:hlinkClick r:id="rId2"/>
              </a:rPr>
              <a:t>http://ancientheros.com/upload/heroes/200921161627.jpg</a:t>
            </a:r>
            <a:endParaRPr lang="cs-CZ" sz="2400"/>
          </a:p>
          <a:p>
            <a:pPr>
              <a:lnSpc>
                <a:spcPct val="90000"/>
              </a:lnSpc>
            </a:pPr>
            <a:r>
              <a:rPr lang="cs-CZ" sz="2400">
                <a:hlinkClick r:id="rId3"/>
              </a:rPr>
              <a:t>http://www.islamfortoday.com/index.2.jpg</a:t>
            </a:r>
            <a:endParaRPr lang="cs-CZ" sz="2400"/>
          </a:p>
          <a:p>
            <a:pPr>
              <a:lnSpc>
                <a:spcPct val="90000"/>
              </a:lnSpc>
            </a:pPr>
            <a:r>
              <a:rPr lang="cs-CZ" sz="2400">
                <a:hlinkClick r:id="rId4"/>
              </a:rPr>
              <a:t>http://media0.mypage.cz/images/media0:49b8b51ada02a.jpg/Koran.jpg</a:t>
            </a:r>
            <a:endParaRPr lang="cs-CZ" sz="2400"/>
          </a:p>
          <a:p>
            <a:pPr>
              <a:lnSpc>
                <a:spcPct val="90000"/>
              </a:lnSpc>
            </a:pPr>
            <a:r>
              <a:rPr lang="cs-CZ" sz="2400">
                <a:hlinkClick r:id="rId5"/>
              </a:rPr>
              <a:t>http://nd01.jxs.cz/874/148/ca7d9b84a9_1755142_o2.jpg</a:t>
            </a:r>
            <a:endParaRPr lang="cs-CZ" sz="2400"/>
          </a:p>
          <a:p>
            <a:pPr>
              <a:lnSpc>
                <a:spcPct val="90000"/>
              </a:lnSpc>
            </a:pPr>
            <a:r>
              <a:rPr lang="cs-CZ" sz="2400">
                <a:hlinkClick r:id="rId6"/>
              </a:rPr>
              <a:t>http://fotky.sme.sk/foto/52604/mesita-skalny-dom-na-chramovej-hore-v-jeruzaleme?type=v&amp;x=650&amp;y=487</a:t>
            </a:r>
            <a:endParaRPr lang="cs-CZ" sz="2400"/>
          </a:p>
          <a:p>
            <a:pPr>
              <a:lnSpc>
                <a:spcPct val="90000"/>
              </a:lnSpc>
            </a:pPr>
            <a:r>
              <a:rPr lang="cs-CZ" sz="2400">
                <a:hlinkClick r:id="rId7"/>
              </a:rPr>
              <a:t>http://islamsk.wbl.sk/Blue-Mosque_-Istanbul02.jpg</a:t>
            </a:r>
            <a:endParaRPr lang="cs-CZ" sz="2400"/>
          </a:p>
          <a:p>
            <a:pPr>
              <a:lnSpc>
                <a:spcPct val="90000"/>
              </a:lnSpc>
            </a:pPr>
            <a:r>
              <a:rPr lang="cs-CZ" sz="2400">
                <a:hlinkClick r:id="rId8"/>
              </a:rPr>
              <a:t>http://img.blesk.cz/img/5/article/416725_slon-mahut-indie.jpg</a:t>
            </a:r>
            <a:endParaRPr lang="cs-CZ" sz="2400"/>
          </a:p>
          <a:p>
            <a:pPr>
              <a:lnSpc>
                <a:spcPct val="90000"/>
              </a:lnSpc>
            </a:pPr>
            <a:endParaRPr lang="cs-CZ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236</Words>
  <Application>Microsoft Office PowerPoint</Application>
  <PresentationFormat>Předvádění na obrazovce (4:3)</PresentationFormat>
  <Paragraphs>69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0" baseType="lpstr">
      <vt:lpstr>Arial</vt:lpstr>
      <vt:lpstr>Times New Roman</vt:lpstr>
      <vt:lpstr>Výchozí návrh</vt:lpstr>
      <vt:lpstr>Snímek 1</vt:lpstr>
      <vt:lpstr>Islámská říše</vt:lpstr>
      <vt:lpstr>Alláh</vt:lpstr>
      <vt:lpstr>Mohamed</vt:lpstr>
      <vt:lpstr>Arabská říše</vt:lpstr>
      <vt:lpstr>Arabská říše</vt:lpstr>
      <vt:lpstr>Poitiers</vt:lpstr>
      <vt:lpstr>Harún ar Rašíd</vt:lpstr>
      <vt:lpstr>Pojmy</vt:lpstr>
      <vt:lpstr>Pojmy</vt:lpstr>
      <vt:lpstr>Korán</vt:lpstr>
      <vt:lpstr>Mešita</vt:lpstr>
      <vt:lpstr>Minaret</vt:lpstr>
      <vt:lpstr>Závěr</vt:lpstr>
      <vt:lpstr>Odkazy</vt:lpstr>
      <vt:lpstr>Odkazy</vt:lpstr>
      <vt:lpstr>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islam</dc:title>
  <dc:creator>Máma</dc:creator>
  <cp:lastModifiedBy>expert</cp:lastModifiedBy>
  <cp:revision>11</cp:revision>
  <dcterms:created xsi:type="dcterms:W3CDTF">2011-10-12T15:28:41Z</dcterms:created>
  <dcterms:modified xsi:type="dcterms:W3CDTF">2012-03-26T10:42:15Z</dcterms:modified>
</cp:coreProperties>
</file>