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1" r:id="rId2"/>
    <p:sldId id="256" r:id="rId3"/>
    <p:sldId id="282" r:id="rId4"/>
    <p:sldId id="280" r:id="rId5"/>
    <p:sldId id="274" r:id="rId6"/>
    <p:sldId id="272" r:id="rId7"/>
    <p:sldId id="273" r:id="rId8"/>
    <p:sldId id="281" r:id="rId9"/>
    <p:sldId id="275" r:id="rId10"/>
    <p:sldId id="279" r:id="rId11"/>
    <p:sldId id="276" r:id="rId12"/>
    <p:sldId id="277" r:id="rId13"/>
    <p:sldId id="2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581" autoAdjust="0"/>
    <p:restoredTop sz="94660"/>
  </p:normalViewPr>
  <p:slideViewPr>
    <p:cSldViewPr>
      <p:cViewPr varScale="1">
        <p:scale>
          <a:sx n="100" d="100"/>
          <a:sy n="100" d="100"/>
        </p:scale>
        <p:origin x="-10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53242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82710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2812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2652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4373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75671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61164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80607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31545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78731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6751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179512" y="2276872"/>
            <a:ext cx="8712968" cy="4581127"/>
          </a:xfrm>
        </p:spPr>
        <p:txBody>
          <a:bodyPr>
            <a:normAutofit fontScale="45000" lnSpcReduction="20000"/>
          </a:bodyPr>
          <a:lstStyle/>
          <a:p>
            <a:pPr marL="0" indent="0">
              <a:buNone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 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Mgr. Marcela VLASATÍKOVÁ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Srpen 2013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4870" y="2060848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13810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Péče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8. Celoživotní vzdělávání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5" y="3248981"/>
            <a:ext cx="4272474" cy="3204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Celoživotní </a:t>
            </a:r>
            <a:r>
              <a:rPr lang="cs-CZ" dirty="0">
                <a:solidFill>
                  <a:srgbClr val="000000"/>
                </a:solidFill>
              </a:rPr>
              <a:t>učení a další vzdělávání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301608" cy="45979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Vzdělávání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je </a:t>
            </a:r>
            <a:r>
              <a:rPr lang="cs-CZ" sz="30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důležitá </a:t>
            </a:r>
            <a:endParaRPr lang="cs-CZ" sz="3000" dirty="0" smtClean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lang="cs-CZ" sz="3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trvalá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součást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života</a:t>
            </a:r>
          </a:p>
          <a:p>
            <a:pPr marL="0" indent="0">
              <a:buNone/>
            </a:pP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</a:t>
            </a:r>
            <a:r>
              <a:rPr lang="cs-CZ" sz="30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životního</a:t>
            </a:r>
          </a:p>
          <a:p>
            <a:pPr marL="0" indent="0">
              <a:buNone/>
            </a:pP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</a:t>
            </a:r>
            <a:r>
              <a:rPr lang="cs-CZ" sz="3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stylu.</a:t>
            </a:r>
            <a:endParaRPr lang="cs-CZ" sz="30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445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Celoživotní vzdělání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51411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Člověk se učí celý život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Naše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vědomosti musíme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předávat dál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rozvíjet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lidstvo zatím nezná jiný způsob jak to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udělat,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než procesem zvaným </a:t>
            </a:r>
            <a:r>
              <a:rPr lang="cs-CZ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vzdělávání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...</a:t>
            </a:r>
          </a:p>
          <a:p>
            <a:pPr marL="0" indent="0" algn="ctr">
              <a:buNone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Jako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batole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 učí chodit, mluvit, jako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školák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zápasí se čtením a násobilkou, na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vysoké škole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vstřebává ohromné množství informací. </a:t>
            </a:r>
          </a:p>
        </p:txBody>
      </p:sp>
    </p:spTree>
    <p:extLst>
      <p:ext uri="{BB962C8B-B14F-4D97-AF65-F5344CB8AC3E}">
        <p14:creationId xmlns:p14="http://schemas.microsoft.com/office/powerpoint/2010/main" xmlns="" val="516720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/>
                <a:ea typeface="Times New Roman"/>
              </a:rPr>
              <a:t/>
            </a:r>
            <a:br>
              <a:rPr lang="cs-CZ" b="1" dirty="0" smtClean="0">
                <a:latin typeface="Times New Roman"/>
                <a:ea typeface="Times New Roman"/>
              </a:rPr>
            </a:br>
            <a:r>
              <a:rPr lang="cs-CZ" b="1" dirty="0" smtClean="0">
                <a:ea typeface="Times New Roman"/>
              </a:rPr>
              <a:t>Co </a:t>
            </a:r>
            <a:r>
              <a:rPr lang="cs-CZ" b="1" dirty="0">
                <a:ea typeface="Times New Roman"/>
              </a:rPr>
              <a:t>je to vzdělání?</a:t>
            </a:r>
            <a:r>
              <a:rPr lang="cs-CZ" dirty="0">
                <a:ea typeface="Times New Roman"/>
              </a:rPr>
              <a:t/>
            </a:r>
            <a:br>
              <a:rPr lang="cs-CZ" dirty="0">
                <a:ea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424936" cy="558924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spcAft>
                <a:spcPts val="0"/>
              </a:spcAft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Vzdělání=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vědomosti, dovednosti a návyky,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které nám umožní, aby jsme mohli celý život dělat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nějakou profesi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</a:t>
            </a:r>
          </a:p>
          <a:p>
            <a:pPr marL="0" indent="0" algn="ctr">
              <a:spcAft>
                <a:spcPts val="0"/>
              </a:spcAft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lvl="0" indent="0" algn="ctr">
              <a:buNone/>
              <a:tabLst>
                <a:tab pos="800100" algn="l"/>
              </a:tabLst>
            </a:pP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Vzdělání získáme 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ve </a:t>
            </a: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škole</a:t>
            </a:r>
          </a:p>
          <a:p>
            <a:pPr marL="0" lvl="0" indent="0">
              <a:buNone/>
              <a:tabLst>
                <a:tab pos="800100" algn="l"/>
              </a:tabLst>
            </a:pPr>
            <a:endParaRPr lang="cs-CZ" dirty="0">
              <a:solidFill>
                <a:srgbClr val="FF0000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lvl="0" indent="0">
              <a:buNone/>
              <a:tabLst>
                <a:tab pos="800100" algn="l"/>
              </a:tabLst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Úspěch při vzdělávání záleží </a:t>
            </a:r>
          </a:p>
          <a:p>
            <a:pPr>
              <a:tabLst>
                <a:tab pos="800100" algn="l"/>
              </a:tabLst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na IQ</a:t>
            </a:r>
          </a:p>
          <a:p>
            <a:pPr>
              <a:tabLst>
                <a:tab pos="800100" algn="l"/>
              </a:tabLs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o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sobních vlastnostech</a:t>
            </a:r>
          </a:p>
          <a:p>
            <a:pPr>
              <a:tabLst>
                <a:tab pos="800100" algn="l"/>
              </a:tabLs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 výchově v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 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rodině</a:t>
            </a:r>
          </a:p>
          <a:p>
            <a:pPr>
              <a:tabLst>
                <a:tab pos="800100" algn="l"/>
              </a:tabLs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 silné vůli</a:t>
            </a:r>
          </a:p>
          <a:p>
            <a:pPr>
              <a:tabLst>
                <a:tab pos="800100" algn="l"/>
              </a:tabLs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</a:t>
            </a: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 motivaci</a:t>
            </a: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6449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/>
            </a:r>
            <a:br>
              <a:rPr lang="cs-CZ" b="1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</a:br>
            <a:r>
              <a:rPr lang="cs-CZ" b="1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Předpokladem </a:t>
            </a: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pro úspěch v životě je úspěch v práci.</a:t>
            </a:r>
            <a:b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</a:b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496944" cy="4392488"/>
          </a:xfrm>
        </p:spPr>
        <p:txBody>
          <a:bodyPr>
            <a:normAutofit fontScale="92500"/>
          </a:bodyPr>
          <a:lstStyle/>
          <a:p>
            <a:pPr marL="0" indent="0">
              <a:spcAft>
                <a:spcPts val="0"/>
              </a:spcAft>
              <a:buNone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Význam práce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>
              <a:buFont typeface="Symbol"/>
              <a:buChar char=""/>
              <a:tabLst>
                <a:tab pos="457200" algn="l"/>
              </a:tabLst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Peníze = hmotné zabezpečení</a:t>
            </a:r>
          </a:p>
          <a:p>
            <a:pPr lvl="0">
              <a:buFont typeface="Symbol"/>
              <a:buChar char=""/>
              <a:tabLst>
                <a:tab pos="457200" algn="l"/>
              </a:tabLst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Radost = baví ho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to, co dělá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Práce dává řád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života =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víme,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kam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patříme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Člověk se cítí potřebný = užitečný</a:t>
            </a:r>
          </a:p>
          <a:p>
            <a:pPr lvl="0">
              <a:buFont typeface="Symbol"/>
              <a:buChar char=""/>
              <a:tabLst>
                <a:tab pos="457200" algn="l"/>
              </a:tabLst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Abychom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vůbec nějakou práci dostali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0" indent="0" algn="ctr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je potřeba odpovídající vzdělání.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2679432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a typeface="Times New Roman"/>
              </a:rPr>
              <a:t> </a:t>
            </a:r>
            <a:r>
              <a:rPr lang="cs-CZ" b="1" dirty="0">
                <a:ea typeface="Times New Roman"/>
              </a:rPr>
              <a:t>Co </a:t>
            </a:r>
            <a:r>
              <a:rPr lang="cs-CZ" b="1" dirty="0" smtClean="0">
                <a:ea typeface="Times New Roman"/>
              </a:rPr>
              <a:t>k výkonu práce potřebujeme</a:t>
            </a:r>
            <a:r>
              <a:rPr lang="cs-CZ" b="1" dirty="0">
                <a:ea typeface="Times New Roman"/>
              </a:rPr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892480" cy="5112568"/>
          </a:xfrm>
        </p:spPr>
        <p:txBody>
          <a:bodyPr>
            <a:normAutofit fontScale="85000" lnSpcReduction="20000"/>
          </a:bodyPr>
          <a:lstStyle/>
          <a:p>
            <a:pPr lvl="0" algn="ctr">
              <a:buFont typeface="+mj-lt"/>
              <a:buAutoNum type="arabicPeriod"/>
              <a:tabLst>
                <a:tab pos="457200" algn="l"/>
              </a:tabLst>
            </a:pPr>
            <a:r>
              <a:rPr lang="cs-CZ" sz="4300" b="1" dirty="0">
                <a:solidFill>
                  <a:srgbClr val="FF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Vzdělání </a:t>
            </a:r>
          </a:p>
          <a:p>
            <a:pPr marL="0" lvl="0" indent="0" algn="ctr">
              <a:buNone/>
              <a:tabLst>
                <a:tab pos="457200" algn="l"/>
              </a:tabLst>
            </a:pPr>
            <a:r>
              <a:rPr lang="cs-CZ" sz="4300" b="1" dirty="0" smtClean="0">
                <a:solidFill>
                  <a:srgbClr val="FF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  <a:tabLst>
                <a:tab pos="457200" algn="l"/>
              </a:tabLst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Ale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jaké?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Všeobecné? Odborné?</a:t>
            </a:r>
            <a:r>
              <a:rPr lang="cs-CZ" sz="2800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  <a:tabLst>
                <a:tab pos="457200" algn="l"/>
              </a:tabLst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Nejlepší je všeobecné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vzdělání s postupnou specializací na jeden nebo dva obory.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tabLst>
                <a:tab pos="457200" algn="l"/>
              </a:tabLst>
            </a:pPr>
            <a:endParaRPr lang="cs-CZ" sz="2800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lvl="0" indent="0">
              <a:buNone/>
              <a:tabLst>
                <a:tab pos="457200" algn="l"/>
              </a:tabLst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Vzdělání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 pro současného mladého člověka naprosto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nezbytné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protože je přípravou na budoucí život, kterou se nevyplatí zanedbat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>
              <a:buNone/>
              <a:tabLst>
                <a:tab pos="457200" algn="l"/>
              </a:tabLst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  <a:tabLst>
                <a:tab pos="457200" algn="l"/>
              </a:tabLst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Mělo by však člověka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bavit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mělo by být jak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praktické, tak teoretické, všeobecné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specializované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384179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ea typeface="Times New Roman"/>
              </a:rPr>
              <a:t>Co k výkonu práce </a:t>
            </a:r>
            <a:r>
              <a:rPr lang="cs-CZ" b="1" dirty="0" smtClean="0">
                <a:ea typeface="Times New Roman"/>
              </a:rPr>
              <a:t>ještě potřebujeme</a:t>
            </a:r>
            <a:r>
              <a:rPr lang="cs-CZ" b="1" dirty="0">
                <a:ea typeface="Times New Roman"/>
              </a:rPr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  <a:tabLst>
                <a:tab pos="457200" algn="l"/>
              </a:tabLst>
            </a:pPr>
            <a:r>
              <a:rPr lang="cs-CZ" sz="4000" b="1" dirty="0" smtClean="0">
                <a:solidFill>
                  <a:srgbClr val="FF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2. Další </a:t>
            </a:r>
            <a:r>
              <a:rPr lang="cs-CZ" sz="4000" b="1" dirty="0">
                <a:solidFill>
                  <a:srgbClr val="FF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vzdělávání</a:t>
            </a:r>
            <a:endParaRPr lang="cs-CZ" sz="4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Symbol"/>
              <a:buChar char=""/>
              <a:tabLst>
                <a:tab pos="457200" algn="l"/>
              </a:tabLst>
            </a:pPr>
            <a:endParaRPr lang="cs-CZ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>
              <a:buFont typeface="Symbol"/>
              <a:buChar char=""/>
              <a:tabLst>
                <a:tab pos="457200" algn="l"/>
              </a:tabLst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REKVALIFIKACE   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>
              <a:buFont typeface="Symbol"/>
              <a:buChar char=""/>
              <a:tabLst>
                <a:tab pos="457200" algn="l"/>
              </a:tabLst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KURZY</a:t>
            </a:r>
          </a:p>
          <a:p>
            <a:pPr lvl="0">
              <a:buFont typeface="Symbol"/>
              <a:buChar char=""/>
              <a:tabLst>
                <a:tab pos="457200" algn="l"/>
              </a:tabLst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SAMOSTUDIUM - literatura a odborné časopisy  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Výuka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alespoň jednoho cizího světového jazyka</a:t>
            </a:r>
          </a:p>
        </p:txBody>
      </p:sp>
    </p:spTree>
    <p:extLst>
      <p:ext uri="{BB962C8B-B14F-4D97-AF65-F5344CB8AC3E}">
        <p14:creationId xmlns:p14="http://schemas.microsoft.com/office/powerpoint/2010/main" xmlns="" val="37758620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Co </a:t>
            </a:r>
            <a:r>
              <a:rPr lang="cs-CZ" b="1" dirty="0"/>
              <a:t>je to školský systém?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79296" cy="5472608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Systém škol dává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možnost získat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vzdělání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postupně.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Školský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systém tvoří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endParaRPr lang="cs-CZ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Mateřská škola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Základní škola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Střední škola </a:t>
            </a:r>
          </a:p>
          <a:p>
            <a:pPr lvl="1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gymnázium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střední odborná škola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střední odborné učiliště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odborné učiliště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Vysoká škola 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Univerzita,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fakulta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4314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Učitelé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82453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Měli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umět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rozvíjet u žáků přirozenou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inteligenci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"selský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rozum". 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Musí každého naučit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 se učit, jak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hledat souvislosti,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 a kde najít informace. 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Takové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vzdělání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 přesně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to, co mladý člověk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potřebuje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Vzdělání není jen "šprtání" a memorování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je</a:t>
            </a:r>
          </a:p>
          <a:p>
            <a:pPr marL="0" indent="0" algn="ctr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především nutné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vědět,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jak se učit, 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co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je podstatné a co není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8455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Význam </a:t>
            </a:r>
            <a:r>
              <a:rPr lang="cs-CZ" b="1" dirty="0"/>
              <a:t>vzdělání?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 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 nástrojem k dosahování cílů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Vzdělávání má význam pro </a:t>
            </a:r>
            <a:r>
              <a:rPr lang="cs-CZ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zvýšení možnosti „uplatnit se na trhu p</a:t>
            </a: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ráce</a:t>
            </a: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 (</a:t>
            </a: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diplom</a:t>
            </a:r>
            <a:r>
              <a:rPr lang="cs-CZ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certifikát</a:t>
            </a: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cs-CZ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Celoživotní vzdělávání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pomáhá udržet a rozvíjet rozumové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schopnosti.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Má význam pro každého osobně, „chci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být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vzdělaný“.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Lidé se chtějí vzdělávat pro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orientaci ve vědě 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kultuře.  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3074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ea typeface="Times New Roman"/>
              </a:rPr>
              <a:t> </a:t>
            </a:r>
            <a:r>
              <a:rPr lang="cs-CZ" dirty="0" smtClean="0">
                <a:ea typeface="Times New Roman"/>
              </a:rPr>
              <a:t/>
            </a:r>
            <a:br>
              <a:rPr lang="cs-CZ" dirty="0" smtClean="0">
                <a:ea typeface="Times New Roman"/>
              </a:rPr>
            </a:br>
            <a:r>
              <a:rPr lang="cs-CZ" dirty="0" smtClean="0">
                <a:ea typeface="Times New Roman"/>
              </a:rPr>
              <a:t>Otázky</a:t>
            </a:r>
            <a:r>
              <a:rPr lang="cs-CZ" dirty="0">
                <a:ea typeface="Times New Roman"/>
              </a:rPr>
              <a:t>:</a:t>
            </a:r>
            <a:br>
              <a:rPr lang="cs-CZ" dirty="0">
                <a:ea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968552"/>
          </a:xfrm>
        </p:spPr>
        <p:txBody>
          <a:bodyPr>
            <a:normAutofit/>
          </a:bodyPr>
          <a:lstStyle/>
          <a:p>
            <a:pPr marL="0" indent="0">
              <a:spcAft>
                <a:spcPts val="0"/>
              </a:spcAft>
              <a:buNone/>
            </a:pPr>
            <a:endParaRPr lang="cs-CZ" dirty="0" smtClean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1">
              <a:buFont typeface="+mj-lt"/>
              <a:buAutoNum type="arabicPeriod"/>
              <a:tabLst>
                <a:tab pos="914400" algn="l"/>
              </a:tabLst>
            </a:pPr>
            <a:r>
              <a:rPr lang="cs-CZ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Co 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je předpokladem úspěchu v životě?</a:t>
            </a:r>
          </a:p>
          <a:p>
            <a:pPr lvl="1">
              <a:buFont typeface="+mj-lt"/>
              <a:buAutoNum type="arabicPeriod"/>
              <a:tabLst>
                <a:tab pos="914400" algn="l"/>
              </a:tabLs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Co je to vzdělání?</a:t>
            </a:r>
          </a:p>
          <a:p>
            <a:pPr lvl="1">
              <a:buFont typeface="+mj-lt"/>
              <a:buAutoNum type="arabicPeriod"/>
              <a:tabLst>
                <a:tab pos="914400" algn="l"/>
              </a:tabLs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Které typy škol tvoří náš školský systém?</a:t>
            </a:r>
          </a:p>
          <a:p>
            <a:pPr lvl="1">
              <a:buFont typeface="+mj-lt"/>
              <a:buAutoNum type="arabicPeriod"/>
              <a:tabLst>
                <a:tab pos="914400" algn="l"/>
              </a:tabLs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Jak se můžete dál vzdělávat  po skončení OU?</a:t>
            </a:r>
          </a:p>
          <a:p>
            <a:pPr lvl="1">
              <a:buFont typeface="+mj-lt"/>
              <a:buAutoNum type="arabicPeriod"/>
              <a:tabLst>
                <a:tab pos="914400" algn="l"/>
              </a:tabLs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Jaké jsou možnosti vzdělávání vedle školní docházky?</a:t>
            </a:r>
          </a:p>
          <a:p>
            <a:pPr lvl="1">
              <a:buFont typeface="+mj-lt"/>
              <a:buAutoNum type="arabicPeriod"/>
              <a:tabLst>
                <a:tab pos="914400" algn="l"/>
              </a:tabLst>
            </a:pP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Co člověku přináší studium mimo získávání vědomostí a dovedností?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06117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http://</a:t>
            </a:r>
            <a:r>
              <a:rPr lang="cs-CZ" sz="2000" dirty="0" smtClean="0"/>
              <a:t>www.cesky-jazyk.cz/slohovky/uvahy/vyznam-vzdelani.html</a:t>
            </a:r>
          </a:p>
          <a:p>
            <a:endParaRPr lang="cs-CZ" sz="2000" dirty="0"/>
          </a:p>
          <a:p>
            <a:r>
              <a:rPr lang="cs-CZ" sz="2000" dirty="0"/>
              <a:t>http://www.hermesmedia.cz/index.php?q=node/606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58893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679</TotalTime>
  <Words>422</Words>
  <Application>Microsoft Office PowerPoint</Application>
  <PresentationFormat>Předvádění na obrazovce (4:3)</PresentationFormat>
  <Paragraphs>133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O dborné U čiliště                a Z ákladní Š kola praktická Holešov    </vt:lpstr>
      <vt:lpstr> Téma: Péče o zdraví  8. Celoživotní vzdělávání </vt:lpstr>
      <vt:lpstr>Celoživotní učení a další vzdělávání</vt:lpstr>
      <vt:lpstr>Celoživotní vzdělání</vt:lpstr>
      <vt:lpstr> Co je to vzdělání? </vt:lpstr>
      <vt:lpstr> Předpokladem pro úspěch v životě je úspěch v práci. </vt:lpstr>
      <vt:lpstr> Co k výkonu práce potřebujeme?</vt:lpstr>
      <vt:lpstr>Co k výkonu práce ještě potřebujeme?</vt:lpstr>
      <vt:lpstr> Co je to školský systém? </vt:lpstr>
      <vt:lpstr>Učitelé</vt:lpstr>
      <vt:lpstr>  Význam vzdělání?   </vt:lpstr>
      <vt:lpstr>  Otázky: 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40</cp:revision>
  <dcterms:created xsi:type="dcterms:W3CDTF">2013-11-06T10:40:35Z</dcterms:created>
  <dcterms:modified xsi:type="dcterms:W3CDTF">2014-02-04T08:09:18Z</dcterms:modified>
</cp:coreProperties>
</file>