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2" r:id="rId6"/>
    <p:sldId id="259" r:id="rId7"/>
    <p:sldId id="261" r:id="rId8"/>
    <p:sldId id="264" r:id="rId9"/>
    <p:sldId id="265" r:id="rId10"/>
    <p:sldId id="267" r:id="rId11"/>
    <p:sldId id="268" r:id="rId12"/>
    <p:sldId id="271" r:id="rId13"/>
    <p:sldId id="276" r:id="rId14"/>
    <p:sldId id="278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065" autoAdjust="0"/>
    <p:restoredTop sz="94660"/>
  </p:normalViewPr>
  <p:slideViewPr>
    <p:cSldViewPr>
      <p:cViewPr>
        <p:scale>
          <a:sx n="66" d="100"/>
          <a:sy n="66" d="100"/>
        </p:scale>
        <p:origin x="-23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Výukový materiál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Tematická oblast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OV2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Anotace: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0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Autor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Ing. Zdeněk Peška</a:t>
            </a:r>
            <a:endParaRPr lang="cs-CZ" sz="21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Září 2013</a:t>
            </a:r>
          </a:p>
          <a:p>
            <a:pPr algn="l"/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7544" y="3068960"/>
            <a:ext cx="7992888" cy="1807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Práva a povinnosti</a:t>
            </a:r>
            <a:r>
              <a:rPr kumimoji="0" lang="cs-CZ" sz="4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zaměstnance a zaměstnavatele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 bwMode="auto">
          <a:xfrm>
            <a:off x="4427984" y="332656"/>
            <a:ext cx="4464496" cy="1800200"/>
          </a:xfrm>
          <a:prstGeom prst="wedgeRoundRectCallout">
            <a:avLst>
              <a:gd name="adj1" fmla="val 36589"/>
              <a:gd name="adj2" fmla="val 12442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Tak jsme si pověděli o vzniku, změně i ukončení pracovního poměru. A co zaměstnavatel a zaměstnanci, mají vůči sobě nějaká práva a povinnosti?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332656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Zaměstnavatel je povinen přidělovat zaměstnanci práci podle pracovní smlouvy, platit mu za vykonanou práci a vytvářet podmínky pro plnění pracovních úkolů.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5580112" y="1124744"/>
            <a:ext cx="1152128" cy="1008112"/>
          </a:xfrm>
          <a:prstGeom prst="wedgeRoundRectCallout">
            <a:avLst>
              <a:gd name="adj1" fmla="val -66785"/>
              <a:gd name="adj2" fmla="val 108444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dál?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0"/>
            <a:ext cx="655272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Zaměstnavatel je dále povinen například: 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nepřipustit, aby zaměstnanec vykonával zakázané práce a práce, jejichž náročnost by neodpovídala jeho schopnostem a zdravotní způsobilosti,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zajistit, aby práce v případech stanovených zvláštním právním předpisem vykonávali pouze zaměstnanci, kteří mají platný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zdravotní průkaz,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- zajistit zaměstnancům poskytnutí první pomoci,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- zajistit dodržování zákazu kouření na pracovištích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stanoveného zvláštními právními předpisy.</a:t>
            </a:r>
          </a:p>
          <a:p>
            <a:endParaRPr lang="cs-CZ" b="1" dirty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88639"/>
            <a:ext cx="68580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dále má zaměstnavatel tyto </a:t>
            </a:r>
            <a:r>
              <a:rPr lang="cs-CZ" sz="1600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povinnosti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: 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je povinen zajistit zaměstnancům školení o právních a ostatních předpisech k zajištění bezpečnosti a ochrany zdraví při práci, a dále při změně pracovního zařazení či druhu práce a zavedení nové technologie.</a:t>
            </a:r>
          </a:p>
          <a:p>
            <a:pPr marL="342900" indent="-3429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těhotným, kojícím zaměstnankyním a zaměstnankyním-matkám </a:t>
            </a:r>
          </a:p>
          <a:p>
            <a:pPr marL="342900" indent="-3429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do konce devátého měsíce po porodu přizpůsobovat </a:t>
            </a:r>
          </a:p>
          <a:p>
            <a:pPr marL="342900" indent="-3429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na pracovišti prostory pro jejich odpočinek.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118120"/>
              <a:gd name="adj2" fmla="val 194071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 co zaměstnanci, mají nějaké povinnosti vůči zaměstnavateli?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88640"/>
            <a:ext cx="56886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Ano, zaměstnanec je povinen podle pokynů zaměstnavatele vykonávat osobně práce podle pracovní smlouvy v rozvržené týdenní pracovní době a dodržovat povinnosti vyplývající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 pracovní smlouvy.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8864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Dále je každý zaměstnanec povinen dbát o svou vlastní bezpečnost a zdraví, dodržovat pracovní postupy, nepožívat alkoholické nápoje a jiné návykové látky, oznamovat zaměstnavateli svůj pracovní úraz, nedostatky na pracovišti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27050"/>
              <a:gd name="adj2" fmla="val 143860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to je už všechno?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88640"/>
            <a:ext cx="68762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Zaměstnanec je dále například povinen :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účastnit se školení zajišťovaných zaměstnavatelem zaměřených na bezpečnost a ochranu zdraví při práci včetně ověření svých znalostí,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podrobit se preventivním prohlídkám, vyšetřením nebo očkováním stanoveným zvláštními právními předpisy,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podrobit se na pokyn oprávněného vedoucího zaměstnance 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písemně určeného zaměstnavatelem zjištění, zda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není pod vlivem alkoholu nebo jiných návykových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  látek.</a:t>
            </a:r>
          </a:p>
          <a:p>
            <a:endParaRPr lang="cs-CZ" sz="1600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REKAPITULACE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19200"/>
            <a:ext cx="8712968" cy="5378152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Práva a povinnosti zaměstnavatele a zaměstnance upravuje Zákoník práce č. 262/2006 </a:t>
            </a:r>
            <a:r>
              <a:rPr lang="cs-CZ" sz="1800" b="1" dirty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ve znění pozdějších předpisů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:</a:t>
            </a:r>
          </a:p>
          <a:p>
            <a:pPr marL="0" indent="0">
              <a:buNone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b="1" u="sng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Zaměstnavatel je povinen: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přidělovat zaměstnanci práci podle pracovní smlouvy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platit mu za vykonanou práci 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vytvářet podmínky pro plnění pracovních úkolů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zajištění bezpečnosti a ochrany zdraví zaměstnanců při práci 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zajištění  jejich vzdělávání a stravování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zabezpečení ochrany soukromí a osobních údajů  zaměstnanců</a:t>
            </a: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Arial" pitchFamily="34" charset="0"/>
            </a:endParaRPr>
          </a:p>
          <a:p>
            <a:pPr>
              <a:buNone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Tx/>
              <a:buChar char="-"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REKAPITULACE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19200"/>
            <a:ext cx="8712968" cy="4298032"/>
          </a:xfrm>
        </p:spPr>
        <p:txBody>
          <a:bodyPr/>
          <a:lstStyle/>
          <a:p>
            <a:pPr marL="0" indent="0">
              <a:buNone/>
            </a:pPr>
            <a:r>
              <a:rPr lang="cs-CZ" sz="1800" b="1" u="sng" dirty="0" smtClean="0"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Zaměstnanec je povinen: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podle pokynů zaměstnavatele vykonávat osobně práce podle pracovní smlouvy v rozvržené týdenní pracovní době 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dodržovat povinnosti vyplývající z pracovní smlouvy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dbát o svou vlastní bezpečnost a zdraví 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dodržovat pracovní postupy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nepožívat alkoholické nápoje a jiné návykové látky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oznamovat zaměstnavateli svůj pracovní úraz, nedostatky na pracovišti</a:t>
            </a:r>
          </a:p>
          <a:p>
            <a:pPr marL="0" indent="0">
              <a:buNone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Celou řadu dalších povinností upřesňuje nejen Zákoník práce, ale i Kolektivní smlouva a vnitropodnikové předpisy. A proto je velmi důležité pro zaměstnance tyto dokumenty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znát.</a:t>
            </a: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Zdroje (02.09.2013)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Zdroje obrázků: MS Office Klipart</a:t>
            </a: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http://office.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microsoft.com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cz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images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results.aspx</a:t>
            </a:r>
            <a:r>
              <a:rPr lang="cs-CZ" sz="2800" dirty="0" smtClean="0">
                <a:latin typeface="+mj-lt"/>
                <a:cs typeface="Times New Roman" pitchFamily="18" charset="0"/>
              </a:rPr>
              <a:t>?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qu</a:t>
            </a:r>
            <a:r>
              <a:rPr lang="cs-CZ" sz="2800" dirty="0" smtClean="0">
                <a:latin typeface="+mj-lt"/>
                <a:cs typeface="Times New Roman" pitchFamily="18" charset="0"/>
              </a:rPr>
              <a:t>=u%C4%8Ditel&amp;ex=2#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ai</a:t>
            </a:r>
            <a:r>
              <a:rPr lang="cs-CZ" sz="2800" dirty="0" smtClean="0">
                <a:latin typeface="+mj-lt"/>
                <a:cs typeface="Times New Roman" pitchFamily="18" charset="0"/>
              </a:rPr>
              <a:t>:MP900427658|</a:t>
            </a:r>
          </a:p>
          <a:p>
            <a:pPr>
              <a:buNone/>
            </a:pPr>
            <a:endParaRPr lang="cs-CZ" sz="2800" dirty="0" smtClean="0">
              <a:latin typeface="+mj-lt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Literatura</a:t>
            </a:r>
          </a:p>
          <a:p>
            <a:r>
              <a:rPr lang="cs-CZ" sz="2800" dirty="0" smtClean="0">
                <a:latin typeface="+mj-lt"/>
                <a:cs typeface="Times New Roman" pitchFamily="18" charset="0"/>
              </a:rPr>
              <a:t>Sbírka zákonů č. 262/2006 Zákoník práce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532</TotalTime>
  <Words>622</Words>
  <Application>Microsoft Office PowerPoint</Application>
  <PresentationFormat>Předvádění na obrazovce (4:3)</PresentationFormat>
  <Paragraphs>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REKAPITULACE</vt:lpstr>
      <vt:lpstr>REKAPITULACE</vt:lpstr>
      <vt:lpstr>Zdroje (02.09.2013)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60</cp:revision>
  <dcterms:created xsi:type="dcterms:W3CDTF">2013-09-17T15:57:50Z</dcterms:created>
  <dcterms:modified xsi:type="dcterms:W3CDTF">2014-01-30T07:16:10Z</dcterms:modified>
</cp:coreProperties>
</file>