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0000"/>
            <a:lum/>
          </a:blip>
          <a:srcRect/>
          <a:stretch>
            <a:fillRect l="-5000" r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7045B0-A2D9-4954-A73D-0E1A68C1FA00}" type="datetimeFigureOut">
              <a:rPr lang="cs-CZ" smtClean="0"/>
              <a:pPr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8C0143-11A0-4B18-9741-5096E02BA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</a:rPr>
              <a:t>: OV2</a:t>
            </a:r>
          </a:p>
          <a:p>
            <a:pPr algn="l"/>
            <a:r>
              <a:rPr lang="cs-CZ" sz="2000" b="1" dirty="0" smtClean="0">
                <a:solidFill>
                  <a:schemeClr val="tx1"/>
                </a:solidFill>
              </a:rPr>
              <a:t>Anotace:</a:t>
            </a:r>
            <a:r>
              <a:rPr lang="cs-CZ" sz="20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000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</a:rPr>
              <a:t>: Ing. Zdeněk Peška</a:t>
            </a:r>
            <a:endParaRPr lang="cs-CZ" sz="2100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Září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539552" y="2996952"/>
            <a:ext cx="8064896" cy="31393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DRUHY ŠKOD, PŘEDCHÁZENÍ ŠKODÁM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CO JE ŠKODA?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Škoda</a:t>
            </a:r>
            <a:endParaRPr lang="cs-CZ" dirty="0" smtClean="0"/>
          </a:p>
          <a:p>
            <a:r>
              <a:rPr lang="cs-CZ" dirty="0" smtClean="0"/>
              <a:t>- je majetková újma, vyjádřitelná penězi,</a:t>
            </a:r>
          </a:p>
          <a:p>
            <a:r>
              <a:rPr lang="cs-CZ" dirty="0" smtClean="0"/>
              <a:t>- rozlišujeme skutečnou škodu(znehodnocení majetku a ušlý zisk-majetková újma, majetek se nezvětšil, jak bylo možné reálně očekávat),</a:t>
            </a:r>
          </a:p>
          <a:p>
            <a:r>
              <a:rPr lang="cs-CZ" dirty="0" smtClean="0"/>
              <a:t>- pokud dojde ke vzniku škody a nikomu nelze přičíst zavinění, jde o náhodu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Subjekty odpovědnosti za škodu</a:t>
            </a:r>
            <a:r>
              <a:rPr lang="cs-CZ" dirty="0" smtClean="0"/>
              <a:t>: </a:t>
            </a:r>
          </a:p>
          <a:p>
            <a:r>
              <a:rPr lang="cs-CZ" dirty="0" smtClean="0"/>
              <a:t>- </a:t>
            </a:r>
            <a:r>
              <a:rPr lang="cs-CZ" i="1" dirty="0" smtClean="0"/>
              <a:t>právnické osoby,</a:t>
            </a:r>
            <a:endParaRPr lang="cs-CZ" dirty="0" smtClean="0"/>
          </a:p>
          <a:p>
            <a:r>
              <a:rPr lang="cs-CZ" i="1" dirty="0" smtClean="0"/>
              <a:t>- fyzické osoby,</a:t>
            </a:r>
            <a:endParaRPr lang="cs-CZ" dirty="0" smtClean="0"/>
          </a:p>
          <a:p>
            <a:r>
              <a:rPr lang="cs-CZ" i="1" dirty="0" smtClean="0"/>
              <a:t>- stát.</a:t>
            </a:r>
            <a:endParaRPr lang="cs-CZ" dirty="0" smtClean="0"/>
          </a:p>
          <a:p>
            <a:endParaRPr lang="cs-CZ" b="1" u="sng" dirty="0" smtClean="0"/>
          </a:p>
          <a:p>
            <a:r>
              <a:rPr lang="cs-CZ" b="1" u="sng" dirty="0" smtClean="0"/>
              <a:t>Společná odpovědnost (odpovědnost více osob)</a:t>
            </a:r>
            <a:r>
              <a:rPr lang="cs-CZ" u="sng" dirty="0" smtClean="0"/>
              <a:t>:</a:t>
            </a:r>
          </a:p>
          <a:p>
            <a:r>
              <a:rPr lang="cs-CZ" dirty="0" smtClean="0"/>
              <a:t>- </a:t>
            </a:r>
            <a:r>
              <a:rPr lang="cs-CZ" b="1" i="1" dirty="0" smtClean="0"/>
              <a:t>Dílčí</a:t>
            </a:r>
            <a:r>
              <a:rPr lang="cs-CZ" i="1" dirty="0" smtClean="0"/>
              <a:t> </a:t>
            </a:r>
            <a:r>
              <a:rPr lang="cs-CZ" dirty="0" smtClean="0"/>
              <a:t>(každý odpovídá za svůj díl nebo podíl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i="1" dirty="0" smtClean="0"/>
              <a:t>Solidární</a:t>
            </a:r>
            <a:r>
              <a:rPr lang="cs-CZ" i="1" dirty="0" smtClean="0"/>
              <a:t> </a:t>
            </a:r>
            <a:r>
              <a:rPr lang="cs-CZ" dirty="0" smtClean="0"/>
              <a:t>(společná a nerozdílná</a:t>
            </a:r>
            <a:r>
              <a:rPr lang="cs-CZ" dirty="0" smtClean="0"/>
              <a:t>).</a:t>
            </a:r>
            <a:endParaRPr lang="cs-CZ" dirty="0" smtClean="0"/>
          </a:p>
          <a:p>
            <a:endParaRPr lang="cs-CZ" b="1" u="sng" dirty="0" smtClean="0"/>
          </a:p>
          <a:p>
            <a:r>
              <a:rPr lang="cs-CZ" b="1" u="sng" dirty="0" smtClean="0"/>
              <a:t>Rozsah a způsob náhrady škody (reparace)</a:t>
            </a:r>
            <a:endParaRPr lang="cs-CZ" dirty="0" smtClean="0"/>
          </a:p>
          <a:p>
            <a:r>
              <a:rPr lang="cs-CZ" dirty="0" smtClean="0"/>
              <a:t>- poškozenému se hradí veškerá skutečná škoda, ale i ušlý zisk, vychází se z pořizovací ceny a přihlíží se k opotřebení.</a:t>
            </a:r>
          </a:p>
          <a:p>
            <a:endParaRPr lang="cs-CZ" dirty="0"/>
          </a:p>
        </p:txBody>
      </p:sp>
      <p:pic>
        <p:nvPicPr>
          <p:cNvPr id="4" name="Obrázek 3" descr="330px-FirePhotograph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564904"/>
            <a:ext cx="3814499" cy="27163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NÁHRADA ŠKODY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 </a:t>
            </a:r>
            <a:r>
              <a:rPr lang="cs-CZ" b="1" dirty="0" smtClean="0"/>
              <a:t>náhrada buď v penězích</a:t>
            </a:r>
            <a:r>
              <a:rPr lang="cs-CZ" dirty="0" smtClean="0"/>
              <a:t> (</a:t>
            </a:r>
            <a:r>
              <a:rPr lang="cs-CZ" dirty="0" err="1" smtClean="0"/>
              <a:t>relutární</a:t>
            </a:r>
            <a:r>
              <a:rPr lang="cs-CZ" dirty="0" smtClean="0"/>
              <a:t> restituce), </a:t>
            </a:r>
            <a:r>
              <a:rPr lang="cs-CZ" b="1" dirty="0" smtClean="0"/>
              <a:t>nebo uvedení v předešlý stav</a:t>
            </a:r>
            <a:r>
              <a:rPr lang="cs-CZ" dirty="0" smtClean="0"/>
              <a:t> (naturální restituce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dirty="0" smtClean="0"/>
              <a:t>právo na náhradu škody se promlčí</a:t>
            </a:r>
            <a:r>
              <a:rPr lang="cs-CZ" dirty="0" smtClean="0"/>
              <a:t>, není-li uplatněno u soudu, do 2 let ode dne, kdy se </a:t>
            </a:r>
          </a:p>
          <a:p>
            <a:r>
              <a:rPr lang="cs-CZ" dirty="0" smtClean="0"/>
              <a:t>poškozený dozví o </a:t>
            </a:r>
            <a:r>
              <a:rPr lang="cs-CZ" dirty="0" smtClean="0"/>
              <a:t>škodě.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b="1" dirty="0" smtClean="0"/>
          </a:p>
          <a:p>
            <a:r>
              <a:rPr lang="cs-CZ" b="1" dirty="0" smtClean="0"/>
              <a:t>1</a:t>
            </a:r>
            <a:r>
              <a:rPr lang="cs-CZ" dirty="0" smtClean="0"/>
              <a:t>) </a:t>
            </a:r>
            <a:r>
              <a:rPr lang="cs-CZ" b="1" dirty="0" smtClean="0"/>
              <a:t>odpovědnost za škodu, způsobenou osobami</a:t>
            </a:r>
            <a:r>
              <a:rPr lang="cs-CZ" dirty="0" smtClean="0"/>
              <a:t>, které nemohou posoudit následky svého jednání (duševně nemocní, nezletilí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-za škodu odpovídá ten, kdo je povinen nad nimi vykonávat dohled, odpovědnosti se sprostí důkazem, že dohled </a:t>
            </a:r>
            <a:r>
              <a:rPr lang="cs-CZ" dirty="0" smtClean="0"/>
              <a:t>nezanedbal.</a:t>
            </a:r>
            <a:endParaRPr lang="cs-CZ" dirty="0" smtClean="0"/>
          </a:p>
          <a:p>
            <a:r>
              <a:rPr lang="cs-CZ" b="1" dirty="0" smtClean="0"/>
              <a:t>2) odpovědnost za škodu, způsobenou úmyslným jednáním</a:t>
            </a:r>
            <a:r>
              <a:rPr lang="cs-CZ" dirty="0" smtClean="0"/>
              <a:t>, proti dobrým mravům (např. šikana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b="1" dirty="0" smtClean="0"/>
              <a:t>3) odpovědnost za škodu, způsobenou provozem</a:t>
            </a:r>
            <a:r>
              <a:rPr lang="cs-CZ" dirty="0" smtClean="0"/>
              <a:t> dopravních </a:t>
            </a:r>
            <a:r>
              <a:rPr lang="cs-CZ" dirty="0" smtClean="0"/>
              <a:t>prostředků.</a:t>
            </a:r>
            <a:endParaRPr lang="cs-CZ" dirty="0" smtClean="0"/>
          </a:p>
          <a:p>
            <a:r>
              <a:rPr lang="cs-CZ" b="1" dirty="0" smtClean="0"/>
              <a:t>4) odpovědnost za škodu, způsobenou provozem, zvlášť </a:t>
            </a:r>
            <a:r>
              <a:rPr lang="cs-CZ" b="1" dirty="0" smtClean="0"/>
              <a:t>nebezpečným.</a:t>
            </a:r>
            <a:endParaRPr lang="cs-CZ" dirty="0" smtClean="0"/>
          </a:p>
          <a:p>
            <a:r>
              <a:rPr lang="cs-CZ" b="1" dirty="0" smtClean="0"/>
              <a:t>5) odpovědnost za škodu na vnesených nebo odložených věcech</a:t>
            </a:r>
            <a:r>
              <a:rPr lang="cs-CZ" dirty="0" smtClean="0"/>
              <a:t> (zejména u provozovatelů služeb, kdy provozovatelé odpovídají za škodu na věcech odložených, na místě k tomu určeném, nebo tam kde se obvykle odkládají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-odpovědnosti se nelze zprostit jednostranným prohlášením „za odložené věci neručíme</a:t>
            </a:r>
            <a:r>
              <a:rPr lang="cs-CZ" dirty="0" smtClean="0"/>
              <a:t>“.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NÁHRADA ŠKODY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052736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-</a:t>
            </a:r>
            <a:r>
              <a:rPr lang="cs-CZ" b="1" u="sng" dirty="0" smtClean="0"/>
              <a:t>Rozsah a způsob náhrady škody (reparace)</a:t>
            </a:r>
            <a:endParaRPr lang="cs-CZ" dirty="0" smtClean="0"/>
          </a:p>
          <a:p>
            <a:r>
              <a:rPr lang="cs-CZ" b="1" dirty="0" smtClean="0"/>
              <a:t>-</a:t>
            </a:r>
            <a:r>
              <a:rPr lang="cs-CZ" dirty="0" smtClean="0"/>
              <a:t>poškozenému se hradí veškerá skutečná škoda, ale i ušlý zisk, vychází se z pořizovací ceny a přihlíží se k opotřebení.</a:t>
            </a:r>
          </a:p>
          <a:p>
            <a:endParaRPr lang="cs-CZ" b="1" u="sng" dirty="0" smtClean="0"/>
          </a:p>
          <a:p>
            <a:r>
              <a:rPr lang="cs-CZ" b="1" u="sng" dirty="0" smtClean="0"/>
              <a:t>Škody způsobené na zdraví, či při úmrtí, hradí se:</a:t>
            </a:r>
            <a:r>
              <a:rPr lang="cs-CZ" dirty="0" smtClean="0"/>
              <a:t> </a:t>
            </a:r>
          </a:p>
          <a:p>
            <a:r>
              <a:rPr lang="cs-CZ" dirty="0" smtClean="0"/>
              <a:t>– </a:t>
            </a:r>
            <a:r>
              <a:rPr lang="cs-CZ" i="1" dirty="0" smtClean="0"/>
              <a:t>věcná škoda způsobená na </a:t>
            </a:r>
            <a:r>
              <a:rPr lang="cs-CZ" i="1" dirty="0" smtClean="0"/>
              <a:t>věcech,</a:t>
            </a:r>
            <a:endParaRPr lang="cs-CZ" dirty="0" smtClean="0"/>
          </a:p>
          <a:p>
            <a:r>
              <a:rPr lang="cs-CZ" i="1" dirty="0" smtClean="0"/>
              <a:t>– účelně vynaložené náklady spojené s léčením,</a:t>
            </a:r>
            <a:endParaRPr lang="cs-CZ" dirty="0" smtClean="0"/>
          </a:p>
          <a:p>
            <a:r>
              <a:rPr lang="cs-CZ" i="1" dirty="0" smtClean="0"/>
              <a:t>– náhrada za bolest (bolestné</a:t>
            </a:r>
            <a:r>
              <a:rPr lang="cs-CZ" i="1" dirty="0" smtClean="0"/>
              <a:t>),</a:t>
            </a:r>
            <a:endParaRPr lang="cs-CZ" dirty="0" smtClean="0"/>
          </a:p>
          <a:p>
            <a:r>
              <a:rPr lang="cs-CZ" i="1" dirty="0" smtClean="0"/>
              <a:t>– náhrada za ztížené společenské </a:t>
            </a:r>
            <a:r>
              <a:rPr lang="cs-CZ" i="1" dirty="0" smtClean="0"/>
              <a:t>uplatnění,</a:t>
            </a:r>
            <a:endParaRPr lang="cs-CZ" dirty="0" smtClean="0"/>
          </a:p>
          <a:p>
            <a:r>
              <a:rPr lang="cs-CZ" i="1" dirty="0" smtClean="0"/>
              <a:t>– ztráty na výdělku (dorovnání z nemocenské do platu</a:t>
            </a:r>
            <a:r>
              <a:rPr lang="cs-CZ" i="1" dirty="0" smtClean="0"/>
              <a:t>),</a:t>
            </a:r>
            <a:endParaRPr lang="cs-CZ" dirty="0" smtClean="0"/>
          </a:p>
          <a:p>
            <a:r>
              <a:rPr lang="cs-CZ" i="1" dirty="0" smtClean="0"/>
              <a:t>– při invaliditě </a:t>
            </a:r>
            <a:r>
              <a:rPr lang="cs-CZ" i="1" dirty="0" smtClean="0"/>
              <a:t>renta,</a:t>
            </a:r>
            <a:endParaRPr lang="cs-CZ" dirty="0" smtClean="0"/>
          </a:p>
          <a:p>
            <a:r>
              <a:rPr lang="cs-CZ" i="1" dirty="0" smtClean="0"/>
              <a:t>– přiměřené náklady spojené s </a:t>
            </a:r>
            <a:r>
              <a:rPr lang="cs-CZ" i="1" dirty="0" smtClean="0"/>
              <a:t>pohřben,</a:t>
            </a:r>
            <a:endParaRPr lang="cs-CZ" dirty="0" smtClean="0"/>
          </a:p>
          <a:p>
            <a:r>
              <a:rPr lang="cs-CZ" i="1" dirty="0" smtClean="0"/>
              <a:t>– náklady na výživu </a:t>
            </a:r>
            <a:r>
              <a:rPr lang="cs-CZ" i="1" dirty="0" smtClean="0"/>
              <a:t>pozůstalých.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03_NEHODA_CHRAST_PODLAZICE_210920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4005064"/>
            <a:ext cx="4283968" cy="2612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60648"/>
            <a:ext cx="532859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OPAKOVÁNÍ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836712"/>
            <a:ext cx="6624736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/>
              <a:t>1. Co je to škoda?</a:t>
            </a:r>
          </a:p>
          <a:p>
            <a:pPr marL="342900" indent="-342900"/>
            <a:r>
              <a:rPr lang="cs-CZ" dirty="0" smtClean="0"/>
              <a:t>a) Když někdo někoho nemá rád</a:t>
            </a:r>
          </a:p>
          <a:p>
            <a:r>
              <a:rPr lang="cs-CZ" dirty="0" smtClean="0"/>
              <a:t>b) Majetková újma, vyjádřitelná penězi</a:t>
            </a:r>
          </a:p>
          <a:p>
            <a:endParaRPr lang="cs-CZ" sz="800" b="1" u="sng" dirty="0" smtClean="0"/>
          </a:p>
          <a:p>
            <a:r>
              <a:rPr lang="cs-CZ" b="1" u="sng" dirty="0" smtClean="0"/>
              <a:t>2. Škodu lze nahradit: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Vždy jen penězi</a:t>
            </a:r>
          </a:p>
          <a:p>
            <a:r>
              <a:rPr lang="cs-CZ" dirty="0" smtClean="0"/>
              <a:t>b) V</a:t>
            </a:r>
            <a:r>
              <a:rPr lang="cs-CZ" b="1" dirty="0" smtClean="0"/>
              <a:t> </a:t>
            </a:r>
            <a:r>
              <a:rPr lang="cs-CZ" dirty="0" smtClean="0"/>
              <a:t>penězích nebo uvedení v předešlý stav </a:t>
            </a:r>
          </a:p>
          <a:p>
            <a:endParaRPr lang="cs-CZ" sz="800" dirty="0" smtClean="0"/>
          </a:p>
          <a:p>
            <a:r>
              <a:rPr lang="cs-CZ" b="1" u="sng" dirty="0" smtClean="0"/>
              <a:t>3. Lze náhradu škody promlčet?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a) Ano, za určitých podmínek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Ne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</a:rPr>
              <a:t>4. Kdo není zodpovědný za škodu?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a) Ten, kdo byl již jednou odsouzen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</a:t>
            </a:r>
            <a:r>
              <a:rPr lang="cs-CZ" dirty="0" smtClean="0"/>
              <a:t>Duševně nemocní, nezletilí</a:t>
            </a:r>
            <a:endParaRPr lang="cs-CZ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endParaRPr lang="cs-CZ" sz="800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marL="342900" indent="-342900"/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</a:rPr>
              <a:t>5. Škoda se nahrazuje :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a) Přihlíží se k opotřebení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b) Vždy v plné výši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148064" y="2996952"/>
          <a:ext cx="260412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(02.09.2013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1196752"/>
            <a:ext cx="8686800" cy="4937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-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MS Office Klipart</a:t>
            </a:r>
          </a:p>
          <a:p>
            <a:pPr lvl="0">
              <a:spcBef>
                <a:spcPct val="20000"/>
              </a:spcBef>
            </a:pP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-http://office.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microsoft.com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cz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results.aspx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qu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pen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%C3%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ADze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&amp;ex=2#</a:t>
            </a:r>
            <a:r>
              <a:rPr lang="cs-CZ" sz="1400" dirty="0" err="1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ai</a:t>
            </a:r>
            <a:r>
              <a:rPr lang="cs-CZ" sz="1400" dirty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:MP900382634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|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?q=po%C5%BE%C3%A1r&amp;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=po%C5%BE%C3%A1r&amp;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=1-5&amp;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=detail&amp;id=D8FA62ACE3710DD8D3C7C9EB140CBE2B2C964064&amp;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?q=nehoda&amp;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=nehoda&amp;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=8-6&amp;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=detail&amp;id=094C82190FB0C3A573CD01E1D060033C639E41FA&amp;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=9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Literatura</a:t>
            </a:r>
          </a:p>
          <a:p>
            <a:pPr lvl="0">
              <a:spcBef>
                <a:spcPct val="20000"/>
              </a:spcBef>
            </a:pPr>
            <a:r>
              <a:rPr lang="cs-CZ" sz="12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-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http://skraska.wgz.cz/rubriky/maturitni-otazky-pravo/obecna-odpovednost-za-skodu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617</Words>
  <Application>Microsoft Office PowerPoint</Application>
  <PresentationFormat>Předvádění na obrazovce (4:3)</PresentationFormat>
  <Paragraphs>94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Výukový materiál Zpracovaný v rámci projektu EU peníze školám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U14</cp:lastModifiedBy>
  <cp:revision>52</cp:revision>
  <dcterms:created xsi:type="dcterms:W3CDTF">2013-11-02T12:12:58Z</dcterms:created>
  <dcterms:modified xsi:type="dcterms:W3CDTF">2014-01-30T07:22:20Z</dcterms:modified>
</cp:coreProperties>
</file>