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8" r:id="rId5"/>
    <p:sldId id="279" r:id="rId6"/>
    <p:sldId id="280" r:id="rId7"/>
    <p:sldId id="281" r:id="rId8"/>
    <p:sldId id="277"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000" autoAdjust="0"/>
  </p:normalViewPr>
  <p:slideViewPr>
    <p:cSldViewPr>
      <p:cViewPr varScale="1">
        <p:scale>
          <a:sx n="62" d="100"/>
          <a:sy n="62" d="100"/>
        </p:scale>
        <p:origin x="-8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2" name="Group 2"/>
          <p:cNvGrpSpPr>
            <a:grpSpLocks/>
          </p:cNvGrpSpPr>
          <p:nvPr/>
        </p:nvGrpSpPr>
        <p:grpSpPr bwMode="auto">
          <a:xfrm>
            <a:off x="3800475" y="1789113"/>
            <a:ext cx="5340350" cy="5056187"/>
            <a:chOff x="2394" y="1127"/>
            <a:chExt cx="3364" cy="3185"/>
          </a:xfrm>
        </p:grpSpPr>
        <p:sp>
          <p:nvSpPr>
            <p:cNvPr id="25603" name="Rectangle 3"/>
            <p:cNvSpPr>
              <a:spLocks noChangeArrowheads="1"/>
            </p:cNvSpPr>
            <p:nvPr/>
          </p:nvSpPr>
          <p:spPr bwMode="ltGray">
            <a:xfrm>
              <a:off x="4230" y="1365"/>
              <a:ext cx="197" cy="102"/>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04" name="Oval 4"/>
            <p:cNvSpPr>
              <a:spLocks noChangeArrowheads="1"/>
            </p:cNvSpPr>
            <p:nvPr/>
          </p:nvSpPr>
          <p:spPr bwMode="ltGray">
            <a:xfrm>
              <a:off x="4299" y="1185"/>
              <a:ext cx="47" cy="47"/>
            </a:xfrm>
            <a:prstGeom prst="ellipse">
              <a:avLst/>
            </a:prstGeom>
            <a:gradFill rotWithShape="0">
              <a:gsLst>
                <a:gs pos="0">
                  <a:schemeClr val="bg2"/>
                </a:gs>
                <a:gs pos="100000">
                  <a:schemeClr val="bg2">
                    <a:gamma/>
                    <a:tint val="81961"/>
                    <a:invGamma/>
                  </a:schemeClr>
                </a:gs>
              </a:gsLst>
              <a:lin ang="5400000" scaled="1"/>
            </a:gradFill>
            <a:ln w="9525">
              <a:noFill/>
              <a:round/>
              <a:headEnd/>
              <a:tailEnd/>
            </a:ln>
            <a:effectLst/>
          </p:spPr>
          <p:txBody>
            <a:bodyPr/>
            <a:lstStyle/>
            <a:p>
              <a:endParaRPr lang="cs-CZ"/>
            </a:p>
          </p:txBody>
        </p:sp>
        <p:sp>
          <p:nvSpPr>
            <p:cNvPr id="25605" name="Rectangle 5"/>
            <p:cNvSpPr>
              <a:spLocks noChangeArrowheads="1"/>
            </p:cNvSpPr>
            <p:nvPr/>
          </p:nvSpPr>
          <p:spPr bwMode="ltGray">
            <a:xfrm rot="995337">
              <a:off x="5205" y="1495"/>
              <a:ext cx="6" cy="2073"/>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06" name="Freeform 6"/>
            <p:cNvSpPr>
              <a:spLocks noEditPoints="1"/>
            </p:cNvSpPr>
            <p:nvPr/>
          </p:nvSpPr>
          <p:spPr bwMode="ltGray">
            <a:xfrm>
              <a:off x="4871" y="3508"/>
              <a:ext cx="66" cy="96"/>
            </a:xfrm>
            <a:custGeom>
              <a:avLst/>
              <a:gdLst/>
              <a:ahLst/>
              <a:cxnLst>
                <a:cxn ang="0">
                  <a:pos x="18" y="96"/>
                </a:cxn>
                <a:cxn ang="0">
                  <a:pos x="42" y="78"/>
                </a:cxn>
                <a:cxn ang="0">
                  <a:pos x="60" y="60"/>
                </a:cxn>
                <a:cxn ang="0">
                  <a:pos x="66" y="36"/>
                </a:cxn>
                <a:cxn ang="0">
                  <a:pos x="60" y="12"/>
                </a:cxn>
                <a:cxn ang="0">
                  <a:pos x="36" y="0"/>
                </a:cxn>
                <a:cxn ang="0">
                  <a:pos x="24" y="6"/>
                </a:cxn>
                <a:cxn ang="0">
                  <a:pos x="12" y="12"/>
                </a:cxn>
                <a:cxn ang="0">
                  <a:pos x="0" y="36"/>
                </a:cxn>
                <a:cxn ang="0">
                  <a:pos x="0" y="60"/>
                </a:cxn>
                <a:cxn ang="0">
                  <a:pos x="12" y="84"/>
                </a:cxn>
                <a:cxn ang="0">
                  <a:pos x="18" y="96"/>
                </a:cxn>
                <a:cxn ang="0">
                  <a:pos x="18" y="96"/>
                </a:cxn>
                <a:cxn ang="0">
                  <a:pos x="42" y="18"/>
                </a:cxn>
                <a:cxn ang="0">
                  <a:pos x="54" y="24"/>
                </a:cxn>
                <a:cxn ang="0">
                  <a:pos x="60" y="36"/>
                </a:cxn>
                <a:cxn ang="0">
                  <a:pos x="60" y="48"/>
                </a:cxn>
                <a:cxn ang="0">
                  <a:pos x="54" y="54"/>
                </a:cxn>
                <a:cxn ang="0">
                  <a:pos x="36" y="72"/>
                </a:cxn>
                <a:cxn ang="0">
                  <a:pos x="24" y="78"/>
                </a:cxn>
                <a:cxn ang="0">
                  <a:pos x="24" y="78"/>
                </a:cxn>
                <a:cxn ang="0">
                  <a:pos x="12" y="48"/>
                </a:cxn>
                <a:cxn ang="0">
                  <a:pos x="18" y="24"/>
                </a:cxn>
                <a:cxn ang="0">
                  <a:pos x="30" y="18"/>
                </a:cxn>
                <a:cxn ang="0">
                  <a:pos x="42" y="18"/>
                </a:cxn>
                <a:cxn ang="0">
                  <a:pos x="42" y="18"/>
                </a:cxn>
              </a:cxnLst>
              <a:rect l="0" t="0" r="r" b="b"/>
              <a:pathLst>
                <a:path w="66" h="96">
                  <a:moveTo>
                    <a:pt x="18" y="96"/>
                  </a:moveTo>
                  <a:lnTo>
                    <a:pt x="42" y="78"/>
                  </a:lnTo>
                  <a:lnTo>
                    <a:pt x="60" y="60"/>
                  </a:lnTo>
                  <a:lnTo>
                    <a:pt x="66" y="36"/>
                  </a:lnTo>
                  <a:lnTo>
                    <a:pt x="60" y="12"/>
                  </a:lnTo>
                  <a:lnTo>
                    <a:pt x="36" y="0"/>
                  </a:lnTo>
                  <a:lnTo>
                    <a:pt x="24" y="6"/>
                  </a:lnTo>
                  <a:lnTo>
                    <a:pt x="12" y="12"/>
                  </a:lnTo>
                  <a:lnTo>
                    <a:pt x="0" y="36"/>
                  </a:lnTo>
                  <a:lnTo>
                    <a:pt x="0" y="60"/>
                  </a:lnTo>
                  <a:lnTo>
                    <a:pt x="12" y="84"/>
                  </a:lnTo>
                  <a:lnTo>
                    <a:pt x="18" y="96"/>
                  </a:lnTo>
                  <a:lnTo>
                    <a:pt x="18" y="96"/>
                  </a:lnTo>
                  <a:close/>
                  <a:moveTo>
                    <a:pt x="42" y="18"/>
                  </a:moveTo>
                  <a:lnTo>
                    <a:pt x="54" y="24"/>
                  </a:lnTo>
                  <a:lnTo>
                    <a:pt x="60" y="36"/>
                  </a:lnTo>
                  <a:lnTo>
                    <a:pt x="60" y="48"/>
                  </a:lnTo>
                  <a:lnTo>
                    <a:pt x="54" y="54"/>
                  </a:lnTo>
                  <a:lnTo>
                    <a:pt x="36" y="72"/>
                  </a:lnTo>
                  <a:lnTo>
                    <a:pt x="24" y="78"/>
                  </a:lnTo>
                  <a:lnTo>
                    <a:pt x="24" y="78"/>
                  </a:lnTo>
                  <a:lnTo>
                    <a:pt x="12" y="48"/>
                  </a:lnTo>
                  <a:lnTo>
                    <a:pt x="18" y="24"/>
                  </a:lnTo>
                  <a:lnTo>
                    <a:pt x="30" y="18"/>
                  </a:lnTo>
                  <a:lnTo>
                    <a:pt x="42" y="18"/>
                  </a:lnTo>
                  <a:lnTo>
                    <a:pt x="42"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07" name="Rectangle 7"/>
            <p:cNvSpPr>
              <a:spLocks noChangeArrowheads="1"/>
            </p:cNvSpPr>
            <p:nvPr/>
          </p:nvSpPr>
          <p:spPr bwMode="ltGray">
            <a:xfrm rot="91736">
              <a:off x="5487" y="1535"/>
              <a:ext cx="6" cy="1998"/>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08" name="Rectangle 8"/>
            <p:cNvSpPr>
              <a:spLocks noChangeArrowheads="1"/>
            </p:cNvSpPr>
            <p:nvPr/>
          </p:nvSpPr>
          <p:spPr bwMode="ltGray">
            <a:xfrm rot="-926223">
              <a:off x="5640" y="1521"/>
              <a:ext cx="6" cy="881"/>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09" name="Rectangle 9"/>
            <p:cNvSpPr>
              <a:spLocks noChangeArrowheads="1"/>
            </p:cNvSpPr>
            <p:nvPr/>
          </p:nvSpPr>
          <p:spPr bwMode="ltGray">
            <a:xfrm rot="-1140313">
              <a:off x="3444" y="1816"/>
              <a:ext cx="6" cy="2033"/>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10" name="Rectangle 10"/>
            <p:cNvSpPr>
              <a:spLocks noChangeArrowheads="1"/>
            </p:cNvSpPr>
            <p:nvPr/>
          </p:nvSpPr>
          <p:spPr bwMode="ltGray">
            <a:xfrm rot="1114412">
              <a:off x="2757" y="1821"/>
              <a:ext cx="6" cy="2119"/>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11" name="Rectangle 11"/>
            <p:cNvSpPr>
              <a:spLocks noChangeArrowheads="1"/>
            </p:cNvSpPr>
            <p:nvPr/>
          </p:nvSpPr>
          <p:spPr bwMode="ltGray">
            <a:xfrm rot="254676">
              <a:off x="3035" y="1870"/>
              <a:ext cx="6" cy="1906"/>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12" name="Freeform 12"/>
            <p:cNvSpPr>
              <a:spLocks/>
            </p:cNvSpPr>
            <p:nvPr/>
          </p:nvSpPr>
          <p:spPr bwMode="ltGray">
            <a:xfrm>
              <a:off x="4007" y="3021"/>
              <a:ext cx="623" cy="156"/>
            </a:xfrm>
            <a:custGeom>
              <a:avLst/>
              <a:gdLst/>
              <a:ahLst/>
              <a:cxnLst>
                <a:cxn ang="0">
                  <a:pos x="6" y="18"/>
                </a:cxn>
                <a:cxn ang="0">
                  <a:pos x="162" y="36"/>
                </a:cxn>
                <a:cxn ang="0">
                  <a:pos x="251" y="36"/>
                </a:cxn>
                <a:cxn ang="0">
                  <a:pos x="354" y="30"/>
                </a:cxn>
                <a:cxn ang="0">
                  <a:pos x="473" y="18"/>
                </a:cxn>
                <a:cxn ang="0">
                  <a:pos x="611" y="0"/>
                </a:cxn>
                <a:cxn ang="0">
                  <a:pos x="623" y="114"/>
                </a:cxn>
                <a:cxn ang="0">
                  <a:pos x="497" y="138"/>
                </a:cxn>
                <a:cxn ang="0">
                  <a:pos x="414" y="150"/>
                </a:cxn>
                <a:cxn ang="0">
                  <a:pos x="318" y="156"/>
                </a:cxn>
                <a:cxn ang="0">
                  <a:pos x="215" y="156"/>
                </a:cxn>
                <a:cxn ang="0">
                  <a:pos x="108" y="150"/>
                </a:cxn>
                <a:cxn ang="0">
                  <a:pos x="0" y="132"/>
                </a:cxn>
                <a:cxn ang="0">
                  <a:pos x="6" y="18"/>
                </a:cxn>
                <a:cxn ang="0">
                  <a:pos x="6" y="18"/>
                </a:cxn>
              </a:cxnLst>
              <a:rect l="0" t="0" r="r" b="b"/>
              <a:pathLst>
                <a:path w="623" h="156">
                  <a:moveTo>
                    <a:pt x="6" y="18"/>
                  </a:moveTo>
                  <a:lnTo>
                    <a:pt x="162" y="36"/>
                  </a:lnTo>
                  <a:lnTo>
                    <a:pt x="251" y="36"/>
                  </a:lnTo>
                  <a:lnTo>
                    <a:pt x="354" y="30"/>
                  </a:lnTo>
                  <a:lnTo>
                    <a:pt x="473" y="18"/>
                  </a:lnTo>
                  <a:lnTo>
                    <a:pt x="611" y="0"/>
                  </a:lnTo>
                  <a:lnTo>
                    <a:pt x="623" y="114"/>
                  </a:lnTo>
                  <a:lnTo>
                    <a:pt x="497" y="138"/>
                  </a:lnTo>
                  <a:lnTo>
                    <a:pt x="414" y="150"/>
                  </a:lnTo>
                  <a:lnTo>
                    <a:pt x="318" y="156"/>
                  </a:lnTo>
                  <a:lnTo>
                    <a:pt x="215" y="156"/>
                  </a:lnTo>
                  <a:lnTo>
                    <a:pt x="108" y="150"/>
                  </a:lnTo>
                  <a:lnTo>
                    <a:pt x="0" y="132"/>
                  </a:lnTo>
                  <a:lnTo>
                    <a:pt x="6" y="18"/>
                  </a:lnTo>
                  <a:lnTo>
                    <a:pt x="6"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13" name="Freeform 13"/>
            <p:cNvSpPr>
              <a:spLocks/>
            </p:cNvSpPr>
            <p:nvPr/>
          </p:nvSpPr>
          <p:spPr bwMode="ltGray">
            <a:xfrm>
              <a:off x="4762" y="3591"/>
              <a:ext cx="996" cy="126"/>
            </a:xfrm>
            <a:custGeom>
              <a:avLst/>
              <a:gdLst/>
              <a:ahLst/>
              <a:cxnLst>
                <a:cxn ang="0">
                  <a:pos x="754" y="6"/>
                </a:cxn>
                <a:cxn ang="0">
                  <a:pos x="652" y="6"/>
                </a:cxn>
                <a:cxn ang="0">
                  <a:pos x="563" y="6"/>
                </a:cxn>
                <a:cxn ang="0">
                  <a:pos x="479" y="6"/>
                </a:cxn>
                <a:cxn ang="0">
                  <a:pos x="401" y="6"/>
                </a:cxn>
                <a:cxn ang="0">
                  <a:pos x="335" y="0"/>
                </a:cxn>
                <a:cxn ang="0">
                  <a:pos x="276" y="0"/>
                </a:cxn>
                <a:cxn ang="0">
                  <a:pos x="222" y="0"/>
                </a:cxn>
                <a:cxn ang="0">
                  <a:pos x="180" y="6"/>
                </a:cxn>
                <a:cxn ang="0">
                  <a:pos x="138" y="6"/>
                </a:cxn>
                <a:cxn ang="0">
                  <a:pos x="108" y="6"/>
                </a:cxn>
                <a:cxn ang="0">
                  <a:pos x="54" y="6"/>
                </a:cxn>
                <a:cxn ang="0">
                  <a:pos x="24" y="12"/>
                </a:cxn>
                <a:cxn ang="0">
                  <a:pos x="6" y="18"/>
                </a:cxn>
                <a:cxn ang="0">
                  <a:pos x="0" y="24"/>
                </a:cxn>
                <a:cxn ang="0">
                  <a:pos x="12" y="42"/>
                </a:cxn>
                <a:cxn ang="0">
                  <a:pos x="18" y="48"/>
                </a:cxn>
                <a:cxn ang="0">
                  <a:pos x="30" y="54"/>
                </a:cxn>
                <a:cxn ang="0">
                  <a:pos x="60" y="60"/>
                </a:cxn>
                <a:cxn ang="0">
                  <a:pos x="90" y="72"/>
                </a:cxn>
                <a:cxn ang="0">
                  <a:pos x="144" y="84"/>
                </a:cxn>
                <a:cxn ang="0">
                  <a:pos x="210" y="90"/>
                </a:cxn>
                <a:cxn ang="0">
                  <a:pos x="293" y="102"/>
                </a:cxn>
                <a:cxn ang="0">
                  <a:pos x="389" y="108"/>
                </a:cxn>
                <a:cxn ang="0">
                  <a:pos x="503" y="120"/>
                </a:cxn>
                <a:cxn ang="0">
                  <a:pos x="622" y="120"/>
                </a:cxn>
                <a:cxn ang="0">
                  <a:pos x="754" y="126"/>
                </a:cxn>
                <a:cxn ang="0">
                  <a:pos x="873" y="126"/>
                </a:cxn>
                <a:cxn ang="0">
                  <a:pos x="993" y="126"/>
                </a:cxn>
                <a:cxn ang="0">
                  <a:pos x="993" y="12"/>
                </a:cxn>
                <a:cxn ang="0">
                  <a:pos x="879" y="12"/>
                </a:cxn>
                <a:cxn ang="0">
                  <a:pos x="754" y="6"/>
                </a:cxn>
                <a:cxn ang="0">
                  <a:pos x="754" y="6"/>
                </a:cxn>
              </a:cxnLst>
              <a:rect l="0" t="0" r="r" b="b"/>
              <a:pathLst>
                <a:path w="993" h="126">
                  <a:moveTo>
                    <a:pt x="754" y="6"/>
                  </a:moveTo>
                  <a:lnTo>
                    <a:pt x="652" y="6"/>
                  </a:lnTo>
                  <a:lnTo>
                    <a:pt x="563" y="6"/>
                  </a:lnTo>
                  <a:lnTo>
                    <a:pt x="479" y="6"/>
                  </a:lnTo>
                  <a:lnTo>
                    <a:pt x="401" y="6"/>
                  </a:lnTo>
                  <a:lnTo>
                    <a:pt x="335" y="0"/>
                  </a:lnTo>
                  <a:lnTo>
                    <a:pt x="276" y="0"/>
                  </a:lnTo>
                  <a:lnTo>
                    <a:pt x="222" y="0"/>
                  </a:lnTo>
                  <a:lnTo>
                    <a:pt x="180" y="6"/>
                  </a:lnTo>
                  <a:lnTo>
                    <a:pt x="138" y="6"/>
                  </a:lnTo>
                  <a:lnTo>
                    <a:pt x="108" y="6"/>
                  </a:lnTo>
                  <a:lnTo>
                    <a:pt x="54" y="6"/>
                  </a:lnTo>
                  <a:lnTo>
                    <a:pt x="24" y="12"/>
                  </a:lnTo>
                  <a:lnTo>
                    <a:pt x="6" y="18"/>
                  </a:lnTo>
                  <a:lnTo>
                    <a:pt x="0" y="24"/>
                  </a:lnTo>
                  <a:lnTo>
                    <a:pt x="12" y="42"/>
                  </a:lnTo>
                  <a:lnTo>
                    <a:pt x="18" y="48"/>
                  </a:lnTo>
                  <a:lnTo>
                    <a:pt x="30" y="54"/>
                  </a:lnTo>
                  <a:lnTo>
                    <a:pt x="60" y="60"/>
                  </a:lnTo>
                  <a:lnTo>
                    <a:pt x="90" y="72"/>
                  </a:lnTo>
                  <a:lnTo>
                    <a:pt x="144" y="84"/>
                  </a:lnTo>
                  <a:lnTo>
                    <a:pt x="210" y="90"/>
                  </a:lnTo>
                  <a:lnTo>
                    <a:pt x="293" y="102"/>
                  </a:lnTo>
                  <a:lnTo>
                    <a:pt x="389" y="108"/>
                  </a:lnTo>
                  <a:lnTo>
                    <a:pt x="503" y="120"/>
                  </a:lnTo>
                  <a:lnTo>
                    <a:pt x="622" y="120"/>
                  </a:lnTo>
                  <a:lnTo>
                    <a:pt x="754" y="126"/>
                  </a:lnTo>
                  <a:lnTo>
                    <a:pt x="873" y="126"/>
                  </a:lnTo>
                  <a:lnTo>
                    <a:pt x="993" y="126"/>
                  </a:lnTo>
                  <a:lnTo>
                    <a:pt x="993" y="12"/>
                  </a:lnTo>
                  <a:lnTo>
                    <a:pt x="879" y="12"/>
                  </a:lnTo>
                  <a:lnTo>
                    <a:pt x="754" y="6"/>
                  </a:lnTo>
                  <a:lnTo>
                    <a:pt x="754" y="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14" name="Freeform 14"/>
            <p:cNvSpPr>
              <a:spLocks/>
            </p:cNvSpPr>
            <p:nvPr/>
          </p:nvSpPr>
          <p:spPr bwMode="ltGray">
            <a:xfrm>
              <a:off x="4786" y="3645"/>
              <a:ext cx="972" cy="245"/>
            </a:xfrm>
            <a:custGeom>
              <a:avLst/>
              <a:gdLst/>
              <a:ahLst/>
              <a:cxnLst>
                <a:cxn ang="0">
                  <a:pos x="0" y="0"/>
                </a:cxn>
                <a:cxn ang="0">
                  <a:pos x="24" y="54"/>
                </a:cxn>
                <a:cxn ang="0">
                  <a:pos x="66" y="96"/>
                </a:cxn>
                <a:cxn ang="0">
                  <a:pos x="120" y="137"/>
                </a:cxn>
                <a:cxn ang="0">
                  <a:pos x="198" y="173"/>
                </a:cxn>
                <a:cxn ang="0">
                  <a:pos x="293" y="203"/>
                </a:cxn>
                <a:cxn ang="0">
                  <a:pos x="353" y="215"/>
                </a:cxn>
                <a:cxn ang="0">
                  <a:pos x="413" y="227"/>
                </a:cxn>
                <a:cxn ang="0">
                  <a:pos x="479" y="233"/>
                </a:cxn>
                <a:cxn ang="0">
                  <a:pos x="556" y="239"/>
                </a:cxn>
                <a:cxn ang="0">
                  <a:pos x="634" y="245"/>
                </a:cxn>
                <a:cxn ang="0">
                  <a:pos x="724" y="245"/>
                </a:cxn>
                <a:cxn ang="0">
                  <a:pos x="855" y="245"/>
                </a:cxn>
                <a:cxn ang="0">
                  <a:pos x="969" y="239"/>
                </a:cxn>
                <a:cxn ang="0">
                  <a:pos x="969" y="60"/>
                </a:cxn>
                <a:cxn ang="0">
                  <a:pos x="700" y="60"/>
                </a:cxn>
                <a:cxn ang="0">
                  <a:pos x="503" y="54"/>
                </a:cxn>
                <a:cxn ang="0">
                  <a:pos x="317" y="42"/>
                </a:cxn>
                <a:cxn ang="0">
                  <a:pos x="150" y="24"/>
                </a:cxn>
                <a:cxn ang="0">
                  <a:pos x="72" y="12"/>
                </a:cxn>
                <a:cxn ang="0">
                  <a:pos x="0" y="0"/>
                </a:cxn>
                <a:cxn ang="0">
                  <a:pos x="0" y="0"/>
                </a:cxn>
              </a:cxnLst>
              <a:rect l="0" t="0" r="r" b="b"/>
              <a:pathLst>
                <a:path w="969" h="245">
                  <a:moveTo>
                    <a:pt x="0" y="0"/>
                  </a:moveTo>
                  <a:lnTo>
                    <a:pt x="24" y="54"/>
                  </a:lnTo>
                  <a:lnTo>
                    <a:pt x="66" y="96"/>
                  </a:lnTo>
                  <a:lnTo>
                    <a:pt x="120" y="137"/>
                  </a:lnTo>
                  <a:lnTo>
                    <a:pt x="198" y="173"/>
                  </a:lnTo>
                  <a:lnTo>
                    <a:pt x="293" y="203"/>
                  </a:lnTo>
                  <a:lnTo>
                    <a:pt x="353" y="215"/>
                  </a:lnTo>
                  <a:lnTo>
                    <a:pt x="413" y="227"/>
                  </a:lnTo>
                  <a:lnTo>
                    <a:pt x="479" y="233"/>
                  </a:lnTo>
                  <a:lnTo>
                    <a:pt x="556" y="239"/>
                  </a:lnTo>
                  <a:lnTo>
                    <a:pt x="634" y="245"/>
                  </a:lnTo>
                  <a:lnTo>
                    <a:pt x="724" y="245"/>
                  </a:lnTo>
                  <a:lnTo>
                    <a:pt x="855" y="245"/>
                  </a:lnTo>
                  <a:lnTo>
                    <a:pt x="969" y="239"/>
                  </a:lnTo>
                  <a:lnTo>
                    <a:pt x="969" y="60"/>
                  </a:lnTo>
                  <a:lnTo>
                    <a:pt x="700" y="60"/>
                  </a:lnTo>
                  <a:lnTo>
                    <a:pt x="503" y="54"/>
                  </a:lnTo>
                  <a:lnTo>
                    <a:pt x="317" y="42"/>
                  </a:lnTo>
                  <a:lnTo>
                    <a:pt x="150" y="24"/>
                  </a:lnTo>
                  <a:lnTo>
                    <a:pt x="72" y="12"/>
                  </a:lnTo>
                  <a:lnTo>
                    <a:pt x="0" y="0"/>
                  </a:lnTo>
                  <a:lnTo>
                    <a:pt x="0" y="0"/>
                  </a:lnTo>
                  <a:close/>
                </a:path>
              </a:pathLst>
            </a:custGeom>
            <a:gradFill rotWithShape="0">
              <a:gsLst>
                <a:gs pos="0">
                  <a:schemeClr val="bg2"/>
                </a:gs>
                <a:gs pos="100000">
                  <a:schemeClr val="bg2">
                    <a:gamma/>
                    <a:tint val="81961"/>
                    <a:invGamma/>
                  </a:schemeClr>
                </a:gs>
              </a:gsLst>
              <a:lin ang="18900000" scaled="1"/>
            </a:gradFill>
            <a:ln w="9525">
              <a:noFill/>
              <a:round/>
              <a:headEnd/>
              <a:tailEnd/>
            </a:ln>
          </p:spPr>
          <p:txBody>
            <a:bodyPr/>
            <a:lstStyle/>
            <a:p>
              <a:endParaRPr lang="cs-CZ"/>
            </a:p>
          </p:txBody>
        </p:sp>
        <p:sp>
          <p:nvSpPr>
            <p:cNvPr id="25615" name="Freeform 15"/>
            <p:cNvSpPr>
              <a:spLocks/>
            </p:cNvSpPr>
            <p:nvPr/>
          </p:nvSpPr>
          <p:spPr bwMode="ltGray">
            <a:xfrm>
              <a:off x="4804" y="3591"/>
              <a:ext cx="954" cy="90"/>
            </a:xfrm>
            <a:custGeom>
              <a:avLst/>
              <a:gdLst/>
              <a:ahLst/>
              <a:cxnLst>
                <a:cxn ang="0">
                  <a:pos x="700" y="0"/>
                </a:cxn>
                <a:cxn ang="0">
                  <a:pos x="598" y="0"/>
                </a:cxn>
                <a:cxn ang="0">
                  <a:pos x="515" y="0"/>
                </a:cxn>
                <a:cxn ang="0">
                  <a:pos x="431" y="0"/>
                </a:cxn>
                <a:cxn ang="0">
                  <a:pos x="365" y="0"/>
                </a:cxn>
                <a:cxn ang="0">
                  <a:pos x="299" y="0"/>
                </a:cxn>
                <a:cxn ang="0">
                  <a:pos x="245" y="0"/>
                </a:cxn>
                <a:cxn ang="0">
                  <a:pos x="198" y="0"/>
                </a:cxn>
                <a:cxn ang="0">
                  <a:pos x="162" y="0"/>
                </a:cxn>
                <a:cxn ang="0">
                  <a:pos x="126" y="6"/>
                </a:cxn>
                <a:cxn ang="0">
                  <a:pos x="96" y="6"/>
                </a:cxn>
                <a:cxn ang="0">
                  <a:pos x="54" y="12"/>
                </a:cxn>
                <a:cxn ang="0">
                  <a:pos x="30" y="12"/>
                </a:cxn>
                <a:cxn ang="0">
                  <a:pos x="12" y="18"/>
                </a:cxn>
                <a:cxn ang="0">
                  <a:pos x="6" y="18"/>
                </a:cxn>
                <a:cxn ang="0">
                  <a:pos x="0" y="24"/>
                </a:cxn>
                <a:cxn ang="0">
                  <a:pos x="6" y="30"/>
                </a:cxn>
                <a:cxn ang="0">
                  <a:pos x="24" y="36"/>
                </a:cxn>
                <a:cxn ang="0">
                  <a:pos x="54" y="42"/>
                </a:cxn>
                <a:cxn ang="0">
                  <a:pos x="102" y="54"/>
                </a:cxn>
                <a:cxn ang="0">
                  <a:pos x="168" y="60"/>
                </a:cxn>
                <a:cxn ang="0">
                  <a:pos x="251" y="66"/>
                </a:cxn>
                <a:cxn ang="0">
                  <a:pos x="341" y="78"/>
                </a:cxn>
                <a:cxn ang="0">
                  <a:pos x="449" y="84"/>
                </a:cxn>
                <a:cxn ang="0">
                  <a:pos x="568" y="84"/>
                </a:cxn>
                <a:cxn ang="0">
                  <a:pos x="694" y="90"/>
                </a:cxn>
                <a:cxn ang="0">
                  <a:pos x="825" y="90"/>
                </a:cxn>
                <a:cxn ang="0">
                  <a:pos x="951" y="90"/>
                </a:cxn>
                <a:cxn ang="0">
                  <a:pos x="951" y="6"/>
                </a:cxn>
                <a:cxn ang="0">
                  <a:pos x="831" y="6"/>
                </a:cxn>
                <a:cxn ang="0">
                  <a:pos x="772" y="6"/>
                </a:cxn>
                <a:cxn ang="0">
                  <a:pos x="700" y="0"/>
                </a:cxn>
                <a:cxn ang="0">
                  <a:pos x="700" y="0"/>
                </a:cxn>
              </a:cxnLst>
              <a:rect l="0" t="0" r="r" b="b"/>
              <a:pathLst>
                <a:path w="951" h="90">
                  <a:moveTo>
                    <a:pt x="700" y="0"/>
                  </a:moveTo>
                  <a:lnTo>
                    <a:pt x="598" y="0"/>
                  </a:lnTo>
                  <a:lnTo>
                    <a:pt x="515" y="0"/>
                  </a:lnTo>
                  <a:lnTo>
                    <a:pt x="431" y="0"/>
                  </a:lnTo>
                  <a:lnTo>
                    <a:pt x="365" y="0"/>
                  </a:lnTo>
                  <a:lnTo>
                    <a:pt x="299" y="0"/>
                  </a:lnTo>
                  <a:lnTo>
                    <a:pt x="245" y="0"/>
                  </a:lnTo>
                  <a:lnTo>
                    <a:pt x="198" y="0"/>
                  </a:lnTo>
                  <a:lnTo>
                    <a:pt x="162" y="0"/>
                  </a:lnTo>
                  <a:lnTo>
                    <a:pt x="126" y="6"/>
                  </a:lnTo>
                  <a:lnTo>
                    <a:pt x="96" y="6"/>
                  </a:lnTo>
                  <a:lnTo>
                    <a:pt x="54" y="12"/>
                  </a:lnTo>
                  <a:lnTo>
                    <a:pt x="30" y="12"/>
                  </a:lnTo>
                  <a:lnTo>
                    <a:pt x="12" y="18"/>
                  </a:lnTo>
                  <a:lnTo>
                    <a:pt x="6" y="18"/>
                  </a:lnTo>
                  <a:lnTo>
                    <a:pt x="0" y="24"/>
                  </a:lnTo>
                  <a:lnTo>
                    <a:pt x="6" y="30"/>
                  </a:lnTo>
                  <a:lnTo>
                    <a:pt x="24" y="36"/>
                  </a:lnTo>
                  <a:lnTo>
                    <a:pt x="54" y="42"/>
                  </a:lnTo>
                  <a:lnTo>
                    <a:pt x="102" y="54"/>
                  </a:lnTo>
                  <a:lnTo>
                    <a:pt x="168" y="60"/>
                  </a:lnTo>
                  <a:lnTo>
                    <a:pt x="251" y="66"/>
                  </a:lnTo>
                  <a:lnTo>
                    <a:pt x="341" y="78"/>
                  </a:lnTo>
                  <a:lnTo>
                    <a:pt x="449" y="84"/>
                  </a:lnTo>
                  <a:lnTo>
                    <a:pt x="568" y="84"/>
                  </a:lnTo>
                  <a:lnTo>
                    <a:pt x="694" y="90"/>
                  </a:lnTo>
                  <a:lnTo>
                    <a:pt x="825" y="90"/>
                  </a:lnTo>
                  <a:lnTo>
                    <a:pt x="951" y="90"/>
                  </a:lnTo>
                  <a:lnTo>
                    <a:pt x="951" y="6"/>
                  </a:lnTo>
                  <a:lnTo>
                    <a:pt x="831" y="6"/>
                  </a:lnTo>
                  <a:lnTo>
                    <a:pt x="772" y="6"/>
                  </a:lnTo>
                  <a:lnTo>
                    <a:pt x="700" y="0"/>
                  </a:lnTo>
                  <a:lnTo>
                    <a:pt x="700" y="0"/>
                  </a:lnTo>
                  <a:close/>
                </a:path>
              </a:pathLst>
            </a:custGeom>
            <a:gradFill rotWithShape="0">
              <a:gsLst>
                <a:gs pos="0">
                  <a:schemeClr val="bg2">
                    <a:gamma/>
                    <a:tint val="81961"/>
                    <a:invGamma/>
                  </a:schemeClr>
                </a:gs>
                <a:gs pos="100000">
                  <a:schemeClr val="bg2"/>
                </a:gs>
              </a:gsLst>
              <a:lin ang="0" scaled="1"/>
            </a:gradFill>
            <a:ln w="9525">
              <a:noFill/>
              <a:round/>
              <a:headEnd/>
              <a:tailEnd/>
            </a:ln>
          </p:spPr>
          <p:txBody>
            <a:bodyPr/>
            <a:lstStyle/>
            <a:p>
              <a:endParaRPr lang="cs-CZ"/>
            </a:p>
          </p:txBody>
        </p:sp>
        <p:sp>
          <p:nvSpPr>
            <p:cNvPr id="25616" name="Freeform 16"/>
            <p:cNvSpPr>
              <a:spLocks/>
            </p:cNvSpPr>
            <p:nvPr/>
          </p:nvSpPr>
          <p:spPr bwMode="ltGray">
            <a:xfrm>
              <a:off x="3059" y="1541"/>
              <a:ext cx="102" cy="155"/>
            </a:xfrm>
            <a:custGeom>
              <a:avLst/>
              <a:gdLst/>
              <a:ahLst/>
              <a:cxnLst>
                <a:cxn ang="0">
                  <a:pos x="102" y="0"/>
                </a:cxn>
                <a:cxn ang="0">
                  <a:pos x="0" y="12"/>
                </a:cxn>
                <a:cxn ang="0">
                  <a:pos x="30" y="72"/>
                </a:cxn>
                <a:cxn ang="0">
                  <a:pos x="30" y="155"/>
                </a:cxn>
                <a:cxn ang="0">
                  <a:pos x="72" y="155"/>
                </a:cxn>
                <a:cxn ang="0">
                  <a:pos x="72" y="66"/>
                </a:cxn>
                <a:cxn ang="0">
                  <a:pos x="102" y="0"/>
                </a:cxn>
                <a:cxn ang="0">
                  <a:pos x="102" y="0"/>
                </a:cxn>
              </a:cxnLst>
              <a:rect l="0" t="0" r="r" b="b"/>
              <a:pathLst>
                <a:path w="102" h="155">
                  <a:moveTo>
                    <a:pt x="102" y="0"/>
                  </a:moveTo>
                  <a:lnTo>
                    <a:pt x="0" y="12"/>
                  </a:lnTo>
                  <a:lnTo>
                    <a:pt x="30" y="72"/>
                  </a:lnTo>
                  <a:lnTo>
                    <a:pt x="30" y="155"/>
                  </a:lnTo>
                  <a:lnTo>
                    <a:pt x="72" y="155"/>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17" name="Freeform 17"/>
            <p:cNvSpPr>
              <a:spLocks noEditPoints="1"/>
            </p:cNvSpPr>
            <p:nvPr/>
          </p:nvSpPr>
          <p:spPr bwMode="ltGray">
            <a:xfrm>
              <a:off x="3059" y="1690"/>
              <a:ext cx="90" cy="96"/>
            </a:xfrm>
            <a:custGeom>
              <a:avLst/>
              <a:gdLst/>
              <a:ahLst/>
              <a:cxnLst>
                <a:cxn ang="0">
                  <a:pos x="48" y="96"/>
                </a:cxn>
                <a:cxn ang="0">
                  <a:pos x="72" y="72"/>
                </a:cxn>
                <a:cxn ang="0">
                  <a:pos x="84" y="48"/>
                </a:cxn>
                <a:cxn ang="0">
                  <a:pos x="90" y="36"/>
                </a:cxn>
                <a:cxn ang="0">
                  <a:pos x="84" y="24"/>
                </a:cxn>
                <a:cxn ang="0">
                  <a:pos x="66" y="6"/>
                </a:cxn>
                <a:cxn ang="0">
                  <a:pos x="42" y="0"/>
                </a:cxn>
                <a:cxn ang="0">
                  <a:pos x="24" y="0"/>
                </a:cxn>
                <a:cxn ang="0">
                  <a:pos x="12" y="12"/>
                </a:cxn>
                <a:cxn ang="0">
                  <a:pos x="6" y="24"/>
                </a:cxn>
                <a:cxn ang="0">
                  <a:pos x="0" y="36"/>
                </a:cxn>
                <a:cxn ang="0">
                  <a:pos x="12" y="66"/>
                </a:cxn>
                <a:cxn ang="0">
                  <a:pos x="30" y="84"/>
                </a:cxn>
                <a:cxn ang="0">
                  <a:pos x="48" y="96"/>
                </a:cxn>
                <a:cxn ang="0">
                  <a:pos x="48" y="96"/>
                </a:cxn>
                <a:cxn ang="0">
                  <a:pos x="48" y="12"/>
                </a:cxn>
                <a:cxn ang="0">
                  <a:pos x="66" y="18"/>
                </a:cxn>
                <a:cxn ang="0">
                  <a:pos x="72" y="24"/>
                </a:cxn>
                <a:cxn ang="0">
                  <a:pos x="72" y="36"/>
                </a:cxn>
                <a:cxn ang="0">
                  <a:pos x="72" y="48"/>
                </a:cxn>
                <a:cxn ang="0">
                  <a:pos x="54" y="66"/>
                </a:cxn>
                <a:cxn ang="0">
                  <a:pos x="48" y="78"/>
                </a:cxn>
                <a:cxn ang="0">
                  <a:pos x="30" y="66"/>
                </a:cxn>
                <a:cxn ang="0">
                  <a:pos x="24" y="48"/>
                </a:cxn>
                <a:cxn ang="0">
                  <a:pos x="18" y="30"/>
                </a:cxn>
                <a:cxn ang="0">
                  <a:pos x="30" y="12"/>
                </a:cxn>
                <a:cxn ang="0">
                  <a:pos x="48" y="12"/>
                </a:cxn>
                <a:cxn ang="0">
                  <a:pos x="48" y="12"/>
                </a:cxn>
              </a:cxnLst>
              <a:rect l="0" t="0" r="r" b="b"/>
              <a:pathLst>
                <a:path w="90" h="96">
                  <a:moveTo>
                    <a:pt x="48" y="96"/>
                  </a:moveTo>
                  <a:lnTo>
                    <a:pt x="72" y="72"/>
                  </a:lnTo>
                  <a:lnTo>
                    <a:pt x="84" y="48"/>
                  </a:lnTo>
                  <a:lnTo>
                    <a:pt x="90" y="36"/>
                  </a:lnTo>
                  <a:lnTo>
                    <a:pt x="84" y="24"/>
                  </a:lnTo>
                  <a:lnTo>
                    <a:pt x="66" y="6"/>
                  </a:lnTo>
                  <a:lnTo>
                    <a:pt x="42" y="0"/>
                  </a:lnTo>
                  <a:lnTo>
                    <a:pt x="24" y="0"/>
                  </a:lnTo>
                  <a:lnTo>
                    <a:pt x="12" y="12"/>
                  </a:lnTo>
                  <a:lnTo>
                    <a:pt x="6" y="24"/>
                  </a:lnTo>
                  <a:lnTo>
                    <a:pt x="0" y="36"/>
                  </a:lnTo>
                  <a:lnTo>
                    <a:pt x="12" y="66"/>
                  </a:lnTo>
                  <a:lnTo>
                    <a:pt x="30" y="84"/>
                  </a:lnTo>
                  <a:lnTo>
                    <a:pt x="48" y="96"/>
                  </a:lnTo>
                  <a:lnTo>
                    <a:pt x="48" y="96"/>
                  </a:lnTo>
                  <a:close/>
                  <a:moveTo>
                    <a:pt x="48" y="12"/>
                  </a:moveTo>
                  <a:lnTo>
                    <a:pt x="66" y="18"/>
                  </a:lnTo>
                  <a:lnTo>
                    <a:pt x="72" y="24"/>
                  </a:lnTo>
                  <a:lnTo>
                    <a:pt x="72" y="36"/>
                  </a:lnTo>
                  <a:lnTo>
                    <a:pt x="72" y="48"/>
                  </a:lnTo>
                  <a:lnTo>
                    <a:pt x="54" y="66"/>
                  </a:lnTo>
                  <a:lnTo>
                    <a:pt x="48" y="78"/>
                  </a:lnTo>
                  <a:lnTo>
                    <a:pt x="30" y="66"/>
                  </a:lnTo>
                  <a:lnTo>
                    <a:pt x="24"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18" name="Freeform 18"/>
            <p:cNvSpPr>
              <a:spLocks noEditPoints="1"/>
            </p:cNvSpPr>
            <p:nvPr/>
          </p:nvSpPr>
          <p:spPr bwMode="ltGray">
            <a:xfrm>
              <a:off x="3059" y="1768"/>
              <a:ext cx="90" cy="108"/>
            </a:xfrm>
            <a:custGeom>
              <a:avLst/>
              <a:gdLst/>
              <a:ahLst/>
              <a:cxnLst>
                <a:cxn ang="0">
                  <a:pos x="0" y="90"/>
                </a:cxn>
                <a:cxn ang="0">
                  <a:pos x="12" y="102"/>
                </a:cxn>
                <a:cxn ang="0">
                  <a:pos x="24" y="108"/>
                </a:cxn>
                <a:cxn ang="0">
                  <a:pos x="54" y="108"/>
                </a:cxn>
                <a:cxn ang="0">
                  <a:pos x="78" y="96"/>
                </a:cxn>
                <a:cxn ang="0">
                  <a:pos x="90" y="72"/>
                </a:cxn>
                <a:cxn ang="0">
                  <a:pos x="84" y="42"/>
                </a:cxn>
                <a:cxn ang="0">
                  <a:pos x="66" y="24"/>
                </a:cxn>
                <a:cxn ang="0">
                  <a:pos x="54" y="12"/>
                </a:cxn>
                <a:cxn ang="0">
                  <a:pos x="48" y="6"/>
                </a:cxn>
                <a:cxn ang="0">
                  <a:pos x="48" y="6"/>
                </a:cxn>
                <a:cxn ang="0">
                  <a:pos x="48" y="0"/>
                </a:cxn>
                <a:cxn ang="0">
                  <a:pos x="24" y="24"/>
                </a:cxn>
                <a:cxn ang="0">
                  <a:pos x="6" y="48"/>
                </a:cxn>
                <a:cxn ang="0">
                  <a:pos x="0" y="66"/>
                </a:cxn>
                <a:cxn ang="0">
                  <a:pos x="0" y="90"/>
                </a:cxn>
                <a:cxn ang="0">
                  <a:pos x="0" y="90"/>
                </a:cxn>
                <a:cxn ang="0">
                  <a:pos x="12" y="66"/>
                </a:cxn>
                <a:cxn ang="0">
                  <a:pos x="18" y="48"/>
                </a:cxn>
                <a:cxn ang="0">
                  <a:pos x="30" y="36"/>
                </a:cxn>
                <a:cxn ang="0">
                  <a:pos x="42" y="24"/>
                </a:cxn>
                <a:cxn ang="0">
                  <a:pos x="48" y="18"/>
                </a:cxn>
                <a:cxn ang="0">
                  <a:pos x="66" y="30"/>
                </a:cxn>
                <a:cxn ang="0">
                  <a:pos x="72" y="48"/>
                </a:cxn>
                <a:cxn ang="0">
                  <a:pos x="78" y="72"/>
                </a:cxn>
                <a:cxn ang="0">
                  <a:pos x="78" y="84"/>
                </a:cxn>
                <a:cxn ang="0">
                  <a:pos x="66" y="96"/>
                </a:cxn>
                <a:cxn ang="0">
                  <a:pos x="42" y="102"/>
                </a:cxn>
                <a:cxn ang="0">
                  <a:pos x="30" y="96"/>
                </a:cxn>
                <a:cxn ang="0">
                  <a:pos x="18" y="90"/>
                </a:cxn>
                <a:cxn ang="0">
                  <a:pos x="12" y="78"/>
                </a:cxn>
                <a:cxn ang="0">
                  <a:pos x="12" y="66"/>
                </a:cxn>
                <a:cxn ang="0">
                  <a:pos x="12" y="66"/>
                </a:cxn>
              </a:cxnLst>
              <a:rect l="0" t="0" r="r" b="b"/>
              <a:pathLst>
                <a:path w="90" h="108">
                  <a:moveTo>
                    <a:pt x="0" y="90"/>
                  </a:moveTo>
                  <a:lnTo>
                    <a:pt x="12" y="102"/>
                  </a:lnTo>
                  <a:lnTo>
                    <a:pt x="24" y="108"/>
                  </a:lnTo>
                  <a:lnTo>
                    <a:pt x="54" y="108"/>
                  </a:lnTo>
                  <a:lnTo>
                    <a:pt x="78" y="96"/>
                  </a:lnTo>
                  <a:lnTo>
                    <a:pt x="90" y="72"/>
                  </a:lnTo>
                  <a:lnTo>
                    <a:pt x="84" y="42"/>
                  </a:lnTo>
                  <a:lnTo>
                    <a:pt x="66" y="24"/>
                  </a:lnTo>
                  <a:lnTo>
                    <a:pt x="54" y="12"/>
                  </a:lnTo>
                  <a:lnTo>
                    <a:pt x="48" y="6"/>
                  </a:lnTo>
                  <a:lnTo>
                    <a:pt x="48" y="6"/>
                  </a:lnTo>
                  <a:lnTo>
                    <a:pt x="48" y="0"/>
                  </a:lnTo>
                  <a:lnTo>
                    <a:pt x="24" y="24"/>
                  </a:lnTo>
                  <a:lnTo>
                    <a:pt x="6" y="48"/>
                  </a:lnTo>
                  <a:lnTo>
                    <a:pt x="0" y="66"/>
                  </a:lnTo>
                  <a:lnTo>
                    <a:pt x="0" y="90"/>
                  </a:lnTo>
                  <a:lnTo>
                    <a:pt x="0" y="90"/>
                  </a:lnTo>
                  <a:close/>
                  <a:moveTo>
                    <a:pt x="12" y="66"/>
                  </a:moveTo>
                  <a:lnTo>
                    <a:pt x="18" y="48"/>
                  </a:lnTo>
                  <a:lnTo>
                    <a:pt x="30" y="36"/>
                  </a:lnTo>
                  <a:lnTo>
                    <a:pt x="42" y="24"/>
                  </a:lnTo>
                  <a:lnTo>
                    <a:pt x="48" y="18"/>
                  </a:lnTo>
                  <a:lnTo>
                    <a:pt x="66" y="30"/>
                  </a:lnTo>
                  <a:lnTo>
                    <a:pt x="72" y="48"/>
                  </a:lnTo>
                  <a:lnTo>
                    <a:pt x="78" y="72"/>
                  </a:lnTo>
                  <a:lnTo>
                    <a:pt x="78" y="84"/>
                  </a:lnTo>
                  <a:lnTo>
                    <a:pt x="66" y="96"/>
                  </a:lnTo>
                  <a:lnTo>
                    <a:pt x="42" y="102"/>
                  </a:lnTo>
                  <a:lnTo>
                    <a:pt x="30" y="96"/>
                  </a:lnTo>
                  <a:lnTo>
                    <a:pt x="18"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19" name="Freeform 19"/>
            <p:cNvSpPr>
              <a:spLocks/>
            </p:cNvSpPr>
            <p:nvPr/>
          </p:nvSpPr>
          <p:spPr bwMode="ltGray">
            <a:xfrm>
              <a:off x="5470" y="1205"/>
              <a:ext cx="102" cy="156"/>
            </a:xfrm>
            <a:custGeom>
              <a:avLst/>
              <a:gdLst/>
              <a:ahLst/>
              <a:cxnLst>
                <a:cxn ang="0">
                  <a:pos x="102" y="0"/>
                </a:cxn>
                <a:cxn ang="0">
                  <a:pos x="0" y="6"/>
                </a:cxn>
                <a:cxn ang="0">
                  <a:pos x="30" y="72"/>
                </a:cxn>
                <a:cxn ang="0">
                  <a:pos x="30" y="156"/>
                </a:cxn>
                <a:cxn ang="0">
                  <a:pos x="72" y="156"/>
                </a:cxn>
                <a:cxn ang="0">
                  <a:pos x="72" y="66"/>
                </a:cxn>
                <a:cxn ang="0">
                  <a:pos x="102" y="0"/>
                </a:cxn>
                <a:cxn ang="0">
                  <a:pos x="102" y="0"/>
                </a:cxn>
              </a:cxnLst>
              <a:rect l="0" t="0" r="r" b="b"/>
              <a:pathLst>
                <a:path w="102" h="156">
                  <a:moveTo>
                    <a:pt x="102" y="0"/>
                  </a:moveTo>
                  <a:lnTo>
                    <a:pt x="0" y="6"/>
                  </a:lnTo>
                  <a:lnTo>
                    <a:pt x="30" y="72"/>
                  </a:lnTo>
                  <a:lnTo>
                    <a:pt x="30" y="156"/>
                  </a:lnTo>
                  <a:lnTo>
                    <a:pt x="72" y="156"/>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20" name="Freeform 20"/>
            <p:cNvSpPr>
              <a:spLocks noEditPoints="1"/>
            </p:cNvSpPr>
            <p:nvPr/>
          </p:nvSpPr>
          <p:spPr bwMode="ltGray">
            <a:xfrm>
              <a:off x="5476" y="1349"/>
              <a:ext cx="84" cy="96"/>
            </a:xfrm>
            <a:custGeom>
              <a:avLst/>
              <a:gdLst/>
              <a:ahLst/>
              <a:cxnLst>
                <a:cxn ang="0">
                  <a:pos x="42" y="96"/>
                </a:cxn>
                <a:cxn ang="0">
                  <a:pos x="66" y="78"/>
                </a:cxn>
                <a:cxn ang="0">
                  <a:pos x="84" y="54"/>
                </a:cxn>
                <a:cxn ang="0">
                  <a:pos x="84" y="30"/>
                </a:cxn>
                <a:cxn ang="0">
                  <a:pos x="66" y="6"/>
                </a:cxn>
                <a:cxn ang="0">
                  <a:pos x="42" y="0"/>
                </a:cxn>
                <a:cxn ang="0">
                  <a:pos x="24" y="6"/>
                </a:cxn>
                <a:cxn ang="0">
                  <a:pos x="12" y="18"/>
                </a:cxn>
                <a:cxn ang="0">
                  <a:pos x="6" y="30"/>
                </a:cxn>
                <a:cxn ang="0">
                  <a:pos x="0" y="42"/>
                </a:cxn>
                <a:cxn ang="0">
                  <a:pos x="12" y="66"/>
                </a:cxn>
                <a:cxn ang="0">
                  <a:pos x="30" y="84"/>
                </a:cxn>
                <a:cxn ang="0">
                  <a:pos x="42" y="96"/>
                </a:cxn>
                <a:cxn ang="0">
                  <a:pos x="42" y="96"/>
                </a:cxn>
                <a:cxn ang="0">
                  <a:pos x="48" y="12"/>
                </a:cxn>
                <a:cxn ang="0">
                  <a:pos x="66" y="18"/>
                </a:cxn>
                <a:cxn ang="0">
                  <a:pos x="72" y="30"/>
                </a:cxn>
                <a:cxn ang="0">
                  <a:pos x="72" y="42"/>
                </a:cxn>
                <a:cxn ang="0">
                  <a:pos x="66" y="54"/>
                </a:cxn>
                <a:cxn ang="0">
                  <a:pos x="54" y="72"/>
                </a:cxn>
                <a:cxn ang="0">
                  <a:pos x="42" y="84"/>
                </a:cxn>
                <a:cxn ang="0">
                  <a:pos x="42" y="84"/>
                </a:cxn>
                <a:cxn ang="0">
                  <a:pos x="30" y="72"/>
                </a:cxn>
                <a:cxn ang="0">
                  <a:pos x="18" y="54"/>
                </a:cxn>
                <a:cxn ang="0">
                  <a:pos x="18" y="30"/>
                </a:cxn>
                <a:cxn ang="0">
                  <a:pos x="30" y="18"/>
                </a:cxn>
                <a:cxn ang="0">
                  <a:pos x="48" y="12"/>
                </a:cxn>
                <a:cxn ang="0">
                  <a:pos x="48" y="12"/>
                </a:cxn>
              </a:cxnLst>
              <a:rect l="0" t="0" r="r" b="b"/>
              <a:pathLst>
                <a:path w="84" h="96">
                  <a:moveTo>
                    <a:pt x="42" y="96"/>
                  </a:moveTo>
                  <a:lnTo>
                    <a:pt x="66" y="78"/>
                  </a:lnTo>
                  <a:lnTo>
                    <a:pt x="84" y="54"/>
                  </a:lnTo>
                  <a:lnTo>
                    <a:pt x="84" y="30"/>
                  </a:lnTo>
                  <a:lnTo>
                    <a:pt x="66" y="6"/>
                  </a:lnTo>
                  <a:lnTo>
                    <a:pt x="42" y="0"/>
                  </a:lnTo>
                  <a:lnTo>
                    <a:pt x="24" y="6"/>
                  </a:lnTo>
                  <a:lnTo>
                    <a:pt x="12" y="18"/>
                  </a:lnTo>
                  <a:lnTo>
                    <a:pt x="6" y="30"/>
                  </a:lnTo>
                  <a:lnTo>
                    <a:pt x="0" y="42"/>
                  </a:lnTo>
                  <a:lnTo>
                    <a:pt x="12" y="66"/>
                  </a:lnTo>
                  <a:lnTo>
                    <a:pt x="30" y="84"/>
                  </a:lnTo>
                  <a:lnTo>
                    <a:pt x="42" y="96"/>
                  </a:lnTo>
                  <a:lnTo>
                    <a:pt x="42" y="96"/>
                  </a:lnTo>
                  <a:close/>
                  <a:moveTo>
                    <a:pt x="48" y="12"/>
                  </a:moveTo>
                  <a:lnTo>
                    <a:pt x="66" y="18"/>
                  </a:lnTo>
                  <a:lnTo>
                    <a:pt x="72" y="30"/>
                  </a:lnTo>
                  <a:lnTo>
                    <a:pt x="72" y="42"/>
                  </a:lnTo>
                  <a:lnTo>
                    <a:pt x="66" y="54"/>
                  </a:lnTo>
                  <a:lnTo>
                    <a:pt x="54" y="72"/>
                  </a:lnTo>
                  <a:lnTo>
                    <a:pt x="42" y="84"/>
                  </a:lnTo>
                  <a:lnTo>
                    <a:pt x="42" y="84"/>
                  </a:lnTo>
                  <a:lnTo>
                    <a:pt x="30" y="72"/>
                  </a:lnTo>
                  <a:lnTo>
                    <a:pt x="18" y="54"/>
                  </a:lnTo>
                  <a:lnTo>
                    <a:pt x="18" y="30"/>
                  </a:lnTo>
                  <a:lnTo>
                    <a:pt x="30" y="18"/>
                  </a:lnTo>
                  <a:lnTo>
                    <a:pt x="48" y="12"/>
                  </a:lnTo>
                  <a:lnTo>
                    <a:pt x="48"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21" name="Freeform 21"/>
            <p:cNvSpPr>
              <a:spLocks noEditPoints="1"/>
            </p:cNvSpPr>
            <p:nvPr/>
          </p:nvSpPr>
          <p:spPr bwMode="ltGray">
            <a:xfrm>
              <a:off x="5470" y="1433"/>
              <a:ext cx="90" cy="108"/>
            </a:xfrm>
            <a:custGeom>
              <a:avLst/>
              <a:gdLst/>
              <a:ahLst/>
              <a:cxnLst>
                <a:cxn ang="0">
                  <a:pos x="6" y="90"/>
                </a:cxn>
                <a:cxn ang="0">
                  <a:pos x="18" y="102"/>
                </a:cxn>
                <a:cxn ang="0">
                  <a:pos x="30" y="108"/>
                </a:cxn>
                <a:cxn ang="0">
                  <a:pos x="60" y="108"/>
                </a:cxn>
                <a:cxn ang="0">
                  <a:pos x="84" y="96"/>
                </a:cxn>
                <a:cxn ang="0">
                  <a:pos x="90" y="84"/>
                </a:cxn>
                <a:cxn ang="0">
                  <a:pos x="90" y="66"/>
                </a:cxn>
                <a:cxn ang="0">
                  <a:pos x="84" y="36"/>
                </a:cxn>
                <a:cxn ang="0">
                  <a:pos x="72" y="18"/>
                </a:cxn>
                <a:cxn ang="0">
                  <a:pos x="60" y="6"/>
                </a:cxn>
                <a:cxn ang="0">
                  <a:pos x="54" y="0"/>
                </a:cxn>
                <a:cxn ang="0">
                  <a:pos x="54" y="0"/>
                </a:cxn>
                <a:cxn ang="0">
                  <a:pos x="48" y="0"/>
                </a:cxn>
                <a:cxn ang="0">
                  <a:pos x="24" y="24"/>
                </a:cxn>
                <a:cxn ang="0">
                  <a:pos x="12" y="48"/>
                </a:cxn>
                <a:cxn ang="0">
                  <a:pos x="0" y="66"/>
                </a:cxn>
                <a:cxn ang="0">
                  <a:pos x="6" y="90"/>
                </a:cxn>
                <a:cxn ang="0">
                  <a:pos x="6" y="90"/>
                </a:cxn>
                <a:cxn ang="0">
                  <a:pos x="18" y="66"/>
                </a:cxn>
                <a:cxn ang="0">
                  <a:pos x="24" y="48"/>
                </a:cxn>
                <a:cxn ang="0">
                  <a:pos x="36" y="30"/>
                </a:cxn>
                <a:cxn ang="0">
                  <a:pos x="42" y="18"/>
                </a:cxn>
                <a:cxn ang="0">
                  <a:pos x="48" y="12"/>
                </a:cxn>
                <a:cxn ang="0">
                  <a:pos x="78" y="42"/>
                </a:cxn>
                <a:cxn ang="0">
                  <a:pos x="84" y="66"/>
                </a:cxn>
                <a:cxn ang="0">
                  <a:pos x="66" y="90"/>
                </a:cxn>
                <a:cxn ang="0">
                  <a:pos x="54" y="96"/>
                </a:cxn>
                <a:cxn ang="0">
                  <a:pos x="42" y="96"/>
                </a:cxn>
                <a:cxn ang="0">
                  <a:pos x="30" y="96"/>
                </a:cxn>
                <a:cxn ang="0">
                  <a:pos x="24" y="84"/>
                </a:cxn>
                <a:cxn ang="0">
                  <a:pos x="18" y="78"/>
                </a:cxn>
                <a:cxn ang="0">
                  <a:pos x="18" y="66"/>
                </a:cxn>
                <a:cxn ang="0">
                  <a:pos x="18" y="66"/>
                </a:cxn>
              </a:cxnLst>
              <a:rect l="0" t="0" r="r" b="b"/>
              <a:pathLst>
                <a:path w="90" h="108">
                  <a:moveTo>
                    <a:pt x="6" y="90"/>
                  </a:moveTo>
                  <a:lnTo>
                    <a:pt x="18" y="102"/>
                  </a:lnTo>
                  <a:lnTo>
                    <a:pt x="30" y="108"/>
                  </a:lnTo>
                  <a:lnTo>
                    <a:pt x="60" y="108"/>
                  </a:lnTo>
                  <a:lnTo>
                    <a:pt x="84" y="96"/>
                  </a:lnTo>
                  <a:lnTo>
                    <a:pt x="90" y="84"/>
                  </a:lnTo>
                  <a:lnTo>
                    <a:pt x="90" y="66"/>
                  </a:lnTo>
                  <a:lnTo>
                    <a:pt x="84" y="36"/>
                  </a:lnTo>
                  <a:lnTo>
                    <a:pt x="72" y="18"/>
                  </a:lnTo>
                  <a:lnTo>
                    <a:pt x="60" y="6"/>
                  </a:lnTo>
                  <a:lnTo>
                    <a:pt x="54" y="0"/>
                  </a:lnTo>
                  <a:lnTo>
                    <a:pt x="54" y="0"/>
                  </a:lnTo>
                  <a:lnTo>
                    <a:pt x="48" y="0"/>
                  </a:lnTo>
                  <a:lnTo>
                    <a:pt x="24" y="24"/>
                  </a:lnTo>
                  <a:lnTo>
                    <a:pt x="12" y="48"/>
                  </a:lnTo>
                  <a:lnTo>
                    <a:pt x="0" y="66"/>
                  </a:lnTo>
                  <a:lnTo>
                    <a:pt x="6" y="90"/>
                  </a:lnTo>
                  <a:lnTo>
                    <a:pt x="6" y="90"/>
                  </a:lnTo>
                  <a:close/>
                  <a:moveTo>
                    <a:pt x="18" y="66"/>
                  </a:moveTo>
                  <a:lnTo>
                    <a:pt x="24" y="48"/>
                  </a:lnTo>
                  <a:lnTo>
                    <a:pt x="36" y="30"/>
                  </a:lnTo>
                  <a:lnTo>
                    <a:pt x="42" y="18"/>
                  </a:lnTo>
                  <a:lnTo>
                    <a:pt x="48" y="12"/>
                  </a:lnTo>
                  <a:lnTo>
                    <a:pt x="78" y="42"/>
                  </a:lnTo>
                  <a:lnTo>
                    <a:pt x="84" y="66"/>
                  </a:lnTo>
                  <a:lnTo>
                    <a:pt x="66" y="90"/>
                  </a:lnTo>
                  <a:lnTo>
                    <a:pt x="54" y="96"/>
                  </a:lnTo>
                  <a:lnTo>
                    <a:pt x="42" y="96"/>
                  </a:lnTo>
                  <a:lnTo>
                    <a:pt x="30" y="96"/>
                  </a:lnTo>
                  <a:lnTo>
                    <a:pt x="24" y="84"/>
                  </a:lnTo>
                  <a:lnTo>
                    <a:pt x="18" y="78"/>
                  </a:lnTo>
                  <a:lnTo>
                    <a:pt x="18" y="66"/>
                  </a:lnTo>
                  <a:lnTo>
                    <a:pt x="18" y="6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22" name="Freeform 22"/>
            <p:cNvSpPr>
              <a:spLocks noEditPoints="1"/>
            </p:cNvSpPr>
            <p:nvPr/>
          </p:nvSpPr>
          <p:spPr bwMode="ltGray">
            <a:xfrm>
              <a:off x="5428" y="3525"/>
              <a:ext cx="66" cy="96"/>
            </a:xfrm>
            <a:custGeom>
              <a:avLst/>
              <a:gdLst/>
              <a:ahLst/>
              <a:cxnLst>
                <a:cxn ang="0">
                  <a:pos x="30" y="96"/>
                </a:cxn>
                <a:cxn ang="0">
                  <a:pos x="54" y="72"/>
                </a:cxn>
                <a:cxn ang="0">
                  <a:pos x="66" y="48"/>
                </a:cxn>
                <a:cxn ang="0">
                  <a:pos x="66" y="24"/>
                </a:cxn>
                <a:cxn ang="0">
                  <a:pos x="54" y="6"/>
                </a:cxn>
                <a:cxn ang="0">
                  <a:pos x="30" y="0"/>
                </a:cxn>
                <a:cxn ang="0">
                  <a:pos x="18" y="0"/>
                </a:cxn>
                <a:cxn ang="0">
                  <a:pos x="6" y="12"/>
                </a:cxn>
                <a:cxn ang="0">
                  <a:pos x="0" y="36"/>
                </a:cxn>
                <a:cxn ang="0">
                  <a:pos x="6" y="60"/>
                </a:cxn>
                <a:cxn ang="0">
                  <a:pos x="18" y="84"/>
                </a:cxn>
                <a:cxn ang="0">
                  <a:pos x="30" y="96"/>
                </a:cxn>
                <a:cxn ang="0">
                  <a:pos x="30" y="96"/>
                </a:cxn>
                <a:cxn ang="0">
                  <a:pos x="30" y="12"/>
                </a:cxn>
                <a:cxn ang="0">
                  <a:pos x="48" y="18"/>
                </a:cxn>
                <a:cxn ang="0">
                  <a:pos x="54" y="24"/>
                </a:cxn>
                <a:cxn ang="0">
                  <a:pos x="54" y="36"/>
                </a:cxn>
                <a:cxn ang="0">
                  <a:pos x="48" y="48"/>
                </a:cxn>
                <a:cxn ang="0">
                  <a:pos x="36" y="66"/>
                </a:cxn>
                <a:cxn ang="0">
                  <a:pos x="30" y="78"/>
                </a:cxn>
                <a:cxn ang="0">
                  <a:pos x="18" y="66"/>
                </a:cxn>
                <a:cxn ang="0">
                  <a:pos x="12" y="48"/>
                </a:cxn>
                <a:cxn ang="0">
                  <a:pos x="6" y="30"/>
                </a:cxn>
                <a:cxn ang="0">
                  <a:pos x="18" y="12"/>
                </a:cxn>
                <a:cxn ang="0">
                  <a:pos x="30" y="12"/>
                </a:cxn>
                <a:cxn ang="0">
                  <a:pos x="30" y="12"/>
                </a:cxn>
              </a:cxnLst>
              <a:rect l="0" t="0" r="r" b="b"/>
              <a:pathLst>
                <a:path w="66" h="96">
                  <a:moveTo>
                    <a:pt x="30" y="96"/>
                  </a:moveTo>
                  <a:lnTo>
                    <a:pt x="54" y="72"/>
                  </a:lnTo>
                  <a:lnTo>
                    <a:pt x="66" y="48"/>
                  </a:lnTo>
                  <a:lnTo>
                    <a:pt x="66" y="24"/>
                  </a:lnTo>
                  <a:lnTo>
                    <a:pt x="54" y="6"/>
                  </a:lnTo>
                  <a:lnTo>
                    <a:pt x="30" y="0"/>
                  </a:lnTo>
                  <a:lnTo>
                    <a:pt x="18" y="0"/>
                  </a:lnTo>
                  <a:lnTo>
                    <a:pt x="6" y="12"/>
                  </a:lnTo>
                  <a:lnTo>
                    <a:pt x="0" y="36"/>
                  </a:lnTo>
                  <a:lnTo>
                    <a:pt x="6" y="60"/>
                  </a:lnTo>
                  <a:lnTo>
                    <a:pt x="18" y="84"/>
                  </a:lnTo>
                  <a:lnTo>
                    <a:pt x="30" y="96"/>
                  </a:lnTo>
                  <a:lnTo>
                    <a:pt x="30" y="96"/>
                  </a:lnTo>
                  <a:close/>
                  <a:moveTo>
                    <a:pt x="30" y="12"/>
                  </a:moveTo>
                  <a:lnTo>
                    <a:pt x="48" y="18"/>
                  </a:lnTo>
                  <a:lnTo>
                    <a:pt x="54" y="24"/>
                  </a:lnTo>
                  <a:lnTo>
                    <a:pt x="54" y="36"/>
                  </a:lnTo>
                  <a:lnTo>
                    <a:pt x="48" y="48"/>
                  </a:lnTo>
                  <a:lnTo>
                    <a:pt x="36" y="66"/>
                  </a:lnTo>
                  <a:lnTo>
                    <a:pt x="30" y="78"/>
                  </a:lnTo>
                  <a:lnTo>
                    <a:pt x="18" y="66"/>
                  </a:lnTo>
                  <a:lnTo>
                    <a:pt x="12" y="48"/>
                  </a:lnTo>
                  <a:lnTo>
                    <a:pt x="6" y="30"/>
                  </a:lnTo>
                  <a:lnTo>
                    <a:pt x="18" y="12"/>
                  </a:lnTo>
                  <a:lnTo>
                    <a:pt x="30" y="12"/>
                  </a:lnTo>
                  <a:lnTo>
                    <a:pt x="30"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23" name="Freeform 23"/>
            <p:cNvSpPr>
              <a:spLocks/>
            </p:cNvSpPr>
            <p:nvPr/>
          </p:nvSpPr>
          <p:spPr bwMode="ltGray">
            <a:xfrm>
              <a:off x="3017" y="1127"/>
              <a:ext cx="2603" cy="444"/>
            </a:xfrm>
            <a:custGeom>
              <a:avLst/>
              <a:gdLst/>
              <a:ahLst/>
              <a:cxnLst>
                <a:cxn ang="0">
                  <a:pos x="2577" y="0"/>
                </a:cxn>
                <a:cxn ang="0">
                  <a:pos x="2594" y="72"/>
                </a:cxn>
                <a:cxn ang="0">
                  <a:pos x="6" y="444"/>
                </a:cxn>
                <a:cxn ang="0">
                  <a:pos x="0" y="396"/>
                </a:cxn>
                <a:cxn ang="0">
                  <a:pos x="1225" y="96"/>
                </a:cxn>
                <a:cxn ang="0">
                  <a:pos x="1351" y="78"/>
                </a:cxn>
                <a:cxn ang="0">
                  <a:pos x="2577" y="0"/>
                </a:cxn>
                <a:cxn ang="0">
                  <a:pos x="2577" y="0"/>
                </a:cxn>
              </a:cxnLst>
              <a:rect l="0" t="0" r="r" b="b"/>
              <a:pathLst>
                <a:path w="2594" h="444">
                  <a:moveTo>
                    <a:pt x="2577" y="0"/>
                  </a:moveTo>
                  <a:lnTo>
                    <a:pt x="2594" y="72"/>
                  </a:lnTo>
                  <a:lnTo>
                    <a:pt x="6" y="444"/>
                  </a:lnTo>
                  <a:lnTo>
                    <a:pt x="0" y="396"/>
                  </a:lnTo>
                  <a:lnTo>
                    <a:pt x="1225" y="96"/>
                  </a:lnTo>
                  <a:lnTo>
                    <a:pt x="1351" y="78"/>
                  </a:lnTo>
                  <a:lnTo>
                    <a:pt x="2577" y="0"/>
                  </a:lnTo>
                  <a:lnTo>
                    <a:pt x="2577" y="0"/>
                  </a:lnTo>
                  <a:close/>
                </a:path>
              </a:pathLst>
            </a:custGeom>
            <a:gradFill rotWithShape="0">
              <a:gsLst>
                <a:gs pos="0">
                  <a:schemeClr val="bg2">
                    <a:gamma/>
                    <a:tint val="81961"/>
                    <a:invGamma/>
                  </a:schemeClr>
                </a:gs>
                <a:gs pos="100000">
                  <a:schemeClr val="bg2"/>
                </a:gs>
              </a:gsLst>
              <a:lin ang="0" scaled="1"/>
            </a:gradFill>
            <a:ln w="9525">
              <a:noFill/>
              <a:round/>
              <a:headEnd/>
              <a:tailEnd/>
            </a:ln>
          </p:spPr>
          <p:txBody>
            <a:bodyPr/>
            <a:lstStyle/>
            <a:p>
              <a:endParaRPr lang="cs-CZ"/>
            </a:p>
          </p:txBody>
        </p:sp>
        <p:sp>
          <p:nvSpPr>
            <p:cNvPr id="25624" name="Freeform 24"/>
            <p:cNvSpPr>
              <a:spLocks noEditPoints="1"/>
            </p:cNvSpPr>
            <p:nvPr/>
          </p:nvSpPr>
          <p:spPr bwMode="ltGray">
            <a:xfrm>
              <a:off x="2934" y="3773"/>
              <a:ext cx="84" cy="95"/>
            </a:xfrm>
            <a:custGeom>
              <a:avLst/>
              <a:gdLst/>
              <a:ahLst/>
              <a:cxnLst>
                <a:cxn ang="0">
                  <a:pos x="36" y="95"/>
                </a:cxn>
                <a:cxn ang="0">
                  <a:pos x="60" y="77"/>
                </a:cxn>
                <a:cxn ang="0">
                  <a:pos x="78" y="53"/>
                </a:cxn>
                <a:cxn ang="0">
                  <a:pos x="84" y="42"/>
                </a:cxn>
                <a:cxn ang="0">
                  <a:pos x="84" y="30"/>
                </a:cxn>
                <a:cxn ang="0">
                  <a:pos x="72" y="6"/>
                </a:cxn>
                <a:cxn ang="0">
                  <a:pos x="42" y="0"/>
                </a:cxn>
                <a:cxn ang="0">
                  <a:pos x="30" y="0"/>
                </a:cxn>
                <a:cxn ang="0">
                  <a:pos x="12" y="12"/>
                </a:cxn>
                <a:cxn ang="0">
                  <a:pos x="0" y="24"/>
                </a:cxn>
                <a:cxn ang="0">
                  <a:pos x="0" y="36"/>
                </a:cxn>
                <a:cxn ang="0">
                  <a:pos x="6" y="59"/>
                </a:cxn>
                <a:cxn ang="0">
                  <a:pos x="24" y="83"/>
                </a:cxn>
                <a:cxn ang="0">
                  <a:pos x="36" y="95"/>
                </a:cxn>
                <a:cxn ang="0">
                  <a:pos x="36" y="95"/>
                </a:cxn>
                <a:cxn ang="0">
                  <a:pos x="48" y="12"/>
                </a:cxn>
                <a:cxn ang="0">
                  <a:pos x="66" y="18"/>
                </a:cxn>
                <a:cxn ang="0">
                  <a:pos x="72" y="30"/>
                </a:cxn>
                <a:cxn ang="0">
                  <a:pos x="72" y="42"/>
                </a:cxn>
                <a:cxn ang="0">
                  <a:pos x="66" y="53"/>
                </a:cxn>
                <a:cxn ang="0">
                  <a:pos x="48" y="71"/>
                </a:cxn>
                <a:cxn ang="0">
                  <a:pos x="42" y="77"/>
                </a:cxn>
                <a:cxn ang="0">
                  <a:pos x="36" y="77"/>
                </a:cxn>
                <a:cxn ang="0">
                  <a:pos x="24" y="65"/>
                </a:cxn>
                <a:cxn ang="0">
                  <a:pos x="18" y="48"/>
                </a:cxn>
                <a:cxn ang="0">
                  <a:pos x="18" y="30"/>
                </a:cxn>
                <a:cxn ang="0">
                  <a:pos x="30" y="12"/>
                </a:cxn>
                <a:cxn ang="0">
                  <a:pos x="48" y="12"/>
                </a:cxn>
                <a:cxn ang="0">
                  <a:pos x="48" y="12"/>
                </a:cxn>
              </a:cxnLst>
              <a:rect l="0" t="0" r="r" b="b"/>
              <a:pathLst>
                <a:path w="84" h="95">
                  <a:moveTo>
                    <a:pt x="36" y="95"/>
                  </a:moveTo>
                  <a:lnTo>
                    <a:pt x="60" y="77"/>
                  </a:lnTo>
                  <a:lnTo>
                    <a:pt x="78" y="53"/>
                  </a:lnTo>
                  <a:lnTo>
                    <a:pt x="84" y="42"/>
                  </a:lnTo>
                  <a:lnTo>
                    <a:pt x="84" y="30"/>
                  </a:lnTo>
                  <a:lnTo>
                    <a:pt x="72" y="6"/>
                  </a:lnTo>
                  <a:lnTo>
                    <a:pt x="42" y="0"/>
                  </a:lnTo>
                  <a:lnTo>
                    <a:pt x="30" y="0"/>
                  </a:lnTo>
                  <a:lnTo>
                    <a:pt x="12" y="12"/>
                  </a:lnTo>
                  <a:lnTo>
                    <a:pt x="0" y="24"/>
                  </a:lnTo>
                  <a:lnTo>
                    <a:pt x="0" y="36"/>
                  </a:lnTo>
                  <a:lnTo>
                    <a:pt x="6" y="59"/>
                  </a:lnTo>
                  <a:lnTo>
                    <a:pt x="24" y="83"/>
                  </a:lnTo>
                  <a:lnTo>
                    <a:pt x="36" y="95"/>
                  </a:lnTo>
                  <a:lnTo>
                    <a:pt x="36" y="95"/>
                  </a:lnTo>
                  <a:close/>
                  <a:moveTo>
                    <a:pt x="48" y="12"/>
                  </a:moveTo>
                  <a:lnTo>
                    <a:pt x="66" y="18"/>
                  </a:lnTo>
                  <a:lnTo>
                    <a:pt x="72" y="30"/>
                  </a:lnTo>
                  <a:lnTo>
                    <a:pt x="72" y="42"/>
                  </a:lnTo>
                  <a:lnTo>
                    <a:pt x="66" y="53"/>
                  </a:lnTo>
                  <a:lnTo>
                    <a:pt x="48" y="71"/>
                  </a:lnTo>
                  <a:lnTo>
                    <a:pt x="42" y="77"/>
                  </a:lnTo>
                  <a:lnTo>
                    <a:pt x="36" y="77"/>
                  </a:lnTo>
                  <a:lnTo>
                    <a:pt x="24" y="65"/>
                  </a:lnTo>
                  <a:lnTo>
                    <a:pt x="18"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25" name="Freeform 25"/>
            <p:cNvSpPr>
              <a:spLocks noEditPoints="1"/>
            </p:cNvSpPr>
            <p:nvPr/>
          </p:nvSpPr>
          <p:spPr bwMode="ltGray">
            <a:xfrm>
              <a:off x="3779" y="3872"/>
              <a:ext cx="90" cy="108"/>
            </a:xfrm>
            <a:custGeom>
              <a:avLst/>
              <a:gdLst/>
              <a:ahLst/>
              <a:cxnLst>
                <a:cxn ang="0">
                  <a:pos x="12" y="96"/>
                </a:cxn>
                <a:cxn ang="0">
                  <a:pos x="24" y="108"/>
                </a:cxn>
                <a:cxn ang="0">
                  <a:pos x="42" y="108"/>
                </a:cxn>
                <a:cxn ang="0">
                  <a:pos x="66" y="102"/>
                </a:cxn>
                <a:cxn ang="0">
                  <a:pos x="84" y="78"/>
                </a:cxn>
                <a:cxn ang="0">
                  <a:pos x="90" y="66"/>
                </a:cxn>
                <a:cxn ang="0">
                  <a:pos x="84" y="48"/>
                </a:cxn>
                <a:cxn ang="0">
                  <a:pos x="66" y="24"/>
                </a:cxn>
                <a:cxn ang="0">
                  <a:pos x="48" y="12"/>
                </a:cxn>
                <a:cxn ang="0">
                  <a:pos x="36" y="0"/>
                </a:cxn>
                <a:cxn ang="0">
                  <a:pos x="30" y="0"/>
                </a:cxn>
                <a:cxn ang="0">
                  <a:pos x="30" y="0"/>
                </a:cxn>
                <a:cxn ang="0">
                  <a:pos x="24" y="0"/>
                </a:cxn>
                <a:cxn ang="0">
                  <a:pos x="12" y="30"/>
                </a:cxn>
                <a:cxn ang="0">
                  <a:pos x="0" y="54"/>
                </a:cxn>
                <a:cxn ang="0">
                  <a:pos x="0" y="78"/>
                </a:cxn>
                <a:cxn ang="0">
                  <a:pos x="12" y="96"/>
                </a:cxn>
                <a:cxn ang="0">
                  <a:pos x="12" y="96"/>
                </a:cxn>
                <a:cxn ang="0">
                  <a:pos x="12" y="72"/>
                </a:cxn>
                <a:cxn ang="0">
                  <a:pos x="18" y="54"/>
                </a:cxn>
                <a:cxn ang="0">
                  <a:pos x="24" y="36"/>
                </a:cxn>
                <a:cxn ang="0">
                  <a:pos x="30" y="18"/>
                </a:cxn>
                <a:cxn ang="0">
                  <a:pos x="30" y="12"/>
                </a:cxn>
                <a:cxn ang="0">
                  <a:pos x="48" y="24"/>
                </a:cxn>
                <a:cxn ang="0">
                  <a:pos x="66" y="36"/>
                </a:cxn>
                <a:cxn ang="0">
                  <a:pos x="78" y="54"/>
                </a:cxn>
                <a:cxn ang="0">
                  <a:pos x="78" y="72"/>
                </a:cxn>
                <a:cxn ang="0">
                  <a:pos x="72" y="84"/>
                </a:cxn>
                <a:cxn ang="0">
                  <a:pos x="48" y="96"/>
                </a:cxn>
                <a:cxn ang="0">
                  <a:pos x="36" y="96"/>
                </a:cxn>
                <a:cxn ang="0">
                  <a:pos x="24" y="90"/>
                </a:cxn>
                <a:cxn ang="0">
                  <a:pos x="18" y="84"/>
                </a:cxn>
                <a:cxn ang="0">
                  <a:pos x="12" y="72"/>
                </a:cxn>
                <a:cxn ang="0">
                  <a:pos x="12" y="72"/>
                </a:cxn>
              </a:cxnLst>
              <a:rect l="0" t="0" r="r" b="b"/>
              <a:pathLst>
                <a:path w="90" h="108">
                  <a:moveTo>
                    <a:pt x="12" y="96"/>
                  </a:moveTo>
                  <a:lnTo>
                    <a:pt x="24" y="108"/>
                  </a:lnTo>
                  <a:lnTo>
                    <a:pt x="42" y="108"/>
                  </a:lnTo>
                  <a:lnTo>
                    <a:pt x="66" y="102"/>
                  </a:lnTo>
                  <a:lnTo>
                    <a:pt x="84" y="78"/>
                  </a:lnTo>
                  <a:lnTo>
                    <a:pt x="90" y="66"/>
                  </a:lnTo>
                  <a:lnTo>
                    <a:pt x="84" y="48"/>
                  </a:lnTo>
                  <a:lnTo>
                    <a:pt x="66" y="24"/>
                  </a:lnTo>
                  <a:lnTo>
                    <a:pt x="48" y="12"/>
                  </a:lnTo>
                  <a:lnTo>
                    <a:pt x="36" y="0"/>
                  </a:lnTo>
                  <a:lnTo>
                    <a:pt x="30" y="0"/>
                  </a:lnTo>
                  <a:lnTo>
                    <a:pt x="30" y="0"/>
                  </a:lnTo>
                  <a:lnTo>
                    <a:pt x="24" y="0"/>
                  </a:lnTo>
                  <a:lnTo>
                    <a:pt x="12" y="30"/>
                  </a:lnTo>
                  <a:lnTo>
                    <a:pt x="0" y="54"/>
                  </a:lnTo>
                  <a:lnTo>
                    <a:pt x="0" y="78"/>
                  </a:lnTo>
                  <a:lnTo>
                    <a:pt x="12" y="96"/>
                  </a:lnTo>
                  <a:lnTo>
                    <a:pt x="12" y="96"/>
                  </a:lnTo>
                  <a:close/>
                  <a:moveTo>
                    <a:pt x="12" y="72"/>
                  </a:moveTo>
                  <a:lnTo>
                    <a:pt x="18" y="54"/>
                  </a:lnTo>
                  <a:lnTo>
                    <a:pt x="24" y="36"/>
                  </a:lnTo>
                  <a:lnTo>
                    <a:pt x="30" y="18"/>
                  </a:lnTo>
                  <a:lnTo>
                    <a:pt x="30" y="12"/>
                  </a:lnTo>
                  <a:lnTo>
                    <a:pt x="48" y="24"/>
                  </a:lnTo>
                  <a:lnTo>
                    <a:pt x="66" y="36"/>
                  </a:lnTo>
                  <a:lnTo>
                    <a:pt x="78" y="54"/>
                  </a:lnTo>
                  <a:lnTo>
                    <a:pt x="78" y="72"/>
                  </a:lnTo>
                  <a:lnTo>
                    <a:pt x="72" y="84"/>
                  </a:lnTo>
                  <a:lnTo>
                    <a:pt x="48" y="96"/>
                  </a:lnTo>
                  <a:lnTo>
                    <a:pt x="36" y="96"/>
                  </a:lnTo>
                  <a:lnTo>
                    <a:pt x="24" y="90"/>
                  </a:lnTo>
                  <a:lnTo>
                    <a:pt x="18" y="84"/>
                  </a:lnTo>
                  <a:lnTo>
                    <a:pt x="12" y="72"/>
                  </a:lnTo>
                  <a:lnTo>
                    <a:pt x="12" y="7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26" name="Freeform 26"/>
            <p:cNvSpPr>
              <a:spLocks noEditPoints="1"/>
            </p:cNvSpPr>
            <p:nvPr/>
          </p:nvSpPr>
          <p:spPr bwMode="ltGray">
            <a:xfrm>
              <a:off x="2400" y="3872"/>
              <a:ext cx="72" cy="90"/>
            </a:xfrm>
            <a:custGeom>
              <a:avLst/>
              <a:gdLst/>
              <a:ahLst/>
              <a:cxnLst>
                <a:cxn ang="0">
                  <a:pos x="71" y="90"/>
                </a:cxn>
                <a:cxn ang="0">
                  <a:pos x="71" y="60"/>
                </a:cxn>
                <a:cxn ang="0">
                  <a:pos x="71" y="36"/>
                </a:cxn>
                <a:cxn ang="0">
                  <a:pos x="60" y="12"/>
                </a:cxn>
                <a:cxn ang="0">
                  <a:pos x="36" y="0"/>
                </a:cxn>
                <a:cxn ang="0">
                  <a:pos x="12" y="12"/>
                </a:cxn>
                <a:cxn ang="0">
                  <a:pos x="0" y="36"/>
                </a:cxn>
                <a:cxn ang="0">
                  <a:pos x="6" y="60"/>
                </a:cxn>
                <a:cxn ang="0">
                  <a:pos x="30" y="78"/>
                </a:cxn>
                <a:cxn ang="0">
                  <a:pos x="54" y="90"/>
                </a:cxn>
                <a:cxn ang="0">
                  <a:pos x="71" y="90"/>
                </a:cxn>
                <a:cxn ang="0">
                  <a:pos x="71" y="90"/>
                </a:cxn>
                <a:cxn ang="0">
                  <a:pos x="24" y="18"/>
                </a:cxn>
                <a:cxn ang="0">
                  <a:pos x="42" y="18"/>
                </a:cxn>
                <a:cxn ang="0">
                  <a:pos x="54" y="18"/>
                </a:cxn>
                <a:cxn ang="0">
                  <a:pos x="60" y="42"/>
                </a:cxn>
                <a:cxn ang="0">
                  <a:pos x="60" y="66"/>
                </a:cxn>
                <a:cxn ang="0">
                  <a:pos x="60" y="72"/>
                </a:cxn>
                <a:cxn ang="0">
                  <a:pos x="60" y="78"/>
                </a:cxn>
                <a:cxn ang="0">
                  <a:pos x="42" y="72"/>
                </a:cxn>
                <a:cxn ang="0">
                  <a:pos x="24" y="66"/>
                </a:cxn>
                <a:cxn ang="0">
                  <a:pos x="12" y="48"/>
                </a:cxn>
                <a:cxn ang="0">
                  <a:pos x="12" y="30"/>
                </a:cxn>
                <a:cxn ang="0">
                  <a:pos x="24" y="18"/>
                </a:cxn>
                <a:cxn ang="0">
                  <a:pos x="24" y="18"/>
                </a:cxn>
              </a:cxnLst>
              <a:rect l="0" t="0" r="r" b="b"/>
              <a:pathLst>
                <a:path w="71" h="90">
                  <a:moveTo>
                    <a:pt x="71" y="90"/>
                  </a:moveTo>
                  <a:lnTo>
                    <a:pt x="71" y="60"/>
                  </a:lnTo>
                  <a:lnTo>
                    <a:pt x="71" y="36"/>
                  </a:lnTo>
                  <a:lnTo>
                    <a:pt x="60" y="12"/>
                  </a:lnTo>
                  <a:lnTo>
                    <a:pt x="36" y="0"/>
                  </a:lnTo>
                  <a:lnTo>
                    <a:pt x="12" y="12"/>
                  </a:lnTo>
                  <a:lnTo>
                    <a:pt x="0" y="36"/>
                  </a:lnTo>
                  <a:lnTo>
                    <a:pt x="6" y="60"/>
                  </a:lnTo>
                  <a:lnTo>
                    <a:pt x="30" y="78"/>
                  </a:lnTo>
                  <a:lnTo>
                    <a:pt x="54" y="90"/>
                  </a:lnTo>
                  <a:lnTo>
                    <a:pt x="71" y="90"/>
                  </a:lnTo>
                  <a:lnTo>
                    <a:pt x="71" y="90"/>
                  </a:lnTo>
                  <a:close/>
                  <a:moveTo>
                    <a:pt x="24" y="18"/>
                  </a:moveTo>
                  <a:lnTo>
                    <a:pt x="42" y="18"/>
                  </a:lnTo>
                  <a:lnTo>
                    <a:pt x="54" y="18"/>
                  </a:lnTo>
                  <a:lnTo>
                    <a:pt x="60" y="42"/>
                  </a:lnTo>
                  <a:lnTo>
                    <a:pt x="60" y="66"/>
                  </a:lnTo>
                  <a:lnTo>
                    <a:pt x="60" y="72"/>
                  </a:lnTo>
                  <a:lnTo>
                    <a:pt x="60" y="78"/>
                  </a:lnTo>
                  <a:lnTo>
                    <a:pt x="42" y="72"/>
                  </a:lnTo>
                  <a:lnTo>
                    <a:pt x="24" y="66"/>
                  </a:lnTo>
                  <a:lnTo>
                    <a:pt x="12" y="48"/>
                  </a:lnTo>
                  <a:lnTo>
                    <a:pt x="12" y="30"/>
                  </a:lnTo>
                  <a:lnTo>
                    <a:pt x="24" y="18"/>
                  </a:lnTo>
                  <a:lnTo>
                    <a:pt x="24"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27" name="Oval 27"/>
            <p:cNvSpPr>
              <a:spLocks noChangeArrowheads="1"/>
            </p:cNvSpPr>
            <p:nvPr/>
          </p:nvSpPr>
          <p:spPr bwMode="ltGray">
            <a:xfrm>
              <a:off x="2444" y="3838"/>
              <a:ext cx="1380" cy="389"/>
            </a:xfrm>
            <a:prstGeom prst="ellipse">
              <a:avLst/>
            </a:prstGeom>
            <a:gradFill rotWithShape="0">
              <a:gsLst>
                <a:gs pos="0">
                  <a:schemeClr val="bg2">
                    <a:gamma/>
                    <a:tint val="81961"/>
                    <a:invGamma/>
                  </a:schemeClr>
                </a:gs>
                <a:gs pos="100000">
                  <a:schemeClr val="bg2"/>
                </a:gs>
              </a:gsLst>
              <a:lin ang="2700000" scaled="1"/>
            </a:gradFill>
            <a:ln w="9525">
              <a:noFill/>
              <a:round/>
              <a:headEnd/>
              <a:tailEnd/>
            </a:ln>
            <a:effectLst/>
          </p:spPr>
          <p:txBody>
            <a:bodyPr/>
            <a:lstStyle/>
            <a:p>
              <a:endParaRPr lang="cs-CZ"/>
            </a:p>
          </p:txBody>
        </p:sp>
        <p:sp>
          <p:nvSpPr>
            <p:cNvPr id="25628" name="Oval 28"/>
            <p:cNvSpPr>
              <a:spLocks noChangeArrowheads="1"/>
            </p:cNvSpPr>
            <p:nvPr/>
          </p:nvSpPr>
          <p:spPr bwMode="ltGray">
            <a:xfrm>
              <a:off x="2394" y="3834"/>
              <a:ext cx="1502" cy="288"/>
            </a:xfrm>
            <a:prstGeom prst="ellipse">
              <a:avLst/>
            </a:prstGeom>
            <a:gradFill rotWithShape="0">
              <a:gsLst>
                <a:gs pos="0">
                  <a:schemeClr val="bg2"/>
                </a:gs>
                <a:gs pos="100000">
                  <a:schemeClr val="bg2">
                    <a:gamma/>
                    <a:tint val="81961"/>
                    <a:invGamma/>
                  </a:schemeClr>
                </a:gs>
              </a:gsLst>
              <a:lin ang="5400000" scaled="1"/>
            </a:gradFill>
            <a:ln w="9525">
              <a:noFill/>
              <a:round/>
              <a:headEnd/>
              <a:tailEnd/>
            </a:ln>
            <a:effectLst/>
          </p:spPr>
          <p:txBody>
            <a:bodyPr/>
            <a:lstStyle/>
            <a:p>
              <a:endParaRPr lang="cs-CZ"/>
            </a:p>
          </p:txBody>
        </p:sp>
        <p:sp>
          <p:nvSpPr>
            <p:cNvPr id="25629" name="Oval 29"/>
            <p:cNvSpPr>
              <a:spLocks noChangeArrowheads="1"/>
            </p:cNvSpPr>
            <p:nvPr/>
          </p:nvSpPr>
          <p:spPr bwMode="ltGray">
            <a:xfrm>
              <a:off x="2441" y="3860"/>
              <a:ext cx="1425" cy="220"/>
            </a:xfrm>
            <a:prstGeom prst="ellipse">
              <a:avLst/>
            </a:prstGeom>
            <a:gradFill rotWithShape="0">
              <a:gsLst>
                <a:gs pos="0">
                  <a:schemeClr val="bg2"/>
                </a:gs>
                <a:gs pos="100000">
                  <a:schemeClr val="bg2">
                    <a:gamma/>
                    <a:tint val="81961"/>
                    <a:invGamma/>
                  </a:schemeClr>
                </a:gs>
              </a:gsLst>
              <a:lin ang="0" scaled="1"/>
            </a:gradFill>
            <a:ln w="9525">
              <a:noFill/>
              <a:round/>
              <a:headEnd/>
              <a:tailEnd/>
            </a:ln>
            <a:effectLst/>
          </p:spPr>
          <p:txBody>
            <a:bodyPr/>
            <a:lstStyle/>
            <a:p>
              <a:endParaRPr lang="cs-CZ"/>
            </a:p>
          </p:txBody>
        </p:sp>
        <p:sp>
          <p:nvSpPr>
            <p:cNvPr id="25630" name="Freeform 30"/>
            <p:cNvSpPr>
              <a:spLocks noEditPoints="1"/>
            </p:cNvSpPr>
            <p:nvPr/>
          </p:nvSpPr>
          <p:spPr bwMode="ltGray">
            <a:xfrm>
              <a:off x="3743" y="3788"/>
              <a:ext cx="90" cy="96"/>
            </a:xfrm>
            <a:custGeom>
              <a:avLst/>
              <a:gdLst/>
              <a:ahLst/>
              <a:cxnLst>
                <a:cxn ang="0">
                  <a:pos x="66" y="96"/>
                </a:cxn>
                <a:cxn ang="0">
                  <a:pos x="78" y="66"/>
                </a:cxn>
                <a:cxn ang="0">
                  <a:pos x="90" y="42"/>
                </a:cxn>
                <a:cxn ang="0">
                  <a:pos x="78" y="18"/>
                </a:cxn>
                <a:cxn ang="0">
                  <a:pos x="60" y="0"/>
                </a:cxn>
                <a:cxn ang="0">
                  <a:pos x="30" y="6"/>
                </a:cxn>
                <a:cxn ang="0">
                  <a:pos x="18" y="18"/>
                </a:cxn>
                <a:cxn ang="0">
                  <a:pos x="6" y="30"/>
                </a:cxn>
                <a:cxn ang="0">
                  <a:pos x="0" y="42"/>
                </a:cxn>
                <a:cxn ang="0">
                  <a:pos x="6" y="60"/>
                </a:cxn>
                <a:cxn ang="0">
                  <a:pos x="24" y="78"/>
                </a:cxn>
                <a:cxn ang="0">
                  <a:pos x="48" y="90"/>
                </a:cxn>
                <a:cxn ang="0">
                  <a:pos x="66" y="96"/>
                </a:cxn>
                <a:cxn ang="0">
                  <a:pos x="66" y="96"/>
                </a:cxn>
                <a:cxn ang="0">
                  <a:pos x="42" y="18"/>
                </a:cxn>
                <a:cxn ang="0">
                  <a:pos x="60" y="18"/>
                </a:cxn>
                <a:cxn ang="0">
                  <a:pos x="72" y="24"/>
                </a:cxn>
                <a:cxn ang="0">
                  <a:pos x="72" y="36"/>
                </a:cxn>
                <a:cxn ang="0">
                  <a:pos x="72" y="48"/>
                </a:cxn>
                <a:cxn ang="0">
                  <a:pos x="66" y="72"/>
                </a:cxn>
                <a:cxn ang="0">
                  <a:pos x="60" y="78"/>
                </a:cxn>
                <a:cxn ang="0">
                  <a:pos x="60" y="84"/>
                </a:cxn>
                <a:cxn ang="0">
                  <a:pos x="42" y="72"/>
                </a:cxn>
                <a:cxn ang="0">
                  <a:pos x="30" y="66"/>
                </a:cxn>
                <a:cxn ang="0">
                  <a:pos x="18" y="42"/>
                </a:cxn>
                <a:cxn ang="0">
                  <a:pos x="24" y="30"/>
                </a:cxn>
                <a:cxn ang="0">
                  <a:pos x="42" y="18"/>
                </a:cxn>
                <a:cxn ang="0">
                  <a:pos x="42" y="18"/>
                </a:cxn>
              </a:cxnLst>
              <a:rect l="0" t="0" r="r" b="b"/>
              <a:pathLst>
                <a:path w="90" h="96">
                  <a:moveTo>
                    <a:pt x="66" y="96"/>
                  </a:moveTo>
                  <a:lnTo>
                    <a:pt x="78" y="66"/>
                  </a:lnTo>
                  <a:lnTo>
                    <a:pt x="90" y="42"/>
                  </a:lnTo>
                  <a:lnTo>
                    <a:pt x="78" y="18"/>
                  </a:lnTo>
                  <a:lnTo>
                    <a:pt x="60" y="0"/>
                  </a:lnTo>
                  <a:lnTo>
                    <a:pt x="30" y="6"/>
                  </a:lnTo>
                  <a:lnTo>
                    <a:pt x="18" y="18"/>
                  </a:lnTo>
                  <a:lnTo>
                    <a:pt x="6" y="30"/>
                  </a:lnTo>
                  <a:lnTo>
                    <a:pt x="0" y="42"/>
                  </a:lnTo>
                  <a:lnTo>
                    <a:pt x="6" y="60"/>
                  </a:lnTo>
                  <a:lnTo>
                    <a:pt x="24" y="78"/>
                  </a:lnTo>
                  <a:lnTo>
                    <a:pt x="48" y="90"/>
                  </a:lnTo>
                  <a:lnTo>
                    <a:pt x="66" y="96"/>
                  </a:lnTo>
                  <a:lnTo>
                    <a:pt x="66" y="96"/>
                  </a:lnTo>
                  <a:close/>
                  <a:moveTo>
                    <a:pt x="42" y="18"/>
                  </a:moveTo>
                  <a:lnTo>
                    <a:pt x="60" y="18"/>
                  </a:lnTo>
                  <a:lnTo>
                    <a:pt x="72" y="24"/>
                  </a:lnTo>
                  <a:lnTo>
                    <a:pt x="72" y="36"/>
                  </a:lnTo>
                  <a:lnTo>
                    <a:pt x="72" y="48"/>
                  </a:lnTo>
                  <a:lnTo>
                    <a:pt x="66" y="72"/>
                  </a:lnTo>
                  <a:lnTo>
                    <a:pt x="60" y="78"/>
                  </a:lnTo>
                  <a:lnTo>
                    <a:pt x="60" y="84"/>
                  </a:lnTo>
                  <a:lnTo>
                    <a:pt x="42" y="72"/>
                  </a:lnTo>
                  <a:lnTo>
                    <a:pt x="30" y="66"/>
                  </a:lnTo>
                  <a:lnTo>
                    <a:pt x="18" y="42"/>
                  </a:lnTo>
                  <a:lnTo>
                    <a:pt x="24" y="30"/>
                  </a:lnTo>
                  <a:lnTo>
                    <a:pt x="42" y="18"/>
                  </a:lnTo>
                  <a:lnTo>
                    <a:pt x="42"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31" name="Freeform 31"/>
            <p:cNvSpPr>
              <a:spLocks noEditPoints="1"/>
            </p:cNvSpPr>
            <p:nvPr/>
          </p:nvSpPr>
          <p:spPr bwMode="ltGray">
            <a:xfrm>
              <a:off x="5422" y="3603"/>
              <a:ext cx="72" cy="108"/>
            </a:xfrm>
            <a:custGeom>
              <a:avLst/>
              <a:gdLst/>
              <a:ahLst/>
              <a:cxnLst>
                <a:cxn ang="0">
                  <a:pos x="0" y="90"/>
                </a:cxn>
                <a:cxn ang="0">
                  <a:pos x="12" y="102"/>
                </a:cxn>
                <a:cxn ang="0">
                  <a:pos x="24" y="108"/>
                </a:cxn>
                <a:cxn ang="0">
                  <a:pos x="48" y="108"/>
                </a:cxn>
                <a:cxn ang="0">
                  <a:pos x="66" y="96"/>
                </a:cxn>
                <a:cxn ang="0">
                  <a:pos x="72" y="66"/>
                </a:cxn>
                <a:cxn ang="0">
                  <a:pos x="66" y="42"/>
                </a:cxn>
                <a:cxn ang="0">
                  <a:pos x="60" y="18"/>
                </a:cxn>
                <a:cxn ang="0">
                  <a:pos x="48" y="6"/>
                </a:cxn>
                <a:cxn ang="0">
                  <a:pos x="42" y="0"/>
                </a:cxn>
                <a:cxn ang="0">
                  <a:pos x="42" y="0"/>
                </a:cxn>
                <a:cxn ang="0">
                  <a:pos x="36" y="0"/>
                </a:cxn>
                <a:cxn ang="0">
                  <a:pos x="18" y="24"/>
                </a:cxn>
                <a:cxn ang="0">
                  <a:pos x="6" y="48"/>
                </a:cxn>
                <a:cxn ang="0">
                  <a:pos x="0" y="66"/>
                </a:cxn>
                <a:cxn ang="0">
                  <a:pos x="0" y="90"/>
                </a:cxn>
                <a:cxn ang="0">
                  <a:pos x="0" y="90"/>
                </a:cxn>
                <a:cxn ang="0">
                  <a:pos x="12" y="66"/>
                </a:cxn>
                <a:cxn ang="0">
                  <a:pos x="18" y="48"/>
                </a:cxn>
                <a:cxn ang="0">
                  <a:pos x="24" y="36"/>
                </a:cxn>
                <a:cxn ang="0">
                  <a:pos x="30" y="24"/>
                </a:cxn>
                <a:cxn ang="0">
                  <a:pos x="36" y="18"/>
                </a:cxn>
                <a:cxn ang="0">
                  <a:pos x="54" y="30"/>
                </a:cxn>
                <a:cxn ang="0">
                  <a:pos x="60" y="48"/>
                </a:cxn>
                <a:cxn ang="0">
                  <a:pos x="66" y="72"/>
                </a:cxn>
                <a:cxn ang="0">
                  <a:pos x="66" y="84"/>
                </a:cxn>
                <a:cxn ang="0">
                  <a:pos x="54" y="96"/>
                </a:cxn>
                <a:cxn ang="0">
                  <a:pos x="30" y="102"/>
                </a:cxn>
                <a:cxn ang="0">
                  <a:pos x="24" y="96"/>
                </a:cxn>
                <a:cxn ang="0">
                  <a:pos x="12" y="90"/>
                </a:cxn>
                <a:cxn ang="0">
                  <a:pos x="12" y="78"/>
                </a:cxn>
                <a:cxn ang="0">
                  <a:pos x="12" y="66"/>
                </a:cxn>
                <a:cxn ang="0">
                  <a:pos x="12" y="66"/>
                </a:cxn>
              </a:cxnLst>
              <a:rect l="0" t="0" r="r" b="b"/>
              <a:pathLst>
                <a:path w="72" h="108">
                  <a:moveTo>
                    <a:pt x="0" y="90"/>
                  </a:moveTo>
                  <a:lnTo>
                    <a:pt x="12" y="102"/>
                  </a:lnTo>
                  <a:lnTo>
                    <a:pt x="24" y="108"/>
                  </a:lnTo>
                  <a:lnTo>
                    <a:pt x="48" y="108"/>
                  </a:lnTo>
                  <a:lnTo>
                    <a:pt x="66" y="96"/>
                  </a:lnTo>
                  <a:lnTo>
                    <a:pt x="72" y="66"/>
                  </a:lnTo>
                  <a:lnTo>
                    <a:pt x="66" y="42"/>
                  </a:lnTo>
                  <a:lnTo>
                    <a:pt x="60" y="18"/>
                  </a:lnTo>
                  <a:lnTo>
                    <a:pt x="48" y="6"/>
                  </a:lnTo>
                  <a:lnTo>
                    <a:pt x="42" y="0"/>
                  </a:lnTo>
                  <a:lnTo>
                    <a:pt x="42" y="0"/>
                  </a:lnTo>
                  <a:lnTo>
                    <a:pt x="36" y="0"/>
                  </a:lnTo>
                  <a:lnTo>
                    <a:pt x="18" y="24"/>
                  </a:lnTo>
                  <a:lnTo>
                    <a:pt x="6" y="48"/>
                  </a:lnTo>
                  <a:lnTo>
                    <a:pt x="0" y="66"/>
                  </a:lnTo>
                  <a:lnTo>
                    <a:pt x="0" y="90"/>
                  </a:lnTo>
                  <a:lnTo>
                    <a:pt x="0" y="90"/>
                  </a:lnTo>
                  <a:close/>
                  <a:moveTo>
                    <a:pt x="12" y="66"/>
                  </a:moveTo>
                  <a:lnTo>
                    <a:pt x="18" y="48"/>
                  </a:lnTo>
                  <a:lnTo>
                    <a:pt x="24" y="36"/>
                  </a:lnTo>
                  <a:lnTo>
                    <a:pt x="30" y="24"/>
                  </a:lnTo>
                  <a:lnTo>
                    <a:pt x="36" y="18"/>
                  </a:lnTo>
                  <a:lnTo>
                    <a:pt x="54" y="30"/>
                  </a:lnTo>
                  <a:lnTo>
                    <a:pt x="60" y="48"/>
                  </a:lnTo>
                  <a:lnTo>
                    <a:pt x="66" y="72"/>
                  </a:lnTo>
                  <a:lnTo>
                    <a:pt x="66" y="84"/>
                  </a:lnTo>
                  <a:lnTo>
                    <a:pt x="54" y="96"/>
                  </a:lnTo>
                  <a:lnTo>
                    <a:pt x="30" y="102"/>
                  </a:lnTo>
                  <a:lnTo>
                    <a:pt x="24" y="96"/>
                  </a:lnTo>
                  <a:lnTo>
                    <a:pt x="12"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5632" name="Rectangle 32"/>
            <p:cNvSpPr>
              <a:spLocks noChangeArrowheads="1"/>
            </p:cNvSpPr>
            <p:nvPr/>
          </p:nvSpPr>
          <p:spPr bwMode="ltGray">
            <a:xfrm>
              <a:off x="4238" y="1773"/>
              <a:ext cx="173" cy="2539"/>
            </a:xfrm>
            <a:prstGeom prst="rect">
              <a:avLst/>
            </a:prstGeom>
            <a:gradFill rotWithShape="0">
              <a:gsLst>
                <a:gs pos="0">
                  <a:schemeClr val="bg2">
                    <a:gamma/>
                    <a:tint val="81961"/>
                    <a:invGamma/>
                  </a:schemeClr>
                </a:gs>
                <a:gs pos="100000">
                  <a:schemeClr val="bg2"/>
                </a:gs>
              </a:gsLst>
              <a:lin ang="0" scaled="1"/>
            </a:gradFill>
            <a:ln w="9525">
              <a:noFill/>
              <a:miter lim="800000"/>
              <a:headEnd/>
              <a:tailEnd/>
            </a:ln>
            <a:effectLst/>
          </p:spPr>
          <p:txBody>
            <a:bodyPr/>
            <a:lstStyle/>
            <a:p>
              <a:endParaRPr lang="cs-CZ"/>
            </a:p>
          </p:txBody>
        </p:sp>
        <p:sp>
          <p:nvSpPr>
            <p:cNvPr id="25633" name="Rectangle 33"/>
            <p:cNvSpPr>
              <a:spLocks noChangeArrowheads="1"/>
            </p:cNvSpPr>
            <p:nvPr/>
          </p:nvSpPr>
          <p:spPr bwMode="ltGray">
            <a:xfrm>
              <a:off x="4288" y="1545"/>
              <a:ext cx="76" cy="240"/>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5634" name="AutoShape 34"/>
            <p:cNvSpPr>
              <a:spLocks noChangeArrowheads="1"/>
            </p:cNvSpPr>
            <p:nvPr/>
          </p:nvSpPr>
          <p:spPr bwMode="ltGray">
            <a:xfrm>
              <a:off x="4220" y="1743"/>
              <a:ext cx="205" cy="52"/>
            </a:xfrm>
            <a:prstGeom prst="roundRect">
              <a:avLst>
                <a:gd name="adj" fmla="val 16667"/>
              </a:avLst>
            </a:prstGeom>
            <a:gradFill rotWithShape="0">
              <a:gsLst>
                <a:gs pos="0">
                  <a:schemeClr val="bg2"/>
                </a:gs>
                <a:gs pos="100000">
                  <a:schemeClr val="bg2">
                    <a:gamma/>
                    <a:tint val="81961"/>
                    <a:invGamma/>
                  </a:schemeClr>
                </a:gs>
              </a:gsLst>
              <a:lin ang="5400000" scaled="1"/>
            </a:gradFill>
            <a:ln w="9525">
              <a:noFill/>
              <a:round/>
              <a:headEnd/>
              <a:tailEnd/>
            </a:ln>
            <a:effectLst/>
          </p:spPr>
          <p:txBody>
            <a:bodyPr/>
            <a:lstStyle/>
            <a:p>
              <a:endParaRPr lang="cs-CZ"/>
            </a:p>
          </p:txBody>
        </p:sp>
        <p:sp>
          <p:nvSpPr>
            <p:cNvPr id="25635" name="Freeform 35"/>
            <p:cNvSpPr>
              <a:spLocks/>
            </p:cNvSpPr>
            <p:nvPr/>
          </p:nvSpPr>
          <p:spPr bwMode="ltGray">
            <a:xfrm>
              <a:off x="4306" y="1529"/>
              <a:ext cx="252" cy="1576"/>
            </a:xfrm>
            <a:custGeom>
              <a:avLst/>
              <a:gdLst/>
              <a:ahLst/>
              <a:cxnLst>
                <a:cxn ang="0">
                  <a:pos x="252" y="1576"/>
                </a:cxn>
                <a:cxn ang="0">
                  <a:pos x="12" y="84"/>
                </a:cxn>
                <a:cxn ang="0">
                  <a:pos x="12" y="60"/>
                </a:cxn>
                <a:cxn ang="0">
                  <a:pos x="0" y="12"/>
                </a:cxn>
                <a:cxn ang="0">
                  <a:pos x="72" y="0"/>
                </a:cxn>
                <a:cxn ang="0">
                  <a:pos x="72" y="0"/>
                </a:cxn>
                <a:cxn ang="0">
                  <a:pos x="78" y="48"/>
                </a:cxn>
                <a:cxn ang="0">
                  <a:pos x="88" y="66"/>
                </a:cxn>
              </a:cxnLst>
              <a:rect l="0" t="0" r="r" b="b"/>
              <a:pathLst>
                <a:path w="252" h="1576">
                  <a:moveTo>
                    <a:pt x="252" y="1576"/>
                  </a:moveTo>
                  <a:lnTo>
                    <a:pt x="12" y="84"/>
                  </a:lnTo>
                  <a:lnTo>
                    <a:pt x="12" y="60"/>
                  </a:lnTo>
                  <a:lnTo>
                    <a:pt x="0" y="12"/>
                  </a:lnTo>
                  <a:lnTo>
                    <a:pt x="72" y="0"/>
                  </a:lnTo>
                  <a:lnTo>
                    <a:pt x="72" y="0"/>
                  </a:lnTo>
                  <a:lnTo>
                    <a:pt x="78" y="48"/>
                  </a:lnTo>
                  <a:lnTo>
                    <a:pt x="88" y="66"/>
                  </a:lnTo>
                </a:path>
              </a:pathLst>
            </a:custGeom>
            <a:gradFill rotWithShape="0">
              <a:gsLst>
                <a:gs pos="0">
                  <a:schemeClr val="bg2">
                    <a:gamma/>
                    <a:tint val="81961"/>
                    <a:invGamma/>
                  </a:schemeClr>
                </a:gs>
                <a:gs pos="100000">
                  <a:schemeClr val="bg2"/>
                </a:gs>
              </a:gsLst>
              <a:lin ang="2700000" scaled="1"/>
            </a:gradFill>
            <a:ln w="9525">
              <a:noFill/>
              <a:round/>
              <a:headEnd/>
              <a:tailEnd/>
            </a:ln>
          </p:spPr>
          <p:txBody>
            <a:bodyPr/>
            <a:lstStyle/>
            <a:p>
              <a:endParaRPr lang="cs-CZ"/>
            </a:p>
          </p:txBody>
        </p:sp>
        <p:sp>
          <p:nvSpPr>
            <p:cNvPr id="25636" name="Freeform 36"/>
            <p:cNvSpPr>
              <a:spLocks/>
            </p:cNvSpPr>
            <p:nvPr/>
          </p:nvSpPr>
          <p:spPr bwMode="ltGray">
            <a:xfrm>
              <a:off x="4169" y="1421"/>
              <a:ext cx="317" cy="138"/>
            </a:xfrm>
            <a:custGeom>
              <a:avLst/>
              <a:gdLst/>
              <a:ahLst/>
              <a:cxnLst>
                <a:cxn ang="0">
                  <a:pos x="161" y="0"/>
                </a:cxn>
                <a:cxn ang="0">
                  <a:pos x="227" y="6"/>
                </a:cxn>
                <a:cxn ang="0">
                  <a:pos x="275" y="36"/>
                </a:cxn>
                <a:cxn ang="0">
                  <a:pos x="304" y="78"/>
                </a:cxn>
                <a:cxn ang="0">
                  <a:pos x="316" y="138"/>
                </a:cxn>
                <a:cxn ang="0">
                  <a:pos x="0" y="138"/>
                </a:cxn>
                <a:cxn ang="0">
                  <a:pos x="11" y="78"/>
                </a:cxn>
                <a:cxn ang="0">
                  <a:pos x="47" y="36"/>
                </a:cxn>
                <a:cxn ang="0">
                  <a:pos x="95" y="6"/>
                </a:cxn>
                <a:cxn ang="0">
                  <a:pos x="161" y="0"/>
                </a:cxn>
                <a:cxn ang="0">
                  <a:pos x="161" y="0"/>
                </a:cxn>
              </a:cxnLst>
              <a:rect l="0" t="0" r="r" b="b"/>
              <a:pathLst>
                <a:path w="316" h="138">
                  <a:moveTo>
                    <a:pt x="161" y="0"/>
                  </a:moveTo>
                  <a:lnTo>
                    <a:pt x="227" y="6"/>
                  </a:lnTo>
                  <a:lnTo>
                    <a:pt x="275" y="36"/>
                  </a:lnTo>
                  <a:lnTo>
                    <a:pt x="304" y="78"/>
                  </a:lnTo>
                  <a:lnTo>
                    <a:pt x="316" y="138"/>
                  </a:lnTo>
                  <a:lnTo>
                    <a:pt x="0" y="138"/>
                  </a:lnTo>
                  <a:lnTo>
                    <a:pt x="11" y="78"/>
                  </a:lnTo>
                  <a:lnTo>
                    <a:pt x="47" y="36"/>
                  </a:lnTo>
                  <a:lnTo>
                    <a:pt x="95" y="6"/>
                  </a:lnTo>
                  <a:lnTo>
                    <a:pt x="161" y="0"/>
                  </a:lnTo>
                  <a:lnTo>
                    <a:pt x="161" y="0"/>
                  </a:lnTo>
                  <a:close/>
                </a:path>
              </a:pathLst>
            </a:custGeom>
            <a:gradFill rotWithShape="0">
              <a:gsLst>
                <a:gs pos="0">
                  <a:schemeClr val="bg2">
                    <a:gamma/>
                    <a:tint val="81961"/>
                    <a:invGamma/>
                  </a:schemeClr>
                </a:gs>
                <a:gs pos="100000">
                  <a:schemeClr val="bg2"/>
                </a:gs>
              </a:gsLst>
              <a:lin ang="0" scaled="1"/>
            </a:gradFill>
            <a:ln w="9525">
              <a:noFill/>
              <a:round/>
              <a:headEnd/>
              <a:tailEnd/>
            </a:ln>
          </p:spPr>
          <p:txBody>
            <a:bodyPr/>
            <a:lstStyle/>
            <a:p>
              <a:endParaRPr lang="cs-CZ"/>
            </a:p>
          </p:txBody>
        </p:sp>
      </p:grpSp>
      <p:sp>
        <p:nvSpPr>
          <p:cNvPr id="25637" name="Rectangle 37"/>
          <p:cNvSpPr>
            <a:spLocks noGrp="1" noChangeArrowheads="1"/>
          </p:cNvSpPr>
          <p:nvPr>
            <p:ph type="dt" sz="half" idx="2"/>
          </p:nvPr>
        </p:nvSpPr>
        <p:spPr/>
        <p:txBody>
          <a:bodyPr/>
          <a:lstStyle>
            <a:lvl1pPr>
              <a:defRPr/>
            </a:lvl1pPr>
          </a:lstStyle>
          <a:p>
            <a:fld id="{F65544A7-8D54-4080-A1B8-BF3813168E90}" type="datetimeFigureOut">
              <a:rPr lang="cs-CZ" smtClean="0"/>
              <a:pPr/>
              <a:t>30. 1. 2014</a:t>
            </a:fld>
            <a:endParaRPr lang="cs-CZ"/>
          </a:p>
        </p:txBody>
      </p:sp>
      <p:sp>
        <p:nvSpPr>
          <p:cNvPr id="25638" name="Rectangle 38"/>
          <p:cNvSpPr>
            <a:spLocks noGrp="1" noChangeArrowheads="1"/>
          </p:cNvSpPr>
          <p:nvPr>
            <p:ph type="ftr" sz="quarter" idx="3"/>
          </p:nvPr>
        </p:nvSpPr>
        <p:spPr/>
        <p:txBody>
          <a:bodyPr/>
          <a:lstStyle>
            <a:lvl1pPr>
              <a:defRPr/>
            </a:lvl1pPr>
          </a:lstStyle>
          <a:p>
            <a:endParaRPr lang="cs-CZ"/>
          </a:p>
        </p:txBody>
      </p:sp>
      <p:sp>
        <p:nvSpPr>
          <p:cNvPr id="25639" name="Rectangle 39"/>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cs-CZ" smtClean="0"/>
              <a:t>Klepnutím lze upravit styl předlohy podnadpisů.</a:t>
            </a:r>
            <a:endParaRPr lang="cs-CZ"/>
          </a:p>
        </p:txBody>
      </p:sp>
      <p:sp>
        <p:nvSpPr>
          <p:cNvPr id="25640" name="Rectangle 40"/>
          <p:cNvSpPr>
            <a:spLocks noGrp="1" noChangeArrowheads="1"/>
          </p:cNvSpPr>
          <p:nvPr>
            <p:ph type="ctrTitle"/>
          </p:nvPr>
        </p:nvSpPr>
        <p:spPr>
          <a:xfrm>
            <a:off x="685800" y="1768475"/>
            <a:ext cx="7772400" cy="1736725"/>
          </a:xfrm>
        </p:spPr>
        <p:txBody>
          <a:bodyPr anchor="b" anchorCtr="1"/>
          <a:lstStyle>
            <a:lvl1pPr>
              <a:defRPr sz="5400"/>
            </a:lvl1pPr>
          </a:lstStyle>
          <a:p>
            <a:r>
              <a:rPr lang="cs-CZ" smtClean="0"/>
              <a:t>Klepnutím lze upravit styl předlohy nadpisů.</a:t>
            </a:r>
            <a:endParaRPr lang="cs-CZ"/>
          </a:p>
        </p:txBody>
      </p:sp>
      <p:sp>
        <p:nvSpPr>
          <p:cNvPr id="25641" name="Rectangle 41"/>
          <p:cNvSpPr>
            <a:spLocks noGrp="1" noChangeArrowheads="1"/>
          </p:cNvSpPr>
          <p:nvPr>
            <p:ph type="sldNum" sz="quarter" idx="4"/>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8" name="Zástupný symbol pro zápatí 7"/>
          <p:cNvSpPr>
            <a:spLocks noGrp="1"/>
          </p:cNvSpPr>
          <p:nvPr>
            <p:ph type="ftr" sz="quarter" idx="11"/>
          </p:nvPr>
        </p:nvSpPr>
        <p:spPr/>
        <p:txBody>
          <a:bodyPr/>
          <a:lstStyle>
            <a:lvl1pPr>
              <a:defRPr/>
            </a:lvl1pPr>
          </a:lstStyle>
          <a:p>
            <a:endParaRPr lang="cs-CZ"/>
          </a:p>
        </p:txBody>
      </p:sp>
      <p:sp>
        <p:nvSpPr>
          <p:cNvPr id="9" name="Zástupný symbol pro číslo snímku 8"/>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4" name="Zástupný symbol pro zápatí 3"/>
          <p:cNvSpPr>
            <a:spLocks noGrp="1"/>
          </p:cNvSpPr>
          <p:nvPr>
            <p:ph type="ftr" sz="quarter" idx="11"/>
          </p:nvPr>
        </p:nvSpPr>
        <p:spPr/>
        <p:txBody>
          <a:bodyPr/>
          <a:lstStyle>
            <a:lvl1pPr>
              <a:defRPr/>
            </a:lvl1pPr>
          </a:lstStyle>
          <a:p>
            <a:endParaRPr lang="cs-CZ"/>
          </a:p>
        </p:txBody>
      </p:sp>
      <p:sp>
        <p:nvSpPr>
          <p:cNvPr id="5" name="Zástupný symbol pro číslo snímku 4"/>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3" name="Zástupný symbol pro zápatí 2"/>
          <p:cNvSpPr>
            <a:spLocks noGrp="1"/>
          </p:cNvSpPr>
          <p:nvPr>
            <p:ph type="ftr" sz="quarter" idx="11"/>
          </p:nvPr>
        </p:nvSpPr>
        <p:spPr/>
        <p:txBody>
          <a:bodyPr/>
          <a:lstStyle>
            <a:lvl1pPr>
              <a:defRPr/>
            </a:lvl1pPr>
          </a:lstStyle>
          <a:p>
            <a:endParaRPr lang="cs-CZ"/>
          </a:p>
        </p:txBody>
      </p:sp>
      <p:sp>
        <p:nvSpPr>
          <p:cNvPr id="4" name="Zástupný symbol pro číslo snímku 3"/>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Klepnutím na ikonu přidáte obrázek.</a:t>
            </a:r>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7813"/>
            <a:ext cx="2057400" cy="5853112"/>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7813"/>
            <a:ext cx="6019800" cy="5853112"/>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F65544A7-8D54-4080-A1B8-BF3813168E90}" type="datetimeFigureOut">
              <a:rPr lang="cs-CZ" smtClean="0"/>
              <a:pPr/>
              <a:t>30. 1. 2014</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DF659B6C-33C0-4602-AC3A-73D3A7BF180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bright="44000"/>
          </a:blip>
          <a:srcRect/>
          <a:stretch>
            <a:fillRect/>
          </a:stretch>
        </a:blip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3800475" y="1789113"/>
            <a:ext cx="5340350" cy="5056187"/>
            <a:chOff x="2394" y="1127"/>
            <a:chExt cx="3364" cy="3185"/>
          </a:xfrm>
        </p:grpSpPr>
        <p:sp>
          <p:nvSpPr>
            <p:cNvPr id="24579" name="Rectangle 3"/>
            <p:cNvSpPr>
              <a:spLocks noChangeArrowheads="1"/>
            </p:cNvSpPr>
            <p:nvPr userDrawn="1"/>
          </p:nvSpPr>
          <p:spPr bwMode="ltGray">
            <a:xfrm>
              <a:off x="4230" y="1365"/>
              <a:ext cx="197" cy="102"/>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580" name="Oval 4"/>
            <p:cNvSpPr>
              <a:spLocks noChangeArrowheads="1"/>
            </p:cNvSpPr>
            <p:nvPr userDrawn="1"/>
          </p:nvSpPr>
          <p:spPr bwMode="ltGray">
            <a:xfrm>
              <a:off x="4299" y="1185"/>
              <a:ext cx="47" cy="47"/>
            </a:xfrm>
            <a:prstGeom prst="ellipse">
              <a:avLst/>
            </a:prstGeom>
            <a:gradFill rotWithShape="0">
              <a:gsLst>
                <a:gs pos="0">
                  <a:schemeClr val="bg2"/>
                </a:gs>
                <a:gs pos="100000">
                  <a:schemeClr val="bg2">
                    <a:gamma/>
                    <a:tint val="81961"/>
                    <a:invGamma/>
                  </a:schemeClr>
                </a:gs>
              </a:gsLst>
              <a:lin ang="5400000" scaled="1"/>
            </a:gradFill>
            <a:ln w="9525">
              <a:noFill/>
              <a:round/>
              <a:headEnd/>
              <a:tailEnd/>
            </a:ln>
            <a:effectLst/>
          </p:spPr>
          <p:txBody>
            <a:bodyPr/>
            <a:lstStyle/>
            <a:p>
              <a:endParaRPr lang="cs-CZ"/>
            </a:p>
          </p:txBody>
        </p:sp>
        <p:sp>
          <p:nvSpPr>
            <p:cNvPr id="24581" name="Rectangle 5"/>
            <p:cNvSpPr>
              <a:spLocks noChangeArrowheads="1"/>
            </p:cNvSpPr>
            <p:nvPr userDrawn="1"/>
          </p:nvSpPr>
          <p:spPr bwMode="ltGray">
            <a:xfrm rot="995337">
              <a:off x="5205" y="1495"/>
              <a:ext cx="6" cy="2073"/>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582" name="Freeform 6"/>
            <p:cNvSpPr>
              <a:spLocks noEditPoints="1"/>
            </p:cNvSpPr>
            <p:nvPr userDrawn="1"/>
          </p:nvSpPr>
          <p:spPr bwMode="ltGray">
            <a:xfrm>
              <a:off x="4871" y="3508"/>
              <a:ext cx="66" cy="96"/>
            </a:xfrm>
            <a:custGeom>
              <a:avLst/>
              <a:gdLst/>
              <a:ahLst/>
              <a:cxnLst>
                <a:cxn ang="0">
                  <a:pos x="18" y="96"/>
                </a:cxn>
                <a:cxn ang="0">
                  <a:pos x="42" y="78"/>
                </a:cxn>
                <a:cxn ang="0">
                  <a:pos x="60" y="60"/>
                </a:cxn>
                <a:cxn ang="0">
                  <a:pos x="66" y="36"/>
                </a:cxn>
                <a:cxn ang="0">
                  <a:pos x="60" y="12"/>
                </a:cxn>
                <a:cxn ang="0">
                  <a:pos x="36" y="0"/>
                </a:cxn>
                <a:cxn ang="0">
                  <a:pos x="24" y="6"/>
                </a:cxn>
                <a:cxn ang="0">
                  <a:pos x="12" y="12"/>
                </a:cxn>
                <a:cxn ang="0">
                  <a:pos x="0" y="36"/>
                </a:cxn>
                <a:cxn ang="0">
                  <a:pos x="0" y="60"/>
                </a:cxn>
                <a:cxn ang="0">
                  <a:pos x="12" y="84"/>
                </a:cxn>
                <a:cxn ang="0">
                  <a:pos x="18" y="96"/>
                </a:cxn>
                <a:cxn ang="0">
                  <a:pos x="18" y="96"/>
                </a:cxn>
                <a:cxn ang="0">
                  <a:pos x="42" y="18"/>
                </a:cxn>
                <a:cxn ang="0">
                  <a:pos x="54" y="24"/>
                </a:cxn>
                <a:cxn ang="0">
                  <a:pos x="60" y="36"/>
                </a:cxn>
                <a:cxn ang="0">
                  <a:pos x="60" y="48"/>
                </a:cxn>
                <a:cxn ang="0">
                  <a:pos x="54" y="54"/>
                </a:cxn>
                <a:cxn ang="0">
                  <a:pos x="36" y="72"/>
                </a:cxn>
                <a:cxn ang="0">
                  <a:pos x="24" y="78"/>
                </a:cxn>
                <a:cxn ang="0">
                  <a:pos x="24" y="78"/>
                </a:cxn>
                <a:cxn ang="0">
                  <a:pos x="12" y="48"/>
                </a:cxn>
                <a:cxn ang="0">
                  <a:pos x="18" y="24"/>
                </a:cxn>
                <a:cxn ang="0">
                  <a:pos x="30" y="18"/>
                </a:cxn>
                <a:cxn ang="0">
                  <a:pos x="42" y="18"/>
                </a:cxn>
                <a:cxn ang="0">
                  <a:pos x="42" y="18"/>
                </a:cxn>
              </a:cxnLst>
              <a:rect l="0" t="0" r="r" b="b"/>
              <a:pathLst>
                <a:path w="66" h="96">
                  <a:moveTo>
                    <a:pt x="18" y="96"/>
                  </a:moveTo>
                  <a:lnTo>
                    <a:pt x="42" y="78"/>
                  </a:lnTo>
                  <a:lnTo>
                    <a:pt x="60" y="60"/>
                  </a:lnTo>
                  <a:lnTo>
                    <a:pt x="66" y="36"/>
                  </a:lnTo>
                  <a:lnTo>
                    <a:pt x="60" y="12"/>
                  </a:lnTo>
                  <a:lnTo>
                    <a:pt x="36" y="0"/>
                  </a:lnTo>
                  <a:lnTo>
                    <a:pt x="24" y="6"/>
                  </a:lnTo>
                  <a:lnTo>
                    <a:pt x="12" y="12"/>
                  </a:lnTo>
                  <a:lnTo>
                    <a:pt x="0" y="36"/>
                  </a:lnTo>
                  <a:lnTo>
                    <a:pt x="0" y="60"/>
                  </a:lnTo>
                  <a:lnTo>
                    <a:pt x="12" y="84"/>
                  </a:lnTo>
                  <a:lnTo>
                    <a:pt x="18" y="96"/>
                  </a:lnTo>
                  <a:lnTo>
                    <a:pt x="18" y="96"/>
                  </a:lnTo>
                  <a:close/>
                  <a:moveTo>
                    <a:pt x="42" y="18"/>
                  </a:moveTo>
                  <a:lnTo>
                    <a:pt x="54" y="24"/>
                  </a:lnTo>
                  <a:lnTo>
                    <a:pt x="60" y="36"/>
                  </a:lnTo>
                  <a:lnTo>
                    <a:pt x="60" y="48"/>
                  </a:lnTo>
                  <a:lnTo>
                    <a:pt x="54" y="54"/>
                  </a:lnTo>
                  <a:lnTo>
                    <a:pt x="36" y="72"/>
                  </a:lnTo>
                  <a:lnTo>
                    <a:pt x="24" y="78"/>
                  </a:lnTo>
                  <a:lnTo>
                    <a:pt x="24" y="78"/>
                  </a:lnTo>
                  <a:lnTo>
                    <a:pt x="12" y="48"/>
                  </a:lnTo>
                  <a:lnTo>
                    <a:pt x="18" y="24"/>
                  </a:lnTo>
                  <a:lnTo>
                    <a:pt x="30" y="18"/>
                  </a:lnTo>
                  <a:lnTo>
                    <a:pt x="42" y="18"/>
                  </a:lnTo>
                  <a:lnTo>
                    <a:pt x="42"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83" name="Rectangle 7"/>
            <p:cNvSpPr>
              <a:spLocks noChangeArrowheads="1"/>
            </p:cNvSpPr>
            <p:nvPr userDrawn="1"/>
          </p:nvSpPr>
          <p:spPr bwMode="ltGray">
            <a:xfrm rot="91736">
              <a:off x="5487" y="1535"/>
              <a:ext cx="6" cy="1998"/>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584" name="Rectangle 8"/>
            <p:cNvSpPr>
              <a:spLocks noChangeArrowheads="1"/>
            </p:cNvSpPr>
            <p:nvPr userDrawn="1"/>
          </p:nvSpPr>
          <p:spPr bwMode="ltGray">
            <a:xfrm rot="-926223">
              <a:off x="5640" y="1521"/>
              <a:ext cx="6" cy="881"/>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585" name="Rectangle 9"/>
            <p:cNvSpPr>
              <a:spLocks noChangeArrowheads="1"/>
            </p:cNvSpPr>
            <p:nvPr userDrawn="1"/>
          </p:nvSpPr>
          <p:spPr bwMode="ltGray">
            <a:xfrm rot="-1140313">
              <a:off x="3444" y="1816"/>
              <a:ext cx="6" cy="2033"/>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586" name="Rectangle 10"/>
            <p:cNvSpPr>
              <a:spLocks noChangeArrowheads="1"/>
            </p:cNvSpPr>
            <p:nvPr userDrawn="1"/>
          </p:nvSpPr>
          <p:spPr bwMode="ltGray">
            <a:xfrm rot="1114412">
              <a:off x="2757" y="1821"/>
              <a:ext cx="6" cy="2119"/>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587" name="Rectangle 11"/>
            <p:cNvSpPr>
              <a:spLocks noChangeArrowheads="1"/>
            </p:cNvSpPr>
            <p:nvPr userDrawn="1"/>
          </p:nvSpPr>
          <p:spPr bwMode="ltGray">
            <a:xfrm rot="254676">
              <a:off x="3035" y="1870"/>
              <a:ext cx="6" cy="1906"/>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588" name="Freeform 12"/>
            <p:cNvSpPr>
              <a:spLocks/>
            </p:cNvSpPr>
            <p:nvPr userDrawn="1"/>
          </p:nvSpPr>
          <p:spPr bwMode="ltGray">
            <a:xfrm>
              <a:off x="4007" y="3021"/>
              <a:ext cx="623" cy="156"/>
            </a:xfrm>
            <a:custGeom>
              <a:avLst/>
              <a:gdLst/>
              <a:ahLst/>
              <a:cxnLst>
                <a:cxn ang="0">
                  <a:pos x="6" y="18"/>
                </a:cxn>
                <a:cxn ang="0">
                  <a:pos x="162" y="36"/>
                </a:cxn>
                <a:cxn ang="0">
                  <a:pos x="251" y="36"/>
                </a:cxn>
                <a:cxn ang="0">
                  <a:pos x="354" y="30"/>
                </a:cxn>
                <a:cxn ang="0">
                  <a:pos x="473" y="18"/>
                </a:cxn>
                <a:cxn ang="0">
                  <a:pos x="611" y="0"/>
                </a:cxn>
                <a:cxn ang="0">
                  <a:pos x="623" y="114"/>
                </a:cxn>
                <a:cxn ang="0">
                  <a:pos x="497" y="138"/>
                </a:cxn>
                <a:cxn ang="0">
                  <a:pos x="414" y="150"/>
                </a:cxn>
                <a:cxn ang="0">
                  <a:pos x="318" y="156"/>
                </a:cxn>
                <a:cxn ang="0">
                  <a:pos x="215" y="156"/>
                </a:cxn>
                <a:cxn ang="0">
                  <a:pos x="108" y="150"/>
                </a:cxn>
                <a:cxn ang="0">
                  <a:pos x="0" y="132"/>
                </a:cxn>
                <a:cxn ang="0">
                  <a:pos x="6" y="18"/>
                </a:cxn>
                <a:cxn ang="0">
                  <a:pos x="6" y="18"/>
                </a:cxn>
              </a:cxnLst>
              <a:rect l="0" t="0" r="r" b="b"/>
              <a:pathLst>
                <a:path w="623" h="156">
                  <a:moveTo>
                    <a:pt x="6" y="18"/>
                  </a:moveTo>
                  <a:lnTo>
                    <a:pt x="162" y="36"/>
                  </a:lnTo>
                  <a:lnTo>
                    <a:pt x="251" y="36"/>
                  </a:lnTo>
                  <a:lnTo>
                    <a:pt x="354" y="30"/>
                  </a:lnTo>
                  <a:lnTo>
                    <a:pt x="473" y="18"/>
                  </a:lnTo>
                  <a:lnTo>
                    <a:pt x="611" y="0"/>
                  </a:lnTo>
                  <a:lnTo>
                    <a:pt x="623" y="114"/>
                  </a:lnTo>
                  <a:lnTo>
                    <a:pt x="497" y="138"/>
                  </a:lnTo>
                  <a:lnTo>
                    <a:pt x="414" y="150"/>
                  </a:lnTo>
                  <a:lnTo>
                    <a:pt x="318" y="156"/>
                  </a:lnTo>
                  <a:lnTo>
                    <a:pt x="215" y="156"/>
                  </a:lnTo>
                  <a:lnTo>
                    <a:pt x="108" y="150"/>
                  </a:lnTo>
                  <a:lnTo>
                    <a:pt x="0" y="132"/>
                  </a:lnTo>
                  <a:lnTo>
                    <a:pt x="6" y="18"/>
                  </a:lnTo>
                  <a:lnTo>
                    <a:pt x="6"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89" name="Freeform 13"/>
            <p:cNvSpPr>
              <a:spLocks/>
            </p:cNvSpPr>
            <p:nvPr userDrawn="1"/>
          </p:nvSpPr>
          <p:spPr bwMode="ltGray">
            <a:xfrm>
              <a:off x="4762" y="3591"/>
              <a:ext cx="996" cy="126"/>
            </a:xfrm>
            <a:custGeom>
              <a:avLst/>
              <a:gdLst/>
              <a:ahLst/>
              <a:cxnLst>
                <a:cxn ang="0">
                  <a:pos x="754" y="6"/>
                </a:cxn>
                <a:cxn ang="0">
                  <a:pos x="652" y="6"/>
                </a:cxn>
                <a:cxn ang="0">
                  <a:pos x="563" y="6"/>
                </a:cxn>
                <a:cxn ang="0">
                  <a:pos x="479" y="6"/>
                </a:cxn>
                <a:cxn ang="0">
                  <a:pos x="401" y="6"/>
                </a:cxn>
                <a:cxn ang="0">
                  <a:pos x="335" y="0"/>
                </a:cxn>
                <a:cxn ang="0">
                  <a:pos x="276" y="0"/>
                </a:cxn>
                <a:cxn ang="0">
                  <a:pos x="222" y="0"/>
                </a:cxn>
                <a:cxn ang="0">
                  <a:pos x="180" y="6"/>
                </a:cxn>
                <a:cxn ang="0">
                  <a:pos x="138" y="6"/>
                </a:cxn>
                <a:cxn ang="0">
                  <a:pos x="108" y="6"/>
                </a:cxn>
                <a:cxn ang="0">
                  <a:pos x="54" y="6"/>
                </a:cxn>
                <a:cxn ang="0">
                  <a:pos x="24" y="12"/>
                </a:cxn>
                <a:cxn ang="0">
                  <a:pos x="6" y="18"/>
                </a:cxn>
                <a:cxn ang="0">
                  <a:pos x="0" y="24"/>
                </a:cxn>
                <a:cxn ang="0">
                  <a:pos x="12" y="42"/>
                </a:cxn>
                <a:cxn ang="0">
                  <a:pos x="18" y="48"/>
                </a:cxn>
                <a:cxn ang="0">
                  <a:pos x="30" y="54"/>
                </a:cxn>
                <a:cxn ang="0">
                  <a:pos x="60" y="60"/>
                </a:cxn>
                <a:cxn ang="0">
                  <a:pos x="90" y="72"/>
                </a:cxn>
                <a:cxn ang="0">
                  <a:pos x="144" y="84"/>
                </a:cxn>
                <a:cxn ang="0">
                  <a:pos x="210" y="90"/>
                </a:cxn>
                <a:cxn ang="0">
                  <a:pos x="293" y="102"/>
                </a:cxn>
                <a:cxn ang="0">
                  <a:pos x="389" y="108"/>
                </a:cxn>
                <a:cxn ang="0">
                  <a:pos x="503" y="120"/>
                </a:cxn>
                <a:cxn ang="0">
                  <a:pos x="622" y="120"/>
                </a:cxn>
                <a:cxn ang="0">
                  <a:pos x="754" y="126"/>
                </a:cxn>
                <a:cxn ang="0">
                  <a:pos x="873" y="126"/>
                </a:cxn>
                <a:cxn ang="0">
                  <a:pos x="993" y="126"/>
                </a:cxn>
                <a:cxn ang="0">
                  <a:pos x="993" y="12"/>
                </a:cxn>
                <a:cxn ang="0">
                  <a:pos x="879" y="12"/>
                </a:cxn>
                <a:cxn ang="0">
                  <a:pos x="754" y="6"/>
                </a:cxn>
                <a:cxn ang="0">
                  <a:pos x="754" y="6"/>
                </a:cxn>
              </a:cxnLst>
              <a:rect l="0" t="0" r="r" b="b"/>
              <a:pathLst>
                <a:path w="993" h="126">
                  <a:moveTo>
                    <a:pt x="754" y="6"/>
                  </a:moveTo>
                  <a:lnTo>
                    <a:pt x="652" y="6"/>
                  </a:lnTo>
                  <a:lnTo>
                    <a:pt x="563" y="6"/>
                  </a:lnTo>
                  <a:lnTo>
                    <a:pt x="479" y="6"/>
                  </a:lnTo>
                  <a:lnTo>
                    <a:pt x="401" y="6"/>
                  </a:lnTo>
                  <a:lnTo>
                    <a:pt x="335" y="0"/>
                  </a:lnTo>
                  <a:lnTo>
                    <a:pt x="276" y="0"/>
                  </a:lnTo>
                  <a:lnTo>
                    <a:pt x="222" y="0"/>
                  </a:lnTo>
                  <a:lnTo>
                    <a:pt x="180" y="6"/>
                  </a:lnTo>
                  <a:lnTo>
                    <a:pt x="138" y="6"/>
                  </a:lnTo>
                  <a:lnTo>
                    <a:pt x="108" y="6"/>
                  </a:lnTo>
                  <a:lnTo>
                    <a:pt x="54" y="6"/>
                  </a:lnTo>
                  <a:lnTo>
                    <a:pt x="24" y="12"/>
                  </a:lnTo>
                  <a:lnTo>
                    <a:pt x="6" y="18"/>
                  </a:lnTo>
                  <a:lnTo>
                    <a:pt x="0" y="24"/>
                  </a:lnTo>
                  <a:lnTo>
                    <a:pt x="12" y="42"/>
                  </a:lnTo>
                  <a:lnTo>
                    <a:pt x="18" y="48"/>
                  </a:lnTo>
                  <a:lnTo>
                    <a:pt x="30" y="54"/>
                  </a:lnTo>
                  <a:lnTo>
                    <a:pt x="60" y="60"/>
                  </a:lnTo>
                  <a:lnTo>
                    <a:pt x="90" y="72"/>
                  </a:lnTo>
                  <a:lnTo>
                    <a:pt x="144" y="84"/>
                  </a:lnTo>
                  <a:lnTo>
                    <a:pt x="210" y="90"/>
                  </a:lnTo>
                  <a:lnTo>
                    <a:pt x="293" y="102"/>
                  </a:lnTo>
                  <a:lnTo>
                    <a:pt x="389" y="108"/>
                  </a:lnTo>
                  <a:lnTo>
                    <a:pt x="503" y="120"/>
                  </a:lnTo>
                  <a:lnTo>
                    <a:pt x="622" y="120"/>
                  </a:lnTo>
                  <a:lnTo>
                    <a:pt x="754" y="126"/>
                  </a:lnTo>
                  <a:lnTo>
                    <a:pt x="873" y="126"/>
                  </a:lnTo>
                  <a:lnTo>
                    <a:pt x="993" y="126"/>
                  </a:lnTo>
                  <a:lnTo>
                    <a:pt x="993" y="12"/>
                  </a:lnTo>
                  <a:lnTo>
                    <a:pt x="879" y="12"/>
                  </a:lnTo>
                  <a:lnTo>
                    <a:pt x="754" y="6"/>
                  </a:lnTo>
                  <a:lnTo>
                    <a:pt x="754" y="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0" name="Freeform 14"/>
            <p:cNvSpPr>
              <a:spLocks/>
            </p:cNvSpPr>
            <p:nvPr userDrawn="1"/>
          </p:nvSpPr>
          <p:spPr bwMode="ltGray">
            <a:xfrm>
              <a:off x="4786" y="3645"/>
              <a:ext cx="972" cy="245"/>
            </a:xfrm>
            <a:custGeom>
              <a:avLst/>
              <a:gdLst/>
              <a:ahLst/>
              <a:cxnLst>
                <a:cxn ang="0">
                  <a:pos x="0" y="0"/>
                </a:cxn>
                <a:cxn ang="0">
                  <a:pos x="24" y="54"/>
                </a:cxn>
                <a:cxn ang="0">
                  <a:pos x="66" y="96"/>
                </a:cxn>
                <a:cxn ang="0">
                  <a:pos x="120" y="137"/>
                </a:cxn>
                <a:cxn ang="0">
                  <a:pos x="198" y="173"/>
                </a:cxn>
                <a:cxn ang="0">
                  <a:pos x="293" y="203"/>
                </a:cxn>
                <a:cxn ang="0">
                  <a:pos x="353" y="215"/>
                </a:cxn>
                <a:cxn ang="0">
                  <a:pos x="413" y="227"/>
                </a:cxn>
                <a:cxn ang="0">
                  <a:pos x="479" y="233"/>
                </a:cxn>
                <a:cxn ang="0">
                  <a:pos x="556" y="239"/>
                </a:cxn>
                <a:cxn ang="0">
                  <a:pos x="634" y="245"/>
                </a:cxn>
                <a:cxn ang="0">
                  <a:pos x="724" y="245"/>
                </a:cxn>
                <a:cxn ang="0">
                  <a:pos x="855" y="245"/>
                </a:cxn>
                <a:cxn ang="0">
                  <a:pos x="969" y="239"/>
                </a:cxn>
                <a:cxn ang="0">
                  <a:pos x="969" y="60"/>
                </a:cxn>
                <a:cxn ang="0">
                  <a:pos x="700" y="60"/>
                </a:cxn>
                <a:cxn ang="0">
                  <a:pos x="503" y="54"/>
                </a:cxn>
                <a:cxn ang="0">
                  <a:pos x="317" y="42"/>
                </a:cxn>
                <a:cxn ang="0">
                  <a:pos x="150" y="24"/>
                </a:cxn>
                <a:cxn ang="0">
                  <a:pos x="72" y="12"/>
                </a:cxn>
                <a:cxn ang="0">
                  <a:pos x="0" y="0"/>
                </a:cxn>
                <a:cxn ang="0">
                  <a:pos x="0" y="0"/>
                </a:cxn>
              </a:cxnLst>
              <a:rect l="0" t="0" r="r" b="b"/>
              <a:pathLst>
                <a:path w="969" h="245">
                  <a:moveTo>
                    <a:pt x="0" y="0"/>
                  </a:moveTo>
                  <a:lnTo>
                    <a:pt x="24" y="54"/>
                  </a:lnTo>
                  <a:lnTo>
                    <a:pt x="66" y="96"/>
                  </a:lnTo>
                  <a:lnTo>
                    <a:pt x="120" y="137"/>
                  </a:lnTo>
                  <a:lnTo>
                    <a:pt x="198" y="173"/>
                  </a:lnTo>
                  <a:lnTo>
                    <a:pt x="293" y="203"/>
                  </a:lnTo>
                  <a:lnTo>
                    <a:pt x="353" y="215"/>
                  </a:lnTo>
                  <a:lnTo>
                    <a:pt x="413" y="227"/>
                  </a:lnTo>
                  <a:lnTo>
                    <a:pt x="479" y="233"/>
                  </a:lnTo>
                  <a:lnTo>
                    <a:pt x="556" y="239"/>
                  </a:lnTo>
                  <a:lnTo>
                    <a:pt x="634" y="245"/>
                  </a:lnTo>
                  <a:lnTo>
                    <a:pt x="724" y="245"/>
                  </a:lnTo>
                  <a:lnTo>
                    <a:pt x="855" y="245"/>
                  </a:lnTo>
                  <a:lnTo>
                    <a:pt x="969" y="239"/>
                  </a:lnTo>
                  <a:lnTo>
                    <a:pt x="969" y="60"/>
                  </a:lnTo>
                  <a:lnTo>
                    <a:pt x="700" y="60"/>
                  </a:lnTo>
                  <a:lnTo>
                    <a:pt x="503" y="54"/>
                  </a:lnTo>
                  <a:lnTo>
                    <a:pt x="317" y="42"/>
                  </a:lnTo>
                  <a:lnTo>
                    <a:pt x="150" y="24"/>
                  </a:lnTo>
                  <a:lnTo>
                    <a:pt x="72" y="12"/>
                  </a:lnTo>
                  <a:lnTo>
                    <a:pt x="0" y="0"/>
                  </a:lnTo>
                  <a:lnTo>
                    <a:pt x="0" y="0"/>
                  </a:lnTo>
                  <a:close/>
                </a:path>
              </a:pathLst>
            </a:custGeom>
            <a:gradFill rotWithShape="0">
              <a:gsLst>
                <a:gs pos="0">
                  <a:schemeClr val="bg2"/>
                </a:gs>
                <a:gs pos="100000">
                  <a:schemeClr val="bg2">
                    <a:gamma/>
                    <a:tint val="81961"/>
                    <a:invGamma/>
                  </a:schemeClr>
                </a:gs>
              </a:gsLst>
              <a:lin ang="18900000" scaled="1"/>
            </a:gradFill>
            <a:ln w="9525">
              <a:noFill/>
              <a:round/>
              <a:headEnd/>
              <a:tailEnd/>
            </a:ln>
          </p:spPr>
          <p:txBody>
            <a:bodyPr/>
            <a:lstStyle/>
            <a:p>
              <a:endParaRPr lang="cs-CZ"/>
            </a:p>
          </p:txBody>
        </p:sp>
        <p:sp>
          <p:nvSpPr>
            <p:cNvPr id="24591" name="Freeform 15"/>
            <p:cNvSpPr>
              <a:spLocks/>
            </p:cNvSpPr>
            <p:nvPr userDrawn="1"/>
          </p:nvSpPr>
          <p:spPr bwMode="ltGray">
            <a:xfrm>
              <a:off x="4804" y="3591"/>
              <a:ext cx="954" cy="90"/>
            </a:xfrm>
            <a:custGeom>
              <a:avLst/>
              <a:gdLst/>
              <a:ahLst/>
              <a:cxnLst>
                <a:cxn ang="0">
                  <a:pos x="700" y="0"/>
                </a:cxn>
                <a:cxn ang="0">
                  <a:pos x="598" y="0"/>
                </a:cxn>
                <a:cxn ang="0">
                  <a:pos x="515" y="0"/>
                </a:cxn>
                <a:cxn ang="0">
                  <a:pos x="431" y="0"/>
                </a:cxn>
                <a:cxn ang="0">
                  <a:pos x="365" y="0"/>
                </a:cxn>
                <a:cxn ang="0">
                  <a:pos x="299" y="0"/>
                </a:cxn>
                <a:cxn ang="0">
                  <a:pos x="245" y="0"/>
                </a:cxn>
                <a:cxn ang="0">
                  <a:pos x="198" y="0"/>
                </a:cxn>
                <a:cxn ang="0">
                  <a:pos x="162" y="0"/>
                </a:cxn>
                <a:cxn ang="0">
                  <a:pos x="126" y="6"/>
                </a:cxn>
                <a:cxn ang="0">
                  <a:pos x="96" y="6"/>
                </a:cxn>
                <a:cxn ang="0">
                  <a:pos x="54" y="12"/>
                </a:cxn>
                <a:cxn ang="0">
                  <a:pos x="30" y="12"/>
                </a:cxn>
                <a:cxn ang="0">
                  <a:pos x="12" y="18"/>
                </a:cxn>
                <a:cxn ang="0">
                  <a:pos x="6" y="18"/>
                </a:cxn>
                <a:cxn ang="0">
                  <a:pos x="0" y="24"/>
                </a:cxn>
                <a:cxn ang="0">
                  <a:pos x="6" y="30"/>
                </a:cxn>
                <a:cxn ang="0">
                  <a:pos x="24" y="36"/>
                </a:cxn>
                <a:cxn ang="0">
                  <a:pos x="54" y="42"/>
                </a:cxn>
                <a:cxn ang="0">
                  <a:pos x="102" y="54"/>
                </a:cxn>
                <a:cxn ang="0">
                  <a:pos x="168" y="60"/>
                </a:cxn>
                <a:cxn ang="0">
                  <a:pos x="251" y="66"/>
                </a:cxn>
                <a:cxn ang="0">
                  <a:pos x="341" y="78"/>
                </a:cxn>
                <a:cxn ang="0">
                  <a:pos x="449" y="84"/>
                </a:cxn>
                <a:cxn ang="0">
                  <a:pos x="568" y="84"/>
                </a:cxn>
                <a:cxn ang="0">
                  <a:pos x="694" y="90"/>
                </a:cxn>
                <a:cxn ang="0">
                  <a:pos x="825" y="90"/>
                </a:cxn>
                <a:cxn ang="0">
                  <a:pos x="951" y="90"/>
                </a:cxn>
                <a:cxn ang="0">
                  <a:pos x="951" y="6"/>
                </a:cxn>
                <a:cxn ang="0">
                  <a:pos x="831" y="6"/>
                </a:cxn>
                <a:cxn ang="0">
                  <a:pos x="772" y="6"/>
                </a:cxn>
                <a:cxn ang="0">
                  <a:pos x="700" y="0"/>
                </a:cxn>
                <a:cxn ang="0">
                  <a:pos x="700" y="0"/>
                </a:cxn>
              </a:cxnLst>
              <a:rect l="0" t="0" r="r" b="b"/>
              <a:pathLst>
                <a:path w="951" h="90">
                  <a:moveTo>
                    <a:pt x="700" y="0"/>
                  </a:moveTo>
                  <a:lnTo>
                    <a:pt x="598" y="0"/>
                  </a:lnTo>
                  <a:lnTo>
                    <a:pt x="515" y="0"/>
                  </a:lnTo>
                  <a:lnTo>
                    <a:pt x="431" y="0"/>
                  </a:lnTo>
                  <a:lnTo>
                    <a:pt x="365" y="0"/>
                  </a:lnTo>
                  <a:lnTo>
                    <a:pt x="299" y="0"/>
                  </a:lnTo>
                  <a:lnTo>
                    <a:pt x="245" y="0"/>
                  </a:lnTo>
                  <a:lnTo>
                    <a:pt x="198" y="0"/>
                  </a:lnTo>
                  <a:lnTo>
                    <a:pt x="162" y="0"/>
                  </a:lnTo>
                  <a:lnTo>
                    <a:pt x="126" y="6"/>
                  </a:lnTo>
                  <a:lnTo>
                    <a:pt x="96" y="6"/>
                  </a:lnTo>
                  <a:lnTo>
                    <a:pt x="54" y="12"/>
                  </a:lnTo>
                  <a:lnTo>
                    <a:pt x="30" y="12"/>
                  </a:lnTo>
                  <a:lnTo>
                    <a:pt x="12" y="18"/>
                  </a:lnTo>
                  <a:lnTo>
                    <a:pt x="6" y="18"/>
                  </a:lnTo>
                  <a:lnTo>
                    <a:pt x="0" y="24"/>
                  </a:lnTo>
                  <a:lnTo>
                    <a:pt x="6" y="30"/>
                  </a:lnTo>
                  <a:lnTo>
                    <a:pt x="24" y="36"/>
                  </a:lnTo>
                  <a:lnTo>
                    <a:pt x="54" y="42"/>
                  </a:lnTo>
                  <a:lnTo>
                    <a:pt x="102" y="54"/>
                  </a:lnTo>
                  <a:lnTo>
                    <a:pt x="168" y="60"/>
                  </a:lnTo>
                  <a:lnTo>
                    <a:pt x="251" y="66"/>
                  </a:lnTo>
                  <a:lnTo>
                    <a:pt x="341" y="78"/>
                  </a:lnTo>
                  <a:lnTo>
                    <a:pt x="449" y="84"/>
                  </a:lnTo>
                  <a:lnTo>
                    <a:pt x="568" y="84"/>
                  </a:lnTo>
                  <a:lnTo>
                    <a:pt x="694" y="90"/>
                  </a:lnTo>
                  <a:lnTo>
                    <a:pt x="825" y="90"/>
                  </a:lnTo>
                  <a:lnTo>
                    <a:pt x="951" y="90"/>
                  </a:lnTo>
                  <a:lnTo>
                    <a:pt x="951" y="6"/>
                  </a:lnTo>
                  <a:lnTo>
                    <a:pt x="831" y="6"/>
                  </a:lnTo>
                  <a:lnTo>
                    <a:pt x="772" y="6"/>
                  </a:lnTo>
                  <a:lnTo>
                    <a:pt x="700" y="0"/>
                  </a:lnTo>
                  <a:lnTo>
                    <a:pt x="700" y="0"/>
                  </a:lnTo>
                  <a:close/>
                </a:path>
              </a:pathLst>
            </a:custGeom>
            <a:gradFill rotWithShape="0">
              <a:gsLst>
                <a:gs pos="0">
                  <a:schemeClr val="bg2">
                    <a:gamma/>
                    <a:tint val="81961"/>
                    <a:invGamma/>
                  </a:schemeClr>
                </a:gs>
                <a:gs pos="100000">
                  <a:schemeClr val="bg2"/>
                </a:gs>
              </a:gsLst>
              <a:lin ang="0" scaled="1"/>
            </a:gradFill>
            <a:ln w="9525">
              <a:noFill/>
              <a:round/>
              <a:headEnd/>
              <a:tailEnd/>
            </a:ln>
          </p:spPr>
          <p:txBody>
            <a:bodyPr/>
            <a:lstStyle/>
            <a:p>
              <a:endParaRPr lang="cs-CZ"/>
            </a:p>
          </p:txBody>
        </p:sp>
        <p:sp>
          <p:nvSpPr>
            <p:cNvPr id="24592" name="Freeform 16"/>
            <p:cNvSpPr>
              <a:spLocks/>
            </p:cNvSpPr>
            <p:nvPr userDrawn="1"/>
          </p:nvSpPr>
          <p:spPr bwMode="ltGray">
            <a:xfrm>
              <a:off x="3059" y="1541"/>
              <a:ext cx="102" cy="155"/>
            </a:xfrm>
            <a:custGeom>
              <a:avLst/>
              <a:gdLst/>
              <a:ahLst/>
              <a:cxnLst>
                <a:cxn ang="0">
                  <a:pos x="102" y="0"/>
                </a:cxn>
                <a:cxn ang="0">
                  <a:pos x="0" y="12"/>
                </a:cxn>
                <a:cxn ang="0">
                  <a:pos x="30" y="72"/>
                </a:cxn>
                <a:cxn ang="0">
                  <a:pos x="30" y="155"/>
                </a:cxn>
                <a:cxn ang="0">
                  <a:pos x="72" y="155"/>
                </a:cxn>
                <a:cxn ang="0">
                  <a:pos x="72" y="66"/>
                </a:cxn>
                <a:cxn ang="0">
                  <a:pos x="102" y="0"/>
                </a:cxn>
                <a:cxn ang="0">
                  <a:pos x="102" y="0"/>
                </a:cxn>
              </a:cxnLst>
              <a:rect l="0" t="0" r="r" b="b"/>
              <a:pathLst>
                <a:path w="102" h="155">
                  <a:moveTo>
                    <a:pt x="102" y="0"/>
                  </a:moveTo>
                  <a:lnTo>
                    <a:pt x="0" y="12"/>
                  </a:lnTo>
                  <a:lnTo>
                    <a:pt x="30" y="72"/>
                  </a:lnTo>
                  <a:lnTo>
                    <a:pt x="30" y="155"/>
                  </a:lnTo>
                  <a:lnTo>
                    <a:pt x="72" y="155"/>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3" name="Freeform 17"/>
            <p:cNvSpPr>
              <a:spLocks noEditPoints="1"/>
            </p:cNvSpPr>
            <p:nvPr userDrawn="1"/>
          </p:nvSpPr>
          <p:spPr bwMode="ltGray">
            <a:xfrm>
              <a:off x="3059" y="1690"/>
              <a:ext cx="90" cy="96"/>
            </a:xfrm>
            <a:custGeom>
              <a:avLst/>
              <a:gdLst/>
              <a:ahLst/>
              <a:cxnLst>
                <a:cxn ang="0">
                  <a:pos x="48" y="96"/>
                </a:cxn>
                <a:cxn ang="0">
                  <a:pos x="72" y="72"/>
                </a:cxn>
                <a:cxn ang="0">
                  <a:pos x="84" y="48"/>
                </a:cxn>
                <a:cxn ang="0">
                  <a:pos x="90" y="36"/>
                </a:cxn>
                <a:cxn ang="0">
                  <a:pos x="84" y="24"/>
                </a:cxn>
                <a:cxn ang="0">
                  <a:pos x="66" y="6"/>
                </a:cxn>
                <a:cxn ang="0">
                  <a:pos x="42" y="0"/>
                </a:cxn>
                <a:cxn ang="0">
                  <a:pos x="24" y="0"/>
                </a:cxn>
                <a:cxn ang="0">
                  <a:pos x="12" y="12"/>
                </a:cxn>
                <a:cxn ang="0">
                  <a:pos x="6" y="24"/>
                </a:cxn>
                <a:cxn ang="0">
                  <a:pos x="0" y="36"/>
                </a:cxn>
                <a:cxn ang="0">
                  <a:pos x="12" y="66"/>
                </a:cxn>
                <a:cxn ang="0">
                  <a:pos x="30" y="84"/>
                </a:cxn>
                <a:cxn ang="0">
                  <a:pos x="48" y="96"/>
                </a:cxn>
                <a:cxn ang="0">
                  <a:pos x="48" y="96"/>
                </a:cxn>
                <a:cxn ang="0">
                  <a:pos x="48" y="12"/>
                </a:cxn>
                <a:cxn ang="0">
                  <a:pos x="66" y="18"/>
                </a:cxn>
                <a:cxn ang="0">
                  <a:pos x="72" y="24"/>
                </a:cxn>
                <a:cxn ang="0">
                  <a:pos x="72" y="36"/>
                </a:cxn>
                <a:cxn ang="0">
                  <a:pos x="72" y="48"/>
                </a:cxn>
                <a:cxn ang="0">
                  <a:pos x="54" y="66"/>
                </a:cxn>
                <a:cxn ang="0">
                  <a:pos x="48" y="78"/>
                </a:cxn>
                <a:cxn ang="0">
                  <a:pos x="30" y="66"/>
                </a:cxn>
                <a:cxn ang="0">
                  <a:pos x="24" y="48"/>
                </a:cxn>
                <a:cxn ang="0">
                  <a:pos x="18" y="30"/>
                </a:cxn>
                <a:cxn ang="0">
                  <a:pos x="30" y="12"/>
                </a:cxn>
                <a:cxn ang="0">
                  <a:pos x="48" y="12"/>
                </a:cxn>
                <a:cxn ang="0">
                  <a:pos x="48" y="12"/>
                </a:cxn>
              </a:cxnLst>
              <a:rect l="0" t="0" r="r" b="b"/>
              <a:pathLst>
                <a:path w="90" h="96">
                  <a:moveTo>
                    <a:pt x="48" y="96"/>
                  </a:moveTo>
                  <a:lnTo>
                    <a:pt x="72" y="72"/>
                  </a:lnTo>
                  <a:lnTo>
                    <a:pt x="84" y="48"/>
                  </a:lnTo>
                  <a:lnTo>
                    <a:pt x="90" y="36"/>
                  </a:lnTo>
                  <a:lnTo>
                    <a:pt x="84" y="24"/>
                  </a:lnTo>
                  <a:lnTo>
                    <a:pt x="66" y="6"/>
                  </a:lnTo>
                  <a:lnTo>
                    <a:pt x="42" y="0"/>
                  </a:lnTo>
                  <a:lnTo>
                    <a:pt x="24" y="0"/>
                  </a:lnTo>
                  <a:lnTo>
                    <a:pt x="12" y="12"/>
                  </a:lnTo>
                  <a:lnTo>
                    <a:pt x="6" y="24"/>
                  </a:lnTo>
                  <a:lnTo>
                    <a:pt x="0" y="36"/>
                  </a:lnTo>
                  <a:lnTo>
                    <a:pt x="12" y="66"/>
                  </a:lnTo>
                  <a:lnTo>
                    <a:pt x="30" y="84"/>
                  </a:lnTo>
                  <a:lnTo>
                    <a:pt x="48" y="96"/>
                  </a:lnTo>
                  <a:lnTo>
                    <a:pt x="48" y="96"/>
                  </a:lnTo>
                  <a:close/>
                  <a:moveTo>
                    <a:pt x="48" y="12"/>
                  </a:moveTo>
                  <a:lnTo>
                    <a:pt x="66" y="18"/>
                  </a:lnTo>
                  <a:lnTo>
                    <a:pt x="72" y="24"/>
                  </a:lnTo>
                  <a:lnTo>
                    <a:pt x="72" y="36"/>
                  </a:lnTo>
                  <a:lnTo>
                    <a:pt x="72" y="48"/>
                  </a:lnTo>
                  <a:lnTo>
                    <a:pt x="54" y="66"/>
                  </a:lnTo>
                  <a:lnTo>
                    <a:pt x="48" y="78"/>
                  </a:lnTo>
                  <a:lnTo>
                    <a:pt x="30" y="66"/>
                  </a:lnTo>
                  <a:lnTo>
                    <a:pt x="24"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4" name="Freeform 18"/>
            <p:cNvSpPr>
              <a:spLocks noEditPoints="1"/>
            </p:cNvSpPr>
            <p:nvPr userDrawn="1"/>
          </p:nvSpPr>
          <p:spPr bwMode="ltGray">
            <a:xfrm>
              <a:off x="3059" y="1768"/>
              <a:ext cx="90" cy="108"/>
            </a:xfrm>
            <a:custGeom>
              <a:avLst/>
              <a:gdLst/>
              <a:ahLst/>
              <a:cxnLst>
                <a:cxn ang="0">
                  <a:pos x="0" y="90"/>
                </a:cxn>
                <a:cxn ang="0">
                  <a:pos x="12" y="102"/>
                </a:cxn>
                <a:cxn ang="0">
                  <a:pos x="24" y="108"/>
                </a:cxn>
                <a:cxn ang="0">
                  <a:pos x="54" y="108"/>
                </a:cxn>
                <a:cxn ang="0">
                  <a:pos x="78" y="96"/>
                </a:cxn>
                <a:cxn ang="0">
                  <a:pos x="90" y="72"/>
                </a:cxn>
                <a:cxn ang="0">
                  <a:pos x="84" y="42"/>
                </a:cxn>
                <a:cxn ang="0">
                  <a:pos x="66" y="24"/>
                </a:cxn>
                <a:cxn ang="0">
                  <a:pos x="54" y="12"/>
                </a:cxn>
                <a:cxn ang="0">
                  <a:pos x="48" y="6"/>
                </a:cxn>
                <a:cxn ang="0">
                  <a:pos x="48" y="6"/>
                </a:cxn>
                <a:cxn ang="0">
                  <a:pos x="48" y="0"/>
                </a:cxn>
                <a:cxn ang="0">
                  <a:pos x="24" y="24"/>
                </a:cxn>
                <a:cxn ang="0">
                  <a:pos x="6" y="48"/>
                </a:cxn>
                <a:cxn ang="0">
                  <a:pos x="0" y="66"/>
                </a:cxn>
                <a:cxn ang="0">
                  <a:pos x="0" y="90"/>
                </a:cxn>
                <a:cxn ang="0">
                  <a:pos x="0" y="90"/>
                </a:cxn>
                <a:cxn ang="0">
                  <a:pos x="12" y="66"/>
                </a:cxn>
                <a:cxn ang="0">
                  <a:pos x="18" y="48"/>
                </a:cxn>
                <a:cxn ang="0">
                  <a:pos x="30" y="36"/>
                </a:cxn>
                <a:cxn ang="0">
                  <a:pos x="42" y="24"/>
                </a:cxn>
                <a:cxn ang="0">
                  <a:pos x="48" y="18"/>
                </a:cxn>
                <a:cxn ang="0">
                  <a:pos x="66" y="30"/>
                </a:cxn>
                <a:cxn ang="0">
                  <a:pos x="72" y="48"/>
                </a:cxn>
                <a:cxn ang="0">
                  <a:pos x="78" y="72"/>
                </a:cxn>
                <a:cxn ang="0">
                  <a:pos x="78" y="84"/>
                </a:cxn>
                <a:cxn ang="0">
                  <a:pos x="66" y="96"/>
                </a:cxn>
                <a:cxn ang="0">
                  <a:pos x="42" y="102"/>
                </a:cxn>
                <a:cxn ang="0">
                  <a:pos x="30" y="96"/>
                </a:cxn>
                <a:cxn ang="0">
                  <a:pos x="18" y="90"/>
                </a:cxn>
                <a:cxn ang="0">
                  <a:pos x="12" y="78"/>
                </a:cxn>
                <a:cxn ang="0">
                  <a:pos x="12" y="66"/>
                </a:cxn>
                <a:cxn ang="0">
                  <a:pos x="12" y="66"/>
                </a:cxn>
              </a:cxnLst>
              <a:rect l="0" t="0" r="r" b="b"/>
              <a:pathLst>
                <a:path w="90" h="108">
                  <a:moveTo>
                    <a:pt x="0" y="90"/>
                  </a:moveTo>
                  <a:lnTo>
                    <a:pt x="12" y="102"/>
                  </a:lnTo>
                  <a:lnTo>
                    <a:pt x="24" y="108"/>
                  </a:lnTo>
                  <a:lnTo>
                    <a:pt x="54" y="108"/>
                  </a:lnTo>
                  <a:lnTo>
                    <a:pt x="78" y="96"/>
                  </a:lnTo>
                  <a:lnTo>
                    <a:pt x="90" y="72"/>
                  </a:lnTo>
                  <a:lnTo>
                    <a:pt x="84" y="42"/>
                  </a:lnTo>
                  <a:lnTo>
                    <a:pt x="66" y="24"/>
                  </a:lnTo>
                  <a:lnTo>
                    <a:pt x="54" y="12"/>
                  </a:lnTo>
                  <a:lnTo>
                    <a:pt x="48" y="6"/>
                  </a:lnTo>
                  <a:lnTo>
                    <a:pt x="48" y="6"/>
                  </a:lnTo>
                  <a:lnTo>
                    <a:pt x="48" y="0"/>
                  </a:lnTo>
                  <a:lnTo>
                    <a:pt x="24" y="24"/>
                  </a:lnTo>
                  <a:lnTo>
                    <a:pt x="6" y="48"/>
                  </a:lnTo>
                  <a:lnTo>
                    <a:pt x="0" y="66"/>
                  </a:lnTo>
                  <a:lnTo>
                    <a:pt x="0" y="90"/>
                  </a:lnTo>
                  <a:lnTo>
                    <a:pt x="0" y="90"/>
                  </a:lnTo>
                  <a:close/>
                  <a:moveTo>
                    <a:pt x="12" y="66"/>
                  </a:moveTo>
                  <a:lnTo>
                    <a:pt x="18" y="48"/>
                  </a:lnTo>
                  <a:lnTo>
                    <a:pt x="30" y="36"/>
                  </a:lnTo>
                  <a:lnTo>
                    <a:pt x="42" y="24"/>
                  </a:lnTo>
                  <a:lnTo>
                    <a:pt x="48" y="18"/>
                  </a:lnTo>
                  <a:lnTo>
                    <a:pt x="66" y="30"/>
                  </a:lnTo>
                  <a:lnTo>
                    <a:pt x="72" y="48"/>
                  </a:lnTo>
                  <a:lnTo>
                    <a:pt x="78" y="72"/>
                  </a:lnTo>
                  <a:lnTo>
                    <a:pt x="78" y="84"/>
                  </a:lnTo>
                  <a:lnTo>
                    <a:pt x="66" y="96"/>
                  </a:lnTo>
                  <a:lnTo>
                    <a:pt x="42" y="102"/>
                  </a:lnTo>
                  <a:lnTo>
                    <a:pt x="30" y="96"/>
                  </a:lnTo>
                  <a:lnTo>
                    <a:pt x="18"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5" name="Freeform 19"/>
            <p:cNvSpPr>
              <a:spLocks/>
            </p:cNvSpPr>
            <p:nvPr userDrawn="1"/>
          </p:nvSpPr>
          <p:spPr bwMode="ltGray">
            <a:xfrm>
              <a:off x="5470" y="1205"/>
              <a:ext cx="102" cy="156"/>
            </a:xfrm>
            <a:custGeom>
              <a:avLst/>
              <a:gdLst/>
              <a:ahLst/>
              <a:cxnLst>
                <a:cxn ang="0">
                  <a:pos x="102" y="0"/>
                </a:cxn>
                <a:cxn ang="0">
                  <a:pos x="0" y="6"/>
                </a:cxn>
                <a:cxn ang="0">
                  <a:pos x="30" y="72"/>
                </a:cxn>
                <a:cxn ang="0">
                  <a:pos x="30" y="156"/>
                </a:cxn>
                <a:cxn ang="0">
                  <a:pos x="72" y="156"/>
                </a:cxn>
                <a:cxn ang="0">
                  <a:pos x="72" y="66"/>
                </a:cxn>
                <a:cxn ang="0">
                  <a:pos x="102" y="0"/>
                </a:cxn>
                <a:cxn ang="0">
                  <a:pos x="102" y="0"/>
                </a:cxn>
              </a:cxnLst>
              <a:rect l="0" t="0" r="r" b="b"/>
              <a:pathLst>
                <a:path w="102" h="156">
                  <a:moveTo>
                    <a:pt x="102" y="0"/>
                  </a:moveTo>
                  <a:lnTo>
                    <a:pt x="0" y="6"/>
                  </a:lnTo>
                  <a:lnTo>
                    <a:pt x="30" y="72"/>
                  </a:lnTo>
                  <a:lnTo>
                    <a:pt x="30" y="156"/>
                  </a:lnTo>
                  <a:lnTo>
                    <a:pt x="72" y="156"/>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6" name="Freeform 20"/>
            <p:cNvSpPr>
              <a:spLocks noEditPoints="1"/>
            </p:cNvSpPr>
            <p:nvPr userDrawn="1"/>
          </p:nvSpPr>
          <p:spPr bwMode="ltGray">
            <a:xfrm>
              <a:off x="5476" y="1349"/>
              <a:ext cx="84" cy="96"/>
            </a:xfrm>
            <a:custGeom>
              <a:avLst/>
              <a:gdLst/>
              <a:ahLst/>
              <a:cxnLst>
                <a:cxn ang="0">
                  <a:pos x="42" y="96"/>
                </a:cxn>
                <a:cxn ang="0">
                  <a:pos x="66" y="78"/>
                </a:cxn>
                <a:cxn ang="0">
                  <a:pos x="84" y="54"/>
                </a:cxn>
                <a:cxn ang="0">
                  <a:pos x="84" y="30"/>
                </a:cxn>
                <a:cxn ang="0">
                  <a:pos x="66" y="6"/>
                </a:cxn>
                <a:cxn ang="0">
                  <a:pos x="42" y="0"/>
                </a:cxn>
                <a:cxn ang="0">
                  <a:pos x="24" y="6"/>
                </a:cxn>
                <a:cxn ang="0">
                  <a:pos x="12" y="18"/>
                </a:cxn>
                <a:cxn ang="0">
                  <a:pos x="6" y="30"/>
                </a:cxn>
                <a:cxn ang="0">
                  <a:pos x="0" y="42"/>
                </a:cxn>
                <a:cxn ang="0">
                  <a:pos x="12" y="66"/>
                </a:cxn>
                <a:cxn ang="0">
                  <a:pos x="30" y="84"/>
                </a:cxn>
                <a:cxn ang="0">
                  <a:pos x="42" y="96"/>
                </a:cxn>
                <a:cxn ang="0">
                  <a:pos x="42" y="96"/>
                </a:cxn>
                <a:cxn ang="0">
                  <a:pos x="48" y="12"/>
                </a:cxn>
                <a:cxn ang="0">
                  <a:pos x="66" y="18"/>
                </a:cxn>
                <a:cxn ang="0">
                  <a:pos x="72" y="30"/>
                </a:cxn>
                <a:cxn ang="0">
                  <a:pos x="72" y="42"/>
                </a:cxn>
                <a:cxn ang="0">
                  <a:pos x="66" y="54"/>
                </a:cxn>
                <a:cxn ang="0">
                  <a:pos x="54" y="72"/>
                </a:cxn>
                <a:cxn ang="0">
                  <a:pos x="42" y="84"/>
                </a:cxn>
                <a:cxn ang="0">
                  <a:pos x="42" y="84"/>
                </a:cxn>
                <a:cxn ang="0">
                  <a:pos x="30" y="72"/>
                </a:cxn>
                <a:cxn ang="0">
                  <a:pos x="18" y="54"/>
                </a:cxn>
                <a:cxn ang="0">
                  <a:pos x="18" y="30"/>
                </a:cxn>
                <a:cxn ang="0">
                  <a:pos x="30" y="18"/>
                </a:cxn>
                <a:cxn ang="0">
                  <a:pos x="48" y="12"/>
                </a:cxn>
                <a:cxn ang="0">
                  <a:pos x="48" y="12"/>
                </a:cxn>
              </a:cxnLst>
              <a:rect l="0" t="0" r="r" b="b"/>
              <a:pathLst>
                <a:path w="84" h="96">
                  <a:moveTo>
                    <a:pt x="42" y="96"/>
                  </a:moveTo>
                  <a:lnTo>
                    <a:pt x="66" y="78"/>
                  </a:lnTo>
                  <a:lnTo>
                    <a:pt x="84" y="54"/>
                  </a:lnTo>
                  <a:lnTo>
                    <a:pt x="84" y="30"/>
                  </a:lnTo>
                  <a:lnTo>
                    <a:pt x="66" y="6"/>
                  </a:lnTo>
                  <a:lnTo>
                    <a:pt x="42" y="0"/>
                  </a:lnTo>
                  <a:lnTo>
                    <a:pt x="24" y="6"/>
                  </a:lnTo>
                  <a:lnTo>
                    <a:pt x="12" y="18"/>
                  </a:lnTo>
                  <a:lnTo>
                    <a:pt x="6" y="30"/>
                  </a:lnTo>
                  <a:lnTo>
                    <a:pt x="0" y="42"/>
                  </a:lnTo>
                  <a:lnTo>
                    <a:pt x="12" y="66"/>
                  </a:lnTo>
                  <a:lnTo>
                    <a:pt x="30" y="84"/>
                  </a:lnTo>
                  <a:lnTo>
                    <a:pt x="42" y="96"/>
                  </a:lnTo>
                  <a:lnTo>
                    <a:pt x="42" y="96"/>
                  </a:lnTo>
                  <a:close/>
                  <a:moveTo>
                    <a:pt x="48" y="12"/>
                  </a:moveTo>
                  <a:lnTo>
                    <a:pt x="66" y="18"/>
                  </a:lnTo>
                  <a:lnTo>
                    <a:pt x="72" y="30"/>
                  </a:lnTo>
                  <a:lnTo>
                    <a:pt x="72" y="42"/>
                  </a:lnTo>
                  <a:lnTo>
                    <a:pt x="66" y="54"/>
                  </a:lnTo>
                  <a:lnTo>
                    <a:pt x="54" y="72"/>
                  </a:lnTo>
                  <a:lnTo>
                    <a:pt x="42" y="84"/>
                  </a:lnTo>
                  <a:lnTo>
                    <a:pt x="42" y="84"/>
                  </a:lnTo>
                  <a:lnTo>
                    <a:pt x="30" y="72"/>
                  </a:lnTo>
                  <a:lnTo>
                    <a:pt x="18" y="54"/>
                  </a:lnTo>
                  <a:lnTo>
                    <a:pt x="18" y="30"/>
                  </a:lnTo>
                  <a:lnTo>
                    <a:pt x="30" y="18"/>
                  </a:lnTo>
                  <a:lnTo>
                    <a:pt x="48" y="12"/>
                  </a:lnTo>
                  <a:lnTo>
                    <a:pt x="48"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7" name="Freeform 21"/>
            <p:cNvSpPr>
              <a:spLocks noEditPoints="1"/>
            </p:cNvSpPr>
            <p:nvPr userDrawn="1"/>
          </p:nvSpPr>
          <p:spPr bwMode="ltGray">
            <a:xfrm>
              <a:off x="5470" y="1433"/>
              <a:ext cx="90" cy="108"/>
            </a:xfrm>
            <a:custGeom>
              <a:avLst/>
              <a:gdLst/>
              <a:ahLst/>
              <a:cxnLst>
                <a:cxn ang="0">
                  <a:pos x="6" y="90"/>
                </a:cxn>
                <a:cxn ang="0">
                  <a:pos x="18" y="102"/>
                </a:cxn>
                <a:cxn ang="0">
                  <a:pos x="30" y="108"/>
                </a:cxn>
                <a:cxn ang="0">
                  <a:pos x="60" y="108"/>
                </a:cxn>
                <a:cxn ang="0">
                  <a:pos x="84" y="96"/>
                </a:cxn>
                <a:cxn ang="0">
                  <a:pos x="90" y="84"/>
                </a:cxn>
                <a:cxn ang="0">
                  <a:pos x="90" y="66"/>
                </a:cxn>
                <a:cxn ang="0">
                  <a:pos x="84" y="36"/>
                </a:cxn>
                <a:cxn ang="0">
                  <a:pos x="72" y="18"/>
                </a:cxn>
                <a:cxn ang="0">
                  <a:pos x="60" y="6"/>
                </a:cxn>
                <a:cxn ang="0">
                  <a:pos x="54" y="0"/>
                </a:cxn>
                <a:cxn ang="0">
                  <a:pos x="54" y="0"/>
                </a:cxn>
                <a:cxn ang="0">
                  <a:pos x="48" y="0"/>
                </a:cxn>
                <a:cxn ang="0">
                  <a:pos x="24" y="24"/>
                </a:cxn>
                <a:cxn ang="0">
                  <a:pos x="12" y="48"/>
                </a:cxn>
                <a:cxn ang="0">
                  <a:pos x="0" y="66"/>
                </a:cxn>
                <a:cxn ang="0">
                  <a:pos x="6" y="90"/>
                </a:cxn>
                <a:cxn ang="0">
                  <a:pos x="6" y="90"/>
                </a:cxn>
                <a:cxn ang="0">
                  <a:pos x="18" y="66"/>
                </a:cxn>
                <a:cxn ang="0">
                  <a:pos x="24" y="48"/>
                </a:cxn>
                <a:cxn ang="0">
                  <a:pos x="36" y="30"/>
                </a:cxn>
                <a:cxn ang="0">
                  <a:pos x="42" y="18"/>
                </a:cxn>
                <a:cxn ang="0">
                  <a:pos x="48" y="12"/>
                </a:cxn>
                <a:cxn ang="0">
                  <a:pos x="78" y="42"/>
                </a:cxn>
                <a:cxn ang="0">
                  <a:pos x="84" y="66"/>
                </a:cxn>
                <a:cxn ang="0">
                  <a:pos x="66" y="90"/>
                </a:cxn>
                <a:cxn ang="0">
                  <a:pos x="54" y="96"/>
                </a:cxn>
                <a:cxn ang="0">
                  <a:pos x="42" y="96"/>
                </a:cxn>
                <a:cxn ang="0">
                  <a:pos x="30" y="96"/>
                </a:cxn>
                <a:cxn ang="0">
                  <a:pos x="24" y="84"/>
                </a:cxn>
                <a:cxn ang="0">
                  <a:pos x="18" y="78"/>
                </a:cxn>
                <a:cxn ang="0">
                  <a:pos x="18" y="66"/>
                </a:cxn>
                <a:cxn ang="0">
                  <a:pos x="18" y="66"/>
                </a:cxn>
              </a:cxnLst>
              <a:rect l="0" t="0" r="r" b="b"/>
              <a:pathLst>
                <a:path w="90" h="108">
                  <a:moveTo>
                    <a:pt x="6" y="90"/>
                  </a:moveTo>
                  <a:lnTo>
                    <a:pt x="18" y="102"/>
                  </a:lnTo>
                  <a:lnTo>
                    <a:pt x="30" y="108"/>
                  </a:lnTo>
                  <a:lnTo>
                    <a:pt x="60" y="108"/>
                  </a:lnTo>
                  <a:lnTo>
                    <a:pt x="84" y="96"/>
                  </a:lnTo>
                  <a:lnTo>
                    <a:pt x="90" y="84"/>
                  </a:lnTo>
                  <a:lnTo>
                    <a:pt x="90" y="66"/>
                  </a:lnTo>
                  <a:lnTo>
                    <a:pt x="84" y="36"/>
                  </a:lnTo>
                  <a:lnTo>
                    <a:pt x="72" y="18"/>
                  </a:lnTo>
                  <a:lnTo>
                    <a:pt x="60" y="6"/>
                  </a:lnTo>
                  <a:lnTo>
                    <a:pt x="54" y="0"/>
                  </a:lnTo>
                  <a:lnTo>
                    <a:pt x="54" y="0"/>
                  </a:lnTo>
                  <a:lnTo>
                    <a:pt x="48" y="0"/>
                  </a:lnTo>
                  <a:lnTo>
                    <a:pt x="24" y="24"/>
                  </a:lnTo>
                  <a:lnTo>
                    <a:pt x="12" y="48"/>
                  </a:lnTo>
                  <a:lnTo>
                    <a:pt x="0" y="66"/>
                  </a:lnTo>
                  <a:lnTo>
                    <a:pt x="6" y="90"/>
                  </a:lnTo>
                  <a:lnTo>
                    <a:pt x="6" y="90"/>
                  </a:lnTo>
                  <a:close/>
                  <a:moveTo>
                    <a:pt x="18" y="66"/>
                  </a:moveTo>
                  <a:lnTo>
                    <a:pt x="24" y="48"/>
                  </a:lnTo>
                  <a:lnTo>
                    <a:pt x="36" y="30"/>
                  </a:lnTo>
                  <a:lnTo>
                    <a:pt x="42" y="18"/>
                  </a:lnTo>
                  <a:lnTo>
                    <a:pt x="48" y="12"/>
                  </a:lnTo>
                  <a:lnTo>
                    <a:pt x="78" y="42"/>
                  </a:lnTo>
                  <a:lnTo>
                    <a:pt x="84" y="66"/>
                  </a:lnTo>
                  <a:lnTo>
                    <a:pt x="66" y="90"/>
                  </a:lnTo>
                  <a:lnTo>
                    <a:pt x="54" y="96"/>
                  </a:lnTo>
                  <a:lnTo>
                    <a:pt x="42" y="96"/>
                  </a:lnTo>
                  <a:lnTo>
                    <a:pt x="30" y="96"/>
                  </a:lnTo>
                  <a:lnTo>
                    <a:pt x="24" y="84"/>
                  </a:lnTo>
                  <a:lnTo>
                    <a:pt x="18" y="78"/>
                  </a:lnTo>
                  <a:lnTo>
                    <a:pt x="18" y="66"/>
                  </a:lnTo>
                  <a:lnTo>
                    <a:pt x="18" y="6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8" name="Freeform 22"/>
            <p:cNvSpPr>
              <a:spLocks noEditPoints="1"/>
            </p:cNvSpPr>
            <p:nvPr userDrawn="1"/>
          </p:nvSpPr>
          <p:spPr bwMode="ltGray">
            <a:xfrm>
              <a:off x="5428" y="3525"/>
              <a:ext cx="66" cy="96"/>
            </a:xfrm>
            <a:custGeom>
              <a:avLst/>
              <a:gdLst/>
              <a:ahLst/>
              <a:cxnLst>
                <a:cxn ang="0">
                  <a:pos x="30" y="96"/>
                </a:cxn>
                <a:cxn ang="0">
                  <a:pos x="54" y="72"/>
                </a:cxn>
                <a:cxn ang="0">
                  <a:pos x="66" y="48"/>
                </a:cxn>
                <a:cxn ang="0">
                  <a:pos x="66" y="24"/>
                </a:cxn>
                <a:cxn ang="0">
                  <a:pos x="54" y="6"/>
                </a:cxn>
                <a:cxn ang="0">
                  <a:pos x="30" y="0"/>
                </a:cxn>
                <a:cxn ang="0">
                  <a:pos x="18" y="0"/>
                </a:cxn>
                <a:cxn ang="0">
                  <a:pos x="6" y="12"/>
                </a:cxn>
                <a:cxn ang="0">
                  <a:pos x="0" y="36"/>
                </a:cxn>
                <a:cxn ang="0">
                  <a:pos x="6" y="60"/>
                </a:cxn>
                <a:cxn ang="0">
                  <a:pos x="18" y="84"/>
                </a:cxn>
                <a:cxn ang="0">
                  <a:pos x="30" y="96"/>
                </a:cxn>
                <a:cxn ang="0">
                  <a:pos x="30" y="96"/>
                </a:cxn>
                <a:cxn ang="0">
                  <a:pos x="30" y="12"/>
                </a:cxn>
                <a:cxn ang="0">
                  <a:pos x="48" y="18"/>
                </a:cxn>
                <a:cxn ang="0">
                  <a:pos x="54" y="24"/>
                </a:cxn>
                <a:cxn ang="0">
                  <a:pos x="54" y="36"/>
                </a:cxn>
                <a:cxn ang="0">
                  <a:pos x="48" y="48"/>
                </a:cxn>
                <a:cxn ang="0">
                  <a:pos x="36" y="66"/>
                </a:cxn>
                <a:cxn ang="0">
                  <a:pos x="30" y="78"/>
                </a:cxn>
                <a:cxn ang="0">
                  <a:pos x="18" y="66"/>
                </a:cxn>
                <a:cxn ang="0">
                  <a:pos x="12" y="48"/>
                </a:cxn>
                <a:cxn ang="0">
                  <a:pos x="6" y="30"/>
                </a:cxn>
                <a:cxn ang="0">
                  <a:pos x="18" y="12"/>
                </a:cxn>
                <a:cxn ang="0">
                  <a:pos x="30" y="12"/>
                </a:cxn>
                <a:cxn ang="0">
                  <a:pos x="30" y="12"/>
                </a:cxn>
              </a:cxnLst>
              <a:rect l="0" t="0" r="r" b="b"/>
              <a:pathLst>
                <a:path w="66" h="96">
                  <a:moveTo>
                    <a:pt x="30" y="96"/>
                  </a:moveTo>
                  <a:lnTo>
                    <a:pt x="54" y="72"/>
                  </a:lnTo>
                  <a:lnTo>
                    <a:pt x="66" y="48"/>
                  </a:lnTo>
                  <a:lnTo>
                    <a:pt x="66" y="24"/>
                  </a:lnTo>
                  <a:lnTo>
                    <a:pt x="54" y="6"/>
                  </a:lnTo>
                  <a:lnTo>
                    <a:pt x="30" y="0"/>
                  </a:lnTo>
                  <a:lnTo>
                    <a:pt x="18" y="0"/>
                  </a:lnTo>
                  <a:lnTo>
                    <a:pt x="6" y="12"/>
                  </a:lnTo>
                  <a:lnTo>
                    <a:pt x="0" y="36"/>
                  </a:lnTo>
                  <a:lnTo>
                    <a:pt x="6" y="60"/>
                  </a:lnTo>
                  <a:lnTo>
                    <a:pt x="18" y="84"/>
                  </a:lnTo>
                  <a:lnTo>
                    <a:pt x="30" y="96"/>
                  </a:lnTo>
                  <a:lnTo>
                    <a:pt x="30" y="96"/>
                  </a:lnTo>
                  <a:close/>
                  <a:moveTo>
                    <a:pt x="30" y="12"/>
                  </a:moveTo>
                  <a:lnTo>
                    <a:pt x="48" y="18"/>
                  </a:lnTo>
                  <a:lnTo>
                    <a:pt x="54" y="24"/>
                  </a:lnTo>
                  <a:lnTo>
                    <a:pt x="54" y="36"/>
                  </a:lnTo>
                  <a:lnTo>
                    <a:pt x="48" y="48"/>
                  </a:lnTo>
                  <a:lnTo>
                    <a:pt x="36" y="66"/>
                  </a:lnTo>
                  <a:lnTo>
                    <a:pt x="30" y="78"/>
                  </a:lnTo>
                  <a:lnTo>
                    <a:pt x="18" y="66"/>
                  </a:lnTo>
                  <a:lnTo>
                    <a:pt x="12" y="48"/>
                  </a:lnTo>
                  <a:lnTo>
                    <a:pt x="6" y="30"/>
                  </a:lnTo>
                  <a:lnTo>
                    <a:pt x="18" y="12"/>
                  </a:lnTo>
                  <a:lnTo>
                    <a:pt x="30" y="12"/>
                  </a:lnTo>
                  <a:lnTo>
                    <a:pt x="30"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599" name="Freeform 23"/>
            <p:cNvSpPr>
              <a:spLocks/>
            </p:cNvSpPr>
            <p:nvPr userDrawn="1"/>
          </p:nvSpPr>
          <p:spPr bwMode="ltGray">
            <a:xfrm>
              <a:off x="3017" y="1127"/>
              <a:ext cx="2603" cy="444"/>
            </a:xfrm>
            <a:custGeom>
              <a:avLst/>
              <a:gdLst/>
              <a:ahLst/>
              <a:cxnLst>
                <a:cxn ang="0">
                  <a:pos x="2577" y="0"/>
                </a:cxn>
                <a:cxn ang="0">
                  <a:pos x="2594" y="72"/>
                </a:cxn>
                <a:cxn ang="0">
                  <a:pos x="6" y="444"/>
                </a:cxn>
                <a:cxn ang="0">
                  <a:pos x="0" y="396"/>
                </a:cxn>
                <a:cxn ang="0">
                  <a:pos x="1225" y="96"/>
                </a:cxn>
                <a:cxn ang="0">
                  <a:pos x="1351" y="78"/>
                </a:cxn>
                <a:cxn ang="0">
                  <a:pos x="2577" y="0"/>
                </a:cxn>
                <a:cxn ang="0">
                  <a:pos x="2577" y="0"/>
                </a:cxn>
              </a:cxnLst>
              <a:rect l="0" t="0" r="r" b="b"/>
              <a:pathLst>
                <a:path w="2594" h="444">
                  <a:moveTo>
                    <a:pt x="2577" y="0"/>
                  </a:moveTo>
                  <a:lnTo>
                    <a:pt x="2594" y="72"/>
                  </a:lnTo>
                  <a:lnTo>
                    <a:pt x="6" y="444"/>
                  </a:lnTo>
                  <a:lnTo>
                    <a:pt x="0" y="396"/>
                  </a:lnTo>
                  <a:lnTo>
                    <a:pt x="1225" y="96"/>
                  </a:lnTo>
                  <a:lnTo>
                    <a:pt x="1351" y="78"/>
                  </a:lnTo>
                  <a:lnTo>
                    <a:pt x="2577" y="0"/>
                  </a:lnTo>
                  <a:lnTo>
                    <a:pt x="2577" y="0"/>
                  </a:lnTo>
                  <a:close/>
                </a:path>
              </a:pathLst>
            </a:custGeom>
            <a:gradFill rotWithShape="0">
              <a:gsLst>
                <a:gs pos="0">
                  <a:schemeClr val="bg2">
                    <a:gamma/>
                    <a:tint val="81961"/>
                    <a:invGamma/>
                  </a:schemeClr>
                </a:gs>
                <a:gs pos="100000">
                  <a:schemeClr val="bg2"/>
                </a:gs>
              </a:gsLst>
              <a:lin ang="0" scaled="1"/>
            </a:gradFill>
            <a:ln w="9525">
              <a:noFill/>
              <a:round/>
              <a:headEnd/>
              <a:tailEnd/>
            </a:ln>
          </p:spPr>
          <p:txBody>
            <a:bodyPr/>
            <a:lstStyle/>
            <a:p>
              <a:endParaRPr lang="cs-CZ"/>
            </a:p>
          </p:txBody>
        </p:sp>
        <p:sp>
          <p:nvSpPr>
            <p:cNvPr id="24600" name="Freeform 24"/>
            <p:cNvSpPr>
              <a:spLocks noEditPoints="1"/>
            </p:cNvSpPr>
            <p:nvPr userDrawn="1"/>
          </p:nvSpPr>
          <p:spPr bwMode="ltGray">
            <a:xfrm>
              <a:off x="2934" y="3773"/>
              <a:ext cx="84" cy="95"/>
            </a:xfrm>
            <a:custGeom>
              <a:avLst/>
              <a:gdLst/>
              <a:ahLst/>
              <a:cxnLst>
                <a:cxn ang="0">
                  <a:pos x="36" y="95"/>
                </a:cxn>
                <a:cxn ang="0">
                  <a:pos x="60" y="77"/>
                </a:cxn>
                <a:cxn ang="0">
                  <a:pos x="78" y="53"/>
                </a:cxn>
                <a:cxn ang="0">
                  <a:pos x="84" y="42"/>
                </a:cxn>
                <a:cxn ang="0">
                  <a:pos x="84" y="30"/>
                </a:cxn>
                <a:cxn ang="0">
                  <a:pos x="72" y="6"/>
                </a:cxn>
                <a:cxn ang="0">
                  <a:pos x="42" y="0"/>
                </a:cxn>
                <a:cxn ang="0">
                  <a:pos x="30" y="0"/>
                </a:cxn>
                <a:cxn ang="0">
                  <a:pos x="12" y="12"/>
                </a:cxn>
                <a:cxn ang="0">
                  <a:pos x="0" y="24"/>
                </a:cxn>
                <a:cxn ang="0">
                  <a:pos x="0" y="36"/>
                </a:cxn>
                <a:cxn ang="0">
                  <a:pos x="6" y="59"/>
                </a:cxn>
                <a:cxn ang="0">
                  <a:pos x="24" y="83"/>
                </a:cxn>
                <a:cxn ang="0">
                  <a:pos x="36" y="95"/>
                </a:cxn>
                <a:cxn ang="0">
                  <a:pos x="36" y="95"/>
                </a:cxn>
                <a:cxn ang="0">
                  <a:pos x="48" y="12"/>
                </a:cxn>
                <a:cxn ang="0">
                  <a:pos x="66" y="18"/>
                </a:cxn>
                <a:cxn ang="0">
                  <a:pos x="72" y="30"/>
                </a:cxn>
                <a:cxn ang="0">
                  <a:pos x="72" y="42"/>
                </a:cxn>
                <a:cxn ang="0">
                  <a:pos x="66" y="53"/>
                </a:cxn>
                <a:cxn ang="0">
                  <a:pos x="48" y="71"/>
                </a:cxn>
                <a:cxn ang="0">
                  <a:pos x="42" y="77"/>
                </a:cxn>
                <a:cxn ang="0">
                  <a:pos x="36" y="77"/>
                </a:cxn>
                <a:cxn ang="0">
                  <a:pos x="24" y="65"/>
                </a:cxn>
                <a:cxn ang="0">
                  <a:pos x="18" y="48"/>
                </a:cxn>
                <a:cxn ang="0">
                  <a:pos x="18" y="30"/>
                </a:cxn>
                <a:cxn ang="0">
                  <a:pos x="30" y="12"/>
                </a:cxn>
                <a:cxn ang="0">
                  <a:pos x="48" y="12"/>
                </a:cxn>
                <a:cxn ang="0">
                  <a:pos x="48" y="12"/>
                </a:cxn>
              </a:cxnLst>
              <a:rect l="0" t="0" r="r" b="b"/>
              <a:pathLst>
                <a:path w="84" h="95">
                  <a:moveTo>
                    <a:pt x="36" y="95"/>
                  </a:moveTo>
                  <a:lnTo>
                    <a:pt x="60" y="77"/>
                  </a:lnTo>
                  <a:lnTo>
                    <a:pt x="78" y="53"/>
                  </a:lnTo>
                  <a:lnTo>
                    <a:pt x="84" y="42"/>
                  </a:lnTo>
                  <a:lnTo>
                    <a:pt x="84" y="30"/>
                  </a:lnTo>
                  <a:lnTo>
                    <a:pt x="72" y="6"/>
                  </a:lnTo>
                  <a:lnTo>
                    <a:pt x="42" y="0"/>
                  </a:lnTo>
                  <a:lnTo>
                    <a:pt x="30" y="0"/>
                  </a:lnTo>
                  <a:lnTo>
                    <a:pt x="12" y="12"/>
                  </a:lnTo>
                  <a:lnTo>
                    <a:pt x="0" y="24"/>
                  </a:lnTo>
                  <a:lnTo>
                    <a:pt x="0" y="36"/>
                  </a:lnTo>
                  <a:lnTo>
                    <a:pt x="6" y="59"/>
                  </a:lnTo>
                  <a:lnTo>
                    <a:pt x="24" y="83"/>
                  </a:lnTo>
                  <a:lnTo>
                    <a:pt x="36" y="95"/>
                  </a:lnTo>
                  <a:lnTo>
                    <a:pt x="36" y="95"/>
                  </a:lnTo>
                  <a:close/>
                  <a:moveTo>
                    <a:pt x="48" y="12"/>
                  </a:moveTo>
                  <a:lnTo>
                    <a:pt x="66" y="18"/>
                  </a:lnTo>
                  <a:lnTo>
                    <a:pt x="72" y="30"/>
                  </a:lnTo>
                  <a:lnTo>
                    <a:pt x="72" y="42"/>
                  </a:lnTo>
                  <a:lnTo>
                    <a:pt x="66" y="53"/>
                  </a:lnTo>
                  <a:lnTo>
                    <a:pt x="48" y="71"/>
                  </a:lnTo>
                  <a:lnTo>
                    <a:pt x="42" y="77"/>
                  </a:lnTo>
                  <a:lnTo>
                    <a:pt x="36" y="77"/>
                  </a:lnTo>
                  <a:lnTo>
                    <a:pt x="24" y="65"/>
                  </a:lnTo>
                  <a:lnTo>
                    <a:pt x="18"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601" name="Freeform 25"/>
            <p:cNvSpPr>
              <a:spLocks noEditPoints="1"/>
            </p:cNvSpPr>
            <p:nvPr userDrawn="1"/>
          </p:nvSpPr>
          <p:spPr bwMode="ltGray">
            <a:xfrm>
              <a:off x="3779" y="3872"/>
              <a:ext cx="90" cy="108"/>
            </a:xfrm>
            <a:custGeom>
              <a:avLst/>
              <a:gdLst/>
              <a:ahLst/>
              <a:cxnLst>
                <a:cxn ang="0">
                  <a:pos x="12" y="96"/>
                </a:cxn>
                <a:cxn ang="0">
                  <a:pos x="24" y="108"/>
                </a:cxn>
                <a:cxn ang="0">
                  <a:pos x="42" y="108"/>
                </a:cxn>
                <a:cxn ang="0">
                  <a:pos x="66" y="102"/>
                </a:cxn>
                <a:cxn ang="0">
                  <a:pos x="84" y="78"/>
                </a:cxn>
                <a:cxn ang="0">
                  <a:pos x="90" y="66"/>
                </a:cxn>
                <a:cxn ang="0">
                  <a:pos x="84" y="48"/>
                </a:cxn>
                <a:cxn ang="0">
                  <a:pos x="66" y="24"/>
                </a:cxn>
                <a:cxn ang="0">
                  <a:pos x="48" y="12"/>
                </a:cxn>
                <a:cxn ang="0">
                  <a:pos x="36" y="0"/>
                </a:cxn>
                <a:cxn ang="0">
                  <a:pos x="30" y="0"/>
                </a:cxn>
                <a:cxn ang="0">
                  <a:pos x="30" y="0"/>
                </a:cxn>
                <a:cxn ang="0">
                  <a:pos x="24" y="0"/>
                </a:cxn>
                <a:cxn ang="0">
                  <a:pos x="12" y="30"/>
                </a:cxn>
                <a:cxn ang="0">
                  <a:pos x="0" y="54"/>
                </a:cxn>
                <a:cxn ang="0">
                  <a:pos x="0" y="78"/>
                </a:cxn>
                <a:cxn ang="0">
                  <a:pos x="12" y="96"/>
                </a:cxn>
                <a:cxn ang="0">
                  <a:pos x="12" y="96"/>
                </a:cxn>
                <a:cxn ang="0">
                  <a:pos x="12" y="72"/>
                </a:cxn>
                <a:cxn ang="0">
                  <a:pos x="18" y="54"/>
                </a:cxn>
                <a:cxn ang="0">
                  <a:pos x="24" y="36"/>
                </a:cxn>
                <a:cxn ang="0">
                  <a:pos x="30" y="18"/>
                </a:cxn>
                <a:cxn ang="0">
                  <a:pos x="30" y="12"/>
                </a:cxn>
                <a:cxn ang="0">
                  <a:pos x="48" y="24"/>
                </a:cxn>
                <a:cxn ang="0">
                  <a:pos x="66" y="36"/>
                </a:cxn>
                <a:cxn ang="0">
                  <a:pos x="78" y="54"/>
                </a:cxn>
                <a:cxn ang="0">
                  <a:pos x="78" y="72"/>
                </a:cxn>
                <a:cxn ang="0">
                  <a:pos x="72" y="84"/>
                </a:cxn>
                <a:cxn ang="0">
                  <a:pos x="48" y="96"/>
                </a:cxn>
                <a:cxn ang="0">
                  <a:pos x="36" y="96"/>
                </a:cxn>
                <a:cxn ang="0">
                  <a:pos x="24" y="90"/>
                </a:cxn>
                <a:cxn ang="0">
                  <a:pos x="18" y="84"/>
                </a:cxn>
                <a:cxn ang="0">
                  <a:pos x="12" y="72"/>
                </a:cxn>
                <a:cxn ang="0">
                  <a:pos x="12" y="72"/>
                </a:cxn>
              </a:cxnLst>
              <a:rect l="0" t="0" r="r" b="b"/>
              <a:pathLst>
                <a:path w="90" h="108">
                  <a:moveTo>
                    <a:pt x="12" y="96"/>
                  </a:moveTo>
                  <a:lnTo>
                    <a:pt x="24" y="108"/>
                  </a:lnTo>
                  <a:lnTo>
                    <a:pt x="42" y="108"/>
                  </a:lnTo>
                  <a:lnTo>
                    <a:pt x="66" y="102"/>
                  </a:lnTo>
                  <a:lnTo>
                    <a:pt x="84" y="78"/>
                  </a:lnTo>
                  <a:lnTo>
                    <a:pt x="90" y="66"/>
                  </a:lnTo>
                  <a:lnTo>
                    <a:pt x="84" y="48"/>
                  </a:lnTo>
                  <a:lnTo>
                    <a:pt x="66" y="24"/>
                  </a:lnTo>
                  <a:lnTo>
                    <a:pt x="48" y="12"/>
                  </a:lnTo>
                  <a:lnTo>
                    <a:pt x="36" y="0"/>
                  </a:lnTo>
                  <a:lnTo>
                    <a:pt x="30" y="0"/>
                  </a:lnTo>
                  <a:lnTo>
                    <a:pt x="30" y="0"/>
                  </a:lnTo>
                  <a:lnTo>
                    <a:pt x="24" y="0"/>
                  </a:lnTo>
                  <a:lnTo>
                    <a:pt x="12" y="30"/>
                  </a:lnTo>
                  <a:lnTo>
                    <a:pt x="0" y="54"/>
                  </a:lnTo>
                  <a:lnTo>
                    <a:pt x="0" y="78"/>
                  </a:lnTo>
                  <a:lnTo>
                    <a:pt x="12" y="96"/>
                  </a:lnTo>
                  <a:lnTo>
                    <a:pt x="12" y="96"/>
                  </a:lnTo>
                  <a:close/>
                  <a:moveTo>
                    <a:pt x="12" y="72"/>
                  </a:moveTo>
                  <a:lnTo>
                    <a:pt x="18" y="54"/>
                  </a:lnTo>
                  <a:lnTo>
                    <a:pt x="24" y="36"/>
                  </a:lnTo>
                  <a:lnTo>
                    <a:pt x="30" y="18"/>
                  </a:lnTo>
                  <a:lnTo>
                    <a:pt x="30" y="12"/>
                  </a:lnTo>
                  <a:lnTo>
                    <a:pt x="48" y="24"/>
                  </a:lnTo>
                  <a:lnTo>
                    <a:pt x="66" y="36"/>
                  </a:lnTo>
                  <a:lnTo>
                    <a:pt x="78" y="54"/>
                  </a:lnTo>
                  <a:lnTo>
                    <a:pt x="78" y="72"/>
                  </a:lnTo>
                  <a:lnTo>
                    <a:pt x="72" y="84"/>
                  </a:lnTo>
                  <a:lnTo>
                    <a:pt x="48" y="96"/>
                  </a:lnTo>
                  <a:lnTo>
                    <a:pt x="36" y="96"/>
                  </a:lnTo>
                  <a:lnTo>
                    <a:pt x="24" y="90"/>
                  </a:lnTo>
                  <a:lnTo>
                    <a:pt x="18" y="84"/>
                  </a:lnTo>
                  <a:lnTo>
                    <a:pt x="12" y="72"/>
                  </a:lnTo>
                  <a:lnTo>
                    <a:pt x="12" y="72"/>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602" name="Freeform 26"/>
            <p:cNvSpPr>
              <a:spLocks noEditPoints="1"/>
            </p:cNvSpPr>
            <p:nvPr userDrawn="1"/>
          </p:nvSpPr>
          <p:spPr bwMode="ltGray">
            <a:xfrm>
              <a:off x="2400" y="3872"/>
              <a:ext cx="72" cy="90"/>
            </a:xfrm>
            <a:custGeom>
              <a:avLst/>
              <a:gdLst/>
              <a:ahLst/>
              <a:cxnLst>
                <a:cxn ang="0">
                  <a:pos x="71" y="90"/>
                </a:cxn>
                <a:cxn ang="0">
                  <a:pos x="71" y="60"/>
                </a:cxn>
                <a:cxn ang="0">
                  <a:pos x="71" y="36"/>
                </a:cxn>
                <a:cxn ang="0">
                  <a:pos x="60" y="12"/>
                </a:cxn>
                <a:cxn ang="0">
                  <a:pos x="36" y="0"/>
                </a:cxn>
                <a:cxn ang="0">
                  <a:pos x="12" y="12"/>
                </a:cxn>
                <a:cxn ang="0">
                  <a:pos x="0" y="36"/>
                </a:cxn>
                <a:cxn ang="0">
                  <a:pos x="6" y="60"/>
                </a:cxn>
                <a:cxn ang="0">
                  <a:pos x="30" y="78"/>
                </a:cxn>
                <a:cxn ang="0">
                  <a:pos x="54" y="90"/>
                </a:cxn>
                <a:cxn ang="0">
                  <a:pos x="71" y="90"/>
                </a:cxn>
                <a:cxn ang="0">
                  <a:pos x="71" y="90"/>
                </a:cxn>
                <a:cxn ang="0">
                  <a:pos x="24" y="18"/>
                </a:cxn>
                <a:cxn ang="0">
                  <a:pos x="42" y="18"/>
                </a:cxn>
                <a:cxn ang="0">
                  <a:pos x="54" y="18"/>
                </a:cxn>
                <a:cxn ang="0">
                  <a:pos x="60" y="42"/>
                </a:cxn>
                <a:cxn ang="0">
                  <a:pos x="60" y="66"/>
                </a:cxn>
                <a:cxn ang="0">
                  <a:pos x="60" y="72"/>
                </a:cxn>
                <a:cxn ang="0">
                  <a:pos x="60" y="78"/>
                </a:cxn>
                <a:cxn ang="0">
                  <a:pos x="42" y="72"/>
                </a:cxn>
                <a:cxn ang="0">
                  <a:pos x="24" y="66"/>
                </a:cxn>
                <a:cxn ang="0">
                  <a:pos x="12" y="48"/>
                </a:cxn>
                <a:cxn ang="0">
                  <a:pos x="12" y="30"/>
                </a:cxn>
                <a:cxn ang="0">
                  <a:pos x="24" y="18"/>
                </a:cxn>
                <a:cxn ang="0">
                  <a:pos x="24" y="18"/>
                </a:cxn>
              </a:cxnLst>
              <a:rect l="0" t="0" r="r" b="b"/>
              <a:pathLst>
                <a:path w="71" h="90">
                  <a:moveTo>
                    <a:pt x="71" y="90"/>
                  </a:moveTo>
                  <a:lnTo>
                    <a:pt x="71" y="60"/>
                  </a:lnTo>
                  <a:lnTo>
                    <a:pt x="71" y="36"/>
                  </a:lnTo>
                  <a:lnTo>
                    <a:pt x="60" y="12"/>
                  </a:lnTo>
                  <a:lnTo>
                    <a:pt x="36" y="0"/>
                  </a:lnTo>
                  <a:lnTo>
                    <a:pt x="12" y="12"/>
                  </a:lnTo>
                  <a:lnTo>
                    <a:pt x="0" y="36"/>
                  </a:lnTo>
                  <a:lnTo>
                    <a:pt x="6" y="60"/>
                  </a:lnTo>
                  <a:lnTo>
                    <a:pt x="30" y="78"/>
                  </a:lnTo>
                  <a:lnTo>
                    <a:pt x="54" y="90"/>
                  </a:lnTo>
                  <a:lnTo>
                    <a:pt x="71" y="90"/>
                  </a:lnTo>
                  <a:lnTo>
                    <a:pt x="71" y="90"/>
                  </a:lnTo>
                  <a:close/>
                  <a:moveTo>
                    <a:pt x="24" y="18"/>
                  </a:moveTo>
                  <a:lnTo>
                    <a:pt x="42" y="18"/>
                  </a:lnTo>
                  <a:lnTo>
                    <a:pt x="54" y="18"/>
                  </a:lnTo>
                  <a:lnTo>
                    <a:pt x="60" y="42"/>
                  </a:lnTo>
                  <a:lnTo>
                    <a:pt x="60" y="66"/>
                  </a:lnTo>
                  <a:lnTo>
                    <a:pt x="60" y="72"/>
                  </a:lnTo>
                  <a:lnTo>
                    <a:pt x="60" y="78"/>
                  </a:lnTo>
                  <a:lnTo>
                    <a:pt x="42" y="72"/>
                  </a:lnTo>
                  <a:lnTo>
                    <a:pt x="24" y="66"/>
                  </a:lnTo>
                  <a:lnTo>
                    <a:pt x="12" y="48"/>
                  </a:lnTo>
                  <a:lnTo>
                    <a:pt x="12" y="30"/>
                  </a:lnTo>
                  <a:lnTo>
                    <a:pt x="24" y="18"/>
                  </a:lnTo>
                  <a:lnTo>
                    <a:pt x="24"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603" name="Oval 27"/>
            <p:cNvSpPr>
              <a:spLocks noChangeArrowheads="1"/>
            </p:cNvSpPr>
            <p:nvPr userDrawn="1"/>
          </p:nvSpPr>
          <p:spPr bwMode="ltGray">
            <a:xfrm>
              <a:off x="2444" y="3838"/>
              <a:ext cx="1380" cy="389"/>
            </a:xfrm>
            <a:prstGeom prst="ellipse">
              <a:avLst/>
            </a:prstGeom>
            <a:gradFill rotWithShape="0">
              <a:gsLst>
                <a:gs pos="0">
                  <a:schemeClr val="bg2">
                    <a:gamma/>
                    <a:tint val="81961"/>
                    <a:invGamma/>
                  </a:schemeClr>
                </a:gs>
                <a:gs pos="100000">
                  <a:schemeClr val="bg2"/>
                </a:gs>
              </a:gsLst>
              <a:lin ang="2700000" scaled="1"/>
            </a:gradFill>
            <a:ln w="9525">
              <a:noFill/>
              <a:round/>
              <a:headEnd/>
              <a:tailEnd/>
            </a:ln>
            <a:effectLst/>
          </p:spPr>
          <p:txBody>
            <a:bodyPr/>
            <a:lstStyle/>
            <a:p>
              <a:endParaRPr lang="cs-CZ"/>
            </a:p>
          </p:txBody>
        </p:sp>
        <p:sp>
          <p:nvSpPr>
            <p:cNvPr id="24604" name="Oval 28"/>
            <p:cNvSpPr>
              <a:spLocks noChangeArrowheads="1"/>
            </p:cNvSpPr>
            <p:nvPr userDrawn="1"/>
          </p:nvSpPr>
          <p:spPr bwMode="ltGray">
            <a:xfrm>
              <a:off x="2394" y="3834"/>
              <a:ext cx="1502" cy="288"/>
            </a:xfrm>
            <a:prstGeom prst="ellipse">
              <a:avLst/>
            </a:prstGeom>
            <a:gradFill rotWithShape="0">
              <a:gsLst>
                <a:gs pos="0">
                  <a:schemeClr val="bg2"/>
                </a:gs>
                <a:gs pos="100000">
                  <a:schemeClr val="bg2">
                    <a:gamma/>
                    <a:tint val="81961"/>
                    <a:invGamma/>
                  </a:schemeClr>
                </a:gs>
              </a:gsLst>
              <a:lin ang="5400000" scaled="1"/>
            </a:gradFill>
            <a:ln w="9525">
              <a:noFill/>
              <a:round/>
              <a:headEnd/>
              <a:tailEnd/>
            </a:ln>
            <a:effectLst/>
          </p:spPr>
          <p:txBody>
            <a:bodyPr/>
            <a:lstStyle/>
            <a:p>
              <a:endParaRPr lang="cs-CZ"/>
            </a:p>
          </p:txBody>
        </p:sp>
        <p:sp>
          <p:nvSpPr>
            <p:cNvPr id="24605" name="Oval 29"/>
            <p:cNvSpPr>
              <a:spLocks noChangeArrowheads="1"/>
            </p:cNvSpPr>
            <p:nvPr userDrawn="1"/>
          </p:nvSpPr>
          <p:spPr bwMode="ltGray">
            <a:xfrm>
              <a:off x="2441" y="3860"/>
              <a:ext cx="1425" cy="220"/>
            </a:xfrm>
            <a:prstGeom prst="ellipse">
              <a:avLst/>
            </a:prstGeom>
            <a:gradFill rotWithShape="0">
              <a:gsLst>
                <a:gs pos="0">
                  <a:schemeClr val="bg2"/>
                </a:gs>
                <a:gs pos="100000">
                  <a:schemeClr val="bg2">
                    <a:gamma/>
                    <a:tint val="81961"/>
                    <a:invGamma/>
                  </a:schemeClr>
                </a:gs>
              </a:gsLst>
              <a:lin ang="0" scaled="1"/>
            </a:gradFill>
            <a:ln w="9525">
              <a:noFill/>
              <a:round/>
              <a:headEnd/>
              <a:tailEnd/>
            </a:ln>
            <a:effectLst/>
          </p:spPr>
          <p:txBody>
            <a:bodyPr/>
            <a:lstStyle/>
            <a:p>
              <a:endParaRPr lang="cs-CZ"/>
            </a:p>
          </p:txBody>
        </p:sp>
        <p:sp>
          <p:nvSpPr>
            <p:cNvPr id="24606" name="Freeform 30"/>
            <p:cNvSpPr>
              <a:spLocks noEditPoints="1"/>
            </p:cNvSpPr>
            <p:nvPr userDrawn="1"/>
          </p:nvSpPr>
          <p:spPr bwMode="ltGray">
            <a:xfrm>
              <a:off x="3743" y="3788"/>
              <a:ext cx="90" cy="96"/>
            </a:xfrm>
            <a:custGeom>
              <a:avLst/>
              <a:gdLst/>
              <a:ahLst/>
              <a:cxnLst>
                <a:cxn ang="0">
                  <a:pos x="66" y="96"/>
                </a:cxn>
                <a:cxn ang="0">
                  <a:pos x="78" y="66"/>
                </a:cxn>
                <a:cxn ang="0">
                  <a:pos x="90" y="42"/>
                </a:cxn>
                <a:cxn ang="0">
                  <a:pos x="78" y="18"/>
                </a:cxn>
                <a:cxn ang="0">
                  <a:pos x="60" y="0"/>
                </a:cxn>
                <a:cxn ang="0">
                  <a:pos x="30" y="6"/>
                </a:cxn>
                <a:cxn ang="0">
                  <a:pos x="18" y="18"/>
                </a:cxn>
                <a:cxn ang="0">
                  <a:pos x="6" y="30"/>
                </a:cxn>
                <a:cxn ang="0">
                  <a:pos x="0" y="42"/>
                </a:cxn>
                <a:cxn ang="0">
                  <a:pos x="6" y="60"/>
                </a:cxn>
                <a:cxn ang="0">
                  <a:pos x="24" y="78"/>
                </a:cxn>
                <a:cxn ang="0">
                  <a:pos x="48" y="90"/>
                </a:cxn>
                <a:cxn ang="0">
                  <a:pos x="66" y="96"/>
                </a:cxn>
                <a:cxn ang="0">
                  <a:pos x="66" y="96"/>
                </a:cxn>
                <a:cxn ang="0">
                  <a:pos x="42" y="18"/>
                </a:cxn>
                <a:cxn ang="0">
                  <a:pos x="60" y="18"/>
                </a:cxn>
                <a:cxn ang="0">
                  <a:pos x="72" y="24"/>
                </a:cxn>
                <a:cxn ang="0">
                  <a:pos x="72" y="36"/>
                </a:cxn>
                <a:cxn ang="0">
                  <a:pos x="72" y="48"/>
                </a:cxn>
                <a:cxn ang="0">
                  <a:pos x="66" y="72"/>
                </a:cxn>
                <a:cxn ang="0">
                  <a:pos x="60" y="78"/>
                </a:cxn>
                <a:cxn ang="0">
                  <a:pos x="60" y="84"/>
                </a:cxn>
                <a:cxn ang="0">
                  <a:pos x="42" y="72"/>
                </a:cxn>
                <a:cxn ang="0">
                  <a:pos x="30" y="66"/>
                </a:cxn>
                <a:cxn ang="0">
                  <a:pos x="18" y="42"/>
                </a:cxn>
                <a:cxn ang="0">
                  <a:pos x="24" y="30"/>
                </a:cxn>
                <a:cxn ang="0">
                  <a:pos x="42" y="18"/>
                </a:cxn>
                <a:cxn ang="0">
                  <a:pos x="42" y="18"/>
                </a:cxn>
              </a:cxnLst>
              <a:rect l="0" t="0" r="r" b="b"/>
              <a:pathLst>
                <a:path w="90" h="96">
                  <a:moveTo>
                    <a:pt x="66" y="96"/>
                  </a:moveTo>
                  <a:lnTo>
                    <a:pt x="78" y="66"/>
                  </a:lnTo>
                  <a:lnTo>
                    <a:pt x="90" y="42"/>
                  </a:lnTo>
                  <a:lnTo>
                    <a:pt x="78" y="18"/>
                  </a:lnTo>
                  <a:lnTo>
                    <a:pt x="60" y="0"/>
                  </a:lnTo>
                  <a:lnTo>
                    <a:pt x="30" y="6"/>
                  </a:lnTo>
                  <a:lnTo>
                    <a:pt x="18" y="18"/>
                  </a:lnTo>
                  <a:lnTo>
                    <a:pt x="6" y="30"/>
                  </a:lnTo>
                  <a:lnTo>
                    <a:pt x="0" y="42"/>
                  </a:lnTo>
                  <a:lnTo>
                    <a:pt x="6" y="60"/>
                  </a:lnTo>
                  <a:lnTo>
                    <a:pt x="24" y="78"/>
                  </a:lnTo>
                  <a:lnTo>
                    <a:pt x="48" y="90"/>
                  </a:lnTo>
                  <a:lnTo>
                    <a:pt x="66" y="96"/>
                  </a:lnTo>
                  <a:lnTo>
                    <a:pt x="66" y="96"/>
                  </a:lnTo>
                  <a:close/>
                  <a:moveTo>
                    <a:pt x="42" y="18"/>
                  </a:moveTo>
                  <a:lnTo>
                    <a:pt x="60" y="18"/>
                  </a:lnTo>
                  <a:lnTo>
                    <a:pt x="72" y="24"/>
                  </a:lnTo>
                  <a:lnTo>
                    <a:pt x="72" y="36"/>
                  </a:lnTo>
                  <a:lnTo>
                    <a:pt x="72" y="48"/>
                  </a:lnTo>
                  <a:lnTo>
                    <a:pt x="66" y="72"/>
                  </a:lnTo>
                  <a:lnTo>
                    <a:pt x="60" y="78"/>
                  </a:lnTo>
                  <a:lnTo>
                    <a:pt x="60" y="84"/>
                  </a:lnTo>
                  <a:lnTo>
                    <a:pt x="42" y="72"/>
                  </a:lnTo>
                  <a:lnTo>
                    <a:pt x="30" y="66"/>
                  </a:lnTo>
                  <a:lnTo>
                    <a:pt x="18" y="42"/>
                  </a:lnTo>
                  <a:lnTo>
                    <a:pt x="24" y="30"/>
                  </a:lnTo>
                  <a:lnTo>
                    <a:pt x="42" y="18"/>
                  </a:lnTo>
                  <a:lnTo>
                    <a:pt x="42" y="18"/>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607" name="Freeform 31"/>
            <p:cNvSpPr>
              <a:spLocks noEditPoints="1"/>
            </p:cNvSpPr>
            <p:nvPr userDrawn="1"/>
          </p:nvSpPr>
          <p:spPr bwMode="ltGray">
            <a:xfrm>
              <a:off x="5422" y="3603"/>
              <a:ext cx="72" cy="108"/>
            </a:xfrm>
            <a:custGeom>
              <a:avLst/>
              <a:gdLst/>
              <a:ahLst/>
              <a:cxnLst>
                <a:cxn ang="0">
                  <a:pos x="0" y="90"/>
                </a:cxn>
                <a:cxn ang="0">
                  <a:pos x="12" y="102"/>
                </a:cxn>
                <a:cxn ang="0">
                  <a:pos x="24" y="108"/>
                </a:cxn>
                <a:cxn ang="0">
                  <a:pos x="48" y="108"/>
                </a:cxn>
                <a:cxn ang="0">
                  <a:pos x="66" y="96"/>
                </a:cxn>
                <a:cxn ang="0">
                  <a:pos x="72" y="66"/>
                </a:cxn>
                <a:cxn ang="0">
                  <a:pos x="66" y="42"/>
                </a:cxn>
                <a:cxn ang="0">
                  <a:pos x="60" y="18"/>
                </a:cxn>
                <a:cxn ang="0">
                  <a:pos x="48" y="6"/>
                </a:cxn>
                <a:cxn ang="0">
                  <a:pos x="42" y="0"/>
                </a:cxn>
                <a:cxn ang="0">
                  <a:pos x="42" y="0"/>
                </a:cxn>
                <a:cxn ang="0">
                  <a:pos x="36" y="0"/>
                </a:cxn>
                <a:cxn ang="0">
                  <a:pos x="18" y="24"/>
                </a:cxn>
                <a:cxn ang="0">
                  <a:pos x="6" y="48"/>
                </a:cxn>
                <a:cxn ang="0">
                  <a:pos x="0" y="66"/>
                </a:cxn>
                <a:cxn ang="0">
                  <a:pos x="0" y="90"/>
                </a:cxn>
                <a:cxn ang="0">
                  <a:pos x="0" y="90"/>
                </a:cxn>
                <a:cxn ang="0">
                  <a:pos x="12" y="66"/>
                </a:cxn>
                <a:cxn ang="0">
                  <a:pos x="18" y="48"/>
                </a:cxn>
                <a:cxn ang="0">
                  <a:pos x="24" y="36"/>
                </a:cxn>
                <a:cxn ang="0">
                  <a:pos x="30" y="24"/>
                </a:cxn>
                <a:cxn ang="0">
                  <a:pos x="36" y="18"/>
                </a:cxn>
                <a:cxn ang="0">
                  <a:pos x="54" y="30"/>
                </a:cxn>
                <a:cxn ang="0">
                  <a:pos x="60" y="48"/>
                </a:cxn>
                <a:cxn ang="0">
                  <a:pos x="66" y="72"/>
                </a:cxn>
                <a:cxn ang="0">
                  <a:pos x="66" y="84"/>
                </a:cxn>
                <a:cxn ang="0">
                  <a:pos x="54" y="96"/>
                </a:cxn>
                <a:cxn ang="0">
                  <a:pos x="30" y="102"/>
                </a:cxn>
                <a:cxn ang="0">
                  <a:pos x="24" y="96"/>
                </a:cxn>
                <a:cxn ang="0">
                  <a:pos x="12" y="90"/>
                </a:cxn>
                <a:cxn ang="0">
                  <a:pos x="12" y="78"/>
                </a:cxn>
                <a:cxn ang="0">
                  <a:pos x="12" y="66"/>
                </a:cxn>
                <a:cxn ang="0">
                  <a:pos x="12" y="66"/>
                </a:cxn>
              </a:cxnLst>
              <a:rect l="0" t="0" r="r" b="b"/>
              <a:pathLst>
                <a:path w="72" h="108">
                  <a:moveTo>
                    <a:pt x="0" y="90"/>
                  </a:moveTo>
                  <a:lnTo>
                    <a:pt x="12" y="102"/>
                  </a:lnTo>
                  <a:lnTo>
                    <a:pt x="24" y="108"/>
                  </a:lnTo>
                  <a:lnTo>
                    <a:pt x="48" y="108"/>
                  </a:lnTo>
                  <a:lnTo>
                    <a:pt x="66" y="96"/>
                  </a:lnTo>
                  <a:lnTo>
                    <a:pt x="72" y="66"/>
                  </a:lnTo>
                  <a:lnTo>
                    <a:pt x="66" y="42"/>
                  </a:lnTo>
                  <a:lnTo>
                    <a:pt x="60" y="18"/>
                  </a:lnTo>
                  <a:lnTo>
                    <a:pt x="48" y="6"/>
                  </a:lnTo>
                  <a:lnTo>
                    <a:pt x="42" y="0"/>
                  </a:lnTo>
                  <a:lnTo>
                    <a:pt x="42" y="0"/>
                  </a:lnTo>
                  <a:lnTo>
                    <a:pt x="36" y="0"/>
                  </a:lnTo>
                  <a:lnTo>
                    <a:pt x="18" y="24"/>
                  </a:lnTo>
                  <a:lnTo>
                    <a:pt x="6" y="48"/>
                  </a:lnTo>
                  <a:lnTo>
                    <a:pt x="0" y="66"/>
                  </a:lnTo>
                  <a:lnTo>
                    <a:pt x="0" y="90"/>
                  </a:lnTo>
                  <a:lnTo>
                    <a:pt x="0" y="90"/>
                  </a:lnTo>
                  <a:close/>
                  <a:moveTo>
                    <a:pt x="12" y="66"/>
                  </a:moveTo>
                  <a:lnTo>
                    <a:pt x="18" y="48"/>
                  </a:lnTo>
                  <a:lnTo>
                    <a:pt x="24" y="36"/>
                  </a:lnTo>
                  <a:lnTo>
                    <a:pt x="30" y="24"/>
                  </a:lnTo>
                  <a:lnTo>
                    <a:pt x="36" y="18"/>
                  </a:lnTo>
                  <a:lnTo>
                    <a:pt x="54" y="30"/>
                  </a:lnTo>
                  <a:lnTo>
                    <a:pt x="60" y="48"/>
                  </a:lnTo>
                  <a:lnTo>
                    <a:pt x="66" y="72"/>
                  </a:lnTo>
                  <a:lnTo>
                    <a:pt x="66" y="84"/>
                  </a:lnTo>
                  <a:lnTo>
                    <a:pt x="54" y="96"/>
                  </a:lnTo>
                  <a:lnTo>
                    <a:pt x="30" y="102"/>
                  </a:lnTo>
                  <a:lnTo>
                    <a:pt x="24" y="96"/>
                  </a:lnTo>
                  <a:lnTo>
                    <a:pt x="12"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w="9525">
              <a:noFill/>
              <a:round/>
              <a:headEnd/>
              <a:tailEnd/>
            </a:ln>
          </p:spPr>
          <p:txBody>
            <a:bodyPr/>
            <a:lstStyle/>
            <a:p>
              <a:endParaRPr lang="cs-CZ"/>
            </a:p>
          </p:txBody>
        </p:sp>
        <p:sp>
          <p:nvSpPr>
            <p:cNvPr id="24608" name="Rectangle 32"/>
            <p:cNvSpPr>
              <a:spLocks noChangeArrowheads="1"/>
            </p:cNvSpPr>
            <p:nvPr userDrawn="1"/>
          </p:nvSpPr>
          <p:spPr bwMode="ltGray">
            <a:xfrm>
              <a:off x="4238" y="1773"/>
              <a:ext cx="173" cy="2539"/>
            </a:xfrm>
            <a:prstGeom prst="rect">
              <a:avLst/>
            </a:prstGeom>
            <a:gradFill rotWithShape="0">
              <a:gsLst>
                <a:gs pos="0">
                  <a:schemeClr val="bg2">
                    <a:gamma/>
                    <a:tint val="81961"/>
                    <a:invGamma/>
                  </a:schemeClr>
                </a:gs>
                <a:gs pos="100000">
                  <a:schemeClr val="bg2"/>
                </a:gs>
              </a:gsLst>
              <a:lin ang="0" scaled="1"/>
            </a:gradFill>
            <a:ln w="9525">
              <a:noFill/>
              <a:miter lim="800000"/>
              <a:headEnd/>
              <a:tailEnd/>
            </a:ln>
            <a:effectLst/>
          </p:spPr>
          <p:txBody>
            <a:bodyPr/>
            <a:lstStyle/>
            <a:p>
              <a:endParaRPr lang="cs-CZ"/>
            </a:p>
          </p:txBody>
        </p:sp>
        <p:sp>
          <p:nvSpPr>
            <p:cNvPr id="24609" name="Rectangle 33"/>
            <p:cNvSpPr>
              <a:spLocks noChangeArrowheads="1"/>
            </p:cNvSpPr>
            <p:nvPr userDrawn="1"/>
          </p:nvSpPr>
          <p:spPr bwMode="ltGray">
            <a:xfrm>
              <a:off x="4288" y="1545"/>
              <a:ext cx="76" cy="240"/>
            </a:xfrm>
            <a:prstGeom prst="rect">
              <a:avLst/>
            </a:prstGeom>
            <a:gradFill rotWithShape="0">
              <a:gsLst>
                <a:gs pos="0">
                  <a:schemeClr val="bg2"/>
                </a:gs>
                <a:gs pos="100000">
                  <a:schemeClr val="bg2">
                    <a:gamma/>
                    <a:tint val="81961"/>
                    <a:invGamma/>
                  </a:schemeClr>
                </a:gs>
              </a:gsLst>
              <a:lin ang="5400000" scaled="1"/>
            </a:gradFill>
            <a:ln w="9525">
              <a:noFill/>
              <a:miter lim="800000"/>
              <a:headEnd/>
              <a:tailEnd/>
            </a:ln>
            <a:effectLst/>
          </p:spPr>
          <p:txBody>
            <a:bodyPr/>
            <a:lstStyle/>
            <a:p>
              <a:endParaRPr lang="cs-CZ"/>
            </a:p>
          </p:txBody>
        </p:sp>
        <p:sp>
          <p:nvSpPr>
            <p:cNvPr id="24610" name="AutoShape 34"/>
            <p:cNvSpPr>
              <a:spLocks noChangeArrowheads="1"/>
            </p:cNvSpPr>
            <p:nvPr userDrawn="1"/>
          </p:nvSpPr>
          <p:spPr bwMode="ltGray">
            <a:xfrm>
              <a:off x="4220" y="1743"/>
              <a:ext cx="205" cy="52"/>
            </a:xfrm>
            <a:prstGeom prst="roundRect">
              <a:avLst>
                <a:gd name="adj" fmla="val 16667"/>
              </a:avLst>
            </a:prstGeom>
            <a:gradFill rotWithShape="0">
              <a:gsLst>
                <a:gs pos="0">
                  <a:schemeClr val="bg2"/>
                </a:gs>
                <a:gs pos="100000">
                  <a:schemeClr val="bg2">
                    <a:gamma/>
                    <a:tint val="81961"/>
                    <a:invGamma/>
                  </a:schemeClr>
                </a:gs>
              </a:gsLst>
              <a:lin ang="5400000" scaled="1"/>
            </a:gradFill>
            <a:ln w="9525">
              <a:noFill/>
              <a:round/>
              <a:headEnd/>
              <a:tailEnd/>
            </a:ln>
            <a:effectLst/>
          </p:spPr>
          <p:txBody>
            <a:bodyPr/>
            <a:lstStyle/>
            <a:p>
              <a:endParaRPr lang="cs-CZ"/>
            </a:p>
          </p:txBody>
        </p:sp>
        <p:sp>
          <p:nvSpPr>
            <p:cNvPr id="24611" name="Freeform 35"/>
            <p:cNvSpPr>
              <a:spLocks/>
            </p:cNvSpPr>
            <p:nvPr userDrawn="1"/>
          </p:nvSpPr>
          <p:spPr bwMode="ltGray">
            <a:xfrm>
              <a:off x="4306" y="1529"/>
              <a:ext cx="252" cy="1576"/>
            </a:xfrm>
            <a:custGeom>
              <a:avLst/>
              <a:gdLst/>
              <a:ahLst/>
              <a:cxnLst>
                <a:cxn ang="0">
                  <a:pos x="252" y="1576"/>
                </a:cxn>
                <a:cxn ang="0">
                  <a:pos x="12" y="84"/>
                </a:cxn>
                <a:cxn ang="0">
                  <a:pos x="12" y="60"/>
                </a:cxn>
                <a:cxn ang="0">
                  <a:pos x="0" y="12"/>
                </a:cxn>
                <a:cxn ang="0">
                  <a:pos x="72" y="0"/>
                </a:cxn>
                <a:cxn ang="0">
                  <a:pos x="72" y="0"/>
                </a:cxn>
                <a:cxn ang="0">
                  <a:pos x="78" y="48"/>
                </a:cxn>
                <a:cxn ang="0">
                  <a:pos x="88" y="66"/>
                </a:cxn>
              </a:cxnLst>
              <a:rect l="0" t="0" r="r" b="b"/>
              <a:pathLst>
                <a:path w="252" h="1576">
                  <a:moveTo>
                    <a:pt x="252" y="1576"/>
                  </a:moveTo>
                  <a:lnTo>
                    <a:pt x="12" y="84"/>
                  </a:lnTo>
                  <a:lnTo>
                    <a:pt x="12" y="60"/>
                  </a:lnTo>
                  <a:lnTo>
                    <a:pt x="0" y="12"/>
                  </a:lnTo>
                  <a:lnTo>
                    <a:pt x="72" y="0"/>
                  </a:lnTo>
                  <a:lnTo>
                    <a:pt x="72" y="0"/>
                  </a:lnTo>
                  <a:lnTo>
                    <a:pt x="78" y="48"/>
                  </a:lnTo>
                  <a:lnTo>
                    <a:pt x="88" y="66"/>
                  </a:lnTo>
                </a:path>
              </a:pathLst>
            </a:custGeom>
            <a:gradFill rotWithShape="0">
              <a:gsLst>
                <a:gs pos="0">
                  <a:schemeClr val="bg2">
                    <a:gamma/>
                    <a:tint val="81961"/>
                    <a:invGamma/>
                  </a:schemeClr>
                </a:gs>
                <a:gs pos="100000">
                  <a:schemeClr val="bg2"/>
                </a:gs>
              </a:gsLst>
              <a:lin ang="2700000" scaled="1"/>
            </a:gradFill>
            <a:ln w="9525">
              <a:noFill/>
              <a:round/>
              <a:headEnd/>
              <a:tailEnd/>
            </a:ln>
          </p:spPr>
          <p:txBody>
            <a:bodyPr/>
            <a:lstStyle/>
            <a:p>
              <a:endParaRPr lang="cs-CZ"/>
            </a:p>
          </p:txBody>
        </p:sp>
        <p:sp>
          <p:nvSpPr>
            <p:cNvPr id="24612" name="Freeform 36"/>
            <p:cNvSpPr>
              <a:spLocks/>
            </p:cNvSpPr>
            <p:nvPr userDrawn="1"/>
          </p:nvSpPr>
          <p:spPr bwMode="ltGray">
            <a:xfrm>
              <a:off x="4169" y="1421"/>
              <a:ext cx="317" cy="138"/>
            </a:xfrm>
            <a:custGeom>
              <a:avLst/>
              <a:gdLst/>
              <a:ahLst/>
              <a:cxnLst>
                <a:cxn ang="0">
                  <a:pos x="161" y="0"/>
                </a:cxn>
                <a:cxn ang="0">
                  <a:pos x="227" y="6"/>
                </a:cxn>
                <a:cxn ang="0">
                  <a:pos x="275" y="36"/>
                </a:cxn>
                <a:cxn ang="0">
                  <a:pos x="304" y="78"/>
                </a:cxn>
                <a:cxn ang="0">
                  <a:pos x="316" y="138"/>
                </a:cxn>
                <a:cxn ang="0">
                  <a:pos x="0" y="138"/>
                </a:cxn>
                <a:cxn ang="0">
                  <a:pos x="11" y="78"/>
                </a:cxn>
                <a:cxn ang="0">
                  <a:pos x="47" y="36"/>
                </a:cxn>
                <a:cxn ang="0">
                  <a:pos x="95" y="6"/>
                </a:cxn>
                <a:cxn ang="0">
                  <a:pos x="161" y="0"/>
                </a:cxn>
                <a:cxn ang="0">
                  <a:pos x="161" y="0"/>
                </a:cxn>
              </a:cxnLst>
              <a:rect l="0" t="0" r="r" b="b"/>
              <a:pathLst>
                <a:path w="316" h="138">
                  <a:moveTo>
                    <a:pt x="161" y="0"/>
                  </a:moveTo>
                  <a:lnTo>
                    <a:pt x="227" y="6"/>
                  </a:lnTo>
                  <a:lnTo>
                    <a:pt x="275" y="36"/>
                  </a:lnTo>
                  <a:lnTo>
                    <a:pt x="304" y="78"/>
                  </a:lnTo>
                  <a:lnTo>
                    <a:pt x="316" y="138"/>
                  </a:lnTo>
                  <a:lnTo>
                    <a:pt x="0" y="138"/>
                  </a:lnTo>
                  <a:lnTo>
                    <a:pt x="11" y="78"/>
                  </a:lnTo>
                  <a:lnTo>
                    <a:pt x="47" y="36"/>
                  </a:lnTo>
                  <a:lnTo>
                    <a:pt x="95" y="6"/>
                  </a:lnTo>
                  <a:lnTo>
                    <a:pt x="161" y="0"/>
                  </a:lnTo>
                  <a:lnTo>
                    <a:pt x="161" y="0"/>
                  </a:lnTo>
                  <a:close/>
                </a:path>
              </a:pathLst>
            </a:custGeom>
            <a:gradFill rotWithShape="0">
              <a:gsLst>
                <a:gs pos="0">
                  <a:schemeClr val="bg2">
                    <a:gamma/>
                    <a:tint val="81961"/>
                    <a:invGamma/>
                  </a:schemeClr>
                </a:gs>
                <a:gs pos="100000">
                  <a:schemeClr val="bg2"/>
                </a:gs>
              </a:gsLst>
              <a:lin ang="0" scaled="1"/>
            </a:gradFill>
            <a:ln w="9525">
              <a:noFill/>
              <a:round/>
              <a:headEnd/>
              <a:tailEnd/>
            </a:ln>
          </p:spPr>
          <p:txBody>
            <a:bodyPr/>
            <a:lstStyle/>
            <a:p>
              <a:endParaRPr lang="cs-CZ"/>
            </a:p>
          </p:txBody>
        </p:sp>
      </p:grpSp>
      <p:sp>
        <p:nvSpPr>
          <p:cNvPr id="24613" name="Rectangle 37"/>
          <p:cNvSpPr>
            <a:spLocks noGrp="1" noChangeArrowheads="1"/>
          </p:cNvSpPr>
          <p:nvPr>
            <p:ph type="title"/>
          </p:nvPr>
        </p:nvSpPr>
        <p:spPr bwMode="auto">
          <a:xfrm>
            <a:off x="457200" y="277813"/>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24614" name="Rectangle 38"/>
          <p:cNvSpPr>
            <a:spLocks noGrp="1" noChangeArrowheads="1"/>
          </p:cNvSpPr>
          <p:nvPr>
            <p:ph type="body" idx="1"/>
          </p:nvPr>
        </p:nvSpPr>
        <p:spPr bwMode="auto">
          <a:xfrm>
            <a:off x="457200" y="1600200"/>
            <a:ext cx="82296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24615" name="Rectangle 39"/>
          <p:cNvSpPr>
            <a:spLocks noGrp="1" noChangeArrowheads="1"/>
          </p:cNvSpPr>
          <p:nvPr>
            <p:ph type="dt" sz="half" idx="2"/>
          </p:nvPr>
        </p:nvSpPr>
        <p:spPr bwMode="auto">
          <a:xfrm>
            <a:off x="457200" y="627856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fld id="{F65544A7-8D54-4080-A1B8-BF3813168E90}" type="datetimeFigureOut">
              <a:rPr lang="cs-CZ" smtClean="0"/>
              <a:pPr/>
              <a:t>30. 1. 2014</a:t>
            </a:fld>
            <a:endParaRPr lang="cs-CZ"/>
          </a:p>
        </p:txBody>
      </p:sp>
      <p:sp>
        <p:nvSpPr>
          <p:cNvPr id="24616" name="Rectangle 40"/>
          <p:cNvSpPr>
            <a:spLocks noGrp="1" noChangeArrowheads="1"/>
          </p:cNvSpPr>
          <p:nvPr>
            <p:ph type="ftr" sz="quarter" idx="3"/>
          </p:nvPr>
        </p:nvSpPr>
        <p:spPr bwMode="auto">
          <a:xfrm>
            <a:off x="3124200" y="6278563"/>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lvl1pPr>
          </a:lstStyle>
          <a:p>
            <a:endParaRPr lang="cs-CZ"/>
          </a:p>
        </p:txBody>
      </p:sp>
      <p:sp>
        <p:nvSpPr>
          <p:cNvPr id="24617" name="Rectangle 41"/>
          <p:cNvSpPr>
            <a:spLocks noGrp="1" noChangeArrowheads="1"/>
          </p:cNvSpPr>
          <p:nvPr>
            <p:ph type="sldNum" sz="quarter" idx="4"/>
          </p:nvPr>
        </p:nvSpPr>
        <p:spPr bwMode="auto">
          <a:xfrm>
            <a:off x="6553200" y="6278563"/>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DF659B6C-33C0-4602-AC3A-73D3A7BF1808}" type="slidenum">
              <a:rPr lang="cs-CZ" smtClean="0"/>
              <a:pPr/>
              <a:t>‹#›</a:t>
            </a:fld>
            <a:endParaRPr lang="cs-CZ"/>
          </a:p>
        </p:txBody>
      </p:sp>
    </p:spTree>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eaLnBrk="1" fontAlgn="base" hangingPunct="1">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1" fontAlgn="base" hangingPunct="1">
        <a:spcBef>
          <a:spcPct val="20000"/>
        </a:spcBef>
        <a:spcAft>
          <a:spcPct val="0"/>
        </a:spcAft>
        <a:buClr>
          <a:schemeClr val="accent2"/>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1" fontAlgn="base" hangingPunct="1">
        <a:spcBef>
          <a:spcPct val="20000"/>
        </a:spcBef>
        <a:spcAft>
          <a:spcPct val="0"/>
        </a:spcAft>
        <a:buClr>
          <a:schemeClr val="tx1"/>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1" fontAlgn="base" hangingPunct="1">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eaLnBrk="1" fontAlgn="base" hangingPunct="1">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eaLnBrk="1" fontAlgn="base" hangingPunct="1">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eaLnBrk="1" fontAlgn="base" hangingPunct="1">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eaLnBrk="1" fontAlgn="base" hangingPunct="1">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4" name="Nadpis 1"/>
          <p:cNvSpPr>
            <a:spLocks noGrp="1"/>
          </p:cNvSpPr>
          <p:nvPr>
            <p:ph type="ctrTitle"/>
          </p:nvPr>
        </p:nvSpPr>
        <p:spPr>
          <a:xfrm>
            <a:off x="611560" y="1556792"/>
            <a:ext cx="7772400" cy="1440159"/>
          </a:xfrm>
        </p:spPr>
        <p:txBody>
          <a:bodyPr>
            <a:normAutofit fontScale="90000"/>
          </a:bodyPr>
          <a:lstStyle/>
          <a:p>
            <a:r>
              <a:rPr lang="cs-CZ" sz="5300" dirty="0" smtClean="0">
                <a:solidFill>
                  <a:schemeClr val="accent4">
                    <a:lumMod val="10000"/>
                  </a:schemeClr>
                </a:solidFill>
              </a:rPr>
              <a:t>Výukový materiál</a:t>
            </a:r>
            <a:r>
              <a:rPr lang="cs-CZ" dirty="0" smtClean="0">
                <a:solidFill>
                  <a:schemeClr val="accent4">
                    <a:lumMod val="10000"/>
                  </a:schemeClr>
                </a:solidFill>
              </a:rPr>
              <a:t/>
            </a:r>
            <a:br>
              <a:rPr lang="cs-CZ" dirty="0" smtClean="0">
                <a:solidFill>
                  <a:schemeClr val="accent4">
                    <a:lumMod val="10000"/>
                  </a:schemeClr>
                </a:solidFill>
              </a:rPr>
            </a:br>
            <a:r>
              <a:rPr lang="cs-CZ" sz="2200" dirty="0" smtClean="0">
                <a:solidFill>
                  <a:schemeClr val="accent4">
                    <a:lumMod val="10000"/>
                  </a:schemeClr>
                </a:solidFill>
              </a:rPr>
              <a:t>Zpracovaný v rámci projektu EU peníze školám</a:t>
            </a:r>
            <a:r>
              <a:rPr lang="cs-CZ" dirty="0" smtClean="0"/>
              <a:t/>
            </a:r>
            <a:br>
              <a:rPr lang="cs-CZ" dirty="0" smtClean="0"/>
            </a:br>
            <a:endParaRPr lang="cs-CZ" dirty="0"/>
          </a:p>
        </p:txBody>
      </p:sp>
      <p:sp>
        <p:nvSpPr>
          <p:cNvPr id="5" name="Podnadpis 2"/>
          <p:cNvSpPr>
            <a:spLocks noGrp="1"/>
          </p:cNvSpPr>
          <p:nvPr>
            <p:ph type="subTitle" idx="1"/>
          </p:nvPr>
        </p:nvSpPr>
        <p:spPr>
          <a:xfrm>
            <a:off x="323528" y="2780928"/>
            <a:ext cx="8640960" cy="3312368"/>
          </a:xfrm>
        </p:spPr>
        <p:txBody>
          <a:bodyPr>
            <a:normAutofit fontScale="77500" lnSpcReduction="20000"/>
          </a:bodyPr>
          <a:lstStyle/>
          <a:p>
            <a:pPr algn="l"/>
            <a:r>
              <a:rPr lang="cs-CZ" sz="2100" b="1" dirty="0" smtClean="0">
                <a:solidFill>
                  <a:schemeClr val="accent4">
                    <a:lumMod val="10000"/>
                  </a:schemeClr>
                </a:solidFill>
                <a:effectLst/>
              </a:rPr>
              <a:t>Název projektu</a:t>
            </a:r>
            <a:r>
              <a:rPr lang="cs-CZ" sz="2100" dirty="0" smtClean="0">
                <a:solidFill>
                  <a:schemeClr val="accent4">
                    <a:lumMod val="10000"/>
                  </a:schemeClr>
                </a:solidFill>
                <a:effectLst/>
              </a:rPr>
              <a:t>: Zlepšujeme a vzděláváme</a:t>
            </a:r>
          </a:p>
          <a:p>
            <a:pPr algn="l"/>
            <a:r>
              <a:rPr lang="cs-CZ" sz="2100" b="1" dirty="0" smtClean="0">
                <a:solidFill>
                  <a:schemeClr val="accent4">
                    <a:lumMod val="10000"/>
                  </a:schemeClr>
                </a:solidFill>
                <a:effectLst/>
              </a:rPr>
              <a:t>Název programu</a:t>
            </a:r>
            <a:r>
              <a:rPr lang="cs-CZ" sz="2100" dirty="0" smtClean="0">
                <a:solidFill>
                  <a:schemeClr val="accent4">
                    <a:lumMod val="10000"/>
                  </a:schemeClr>
                </a:solidFill>
                <a:effectLst/>
              </a:rPr>
              <a:t>: Operační program Vzdělávání pro konkurenceschopnost</a:t>
            </a:r>
          </a:p>
          <a:p>
            <a:pPr algn="l"/>
            <a:r>
              <a:rPr lang="cs-CZ" sz="2100" b="1" dirty="0" smtClean="0">
                <a:solidFill>
                  <a:schemeClr val="accent4">
                    <a:lumMod val="10000"/>
                  </a:schemeClr>
                </a:solidFill>
                <a:effectLst/>
              </a:rPr>
              <a:t>Číslo výzvy</a:t>
            </a:r>
            <a:r>
              <a:rPr lang="cs-CZ" sz="2100" dirty="0" smtClean="0">
                <a:solidFill>
                  <a:schemeClr val="accent4">
                    <a:lumMod val="10000"/>
                  </a:schemeClr>
                </a:solidFill>
                <a:effectLst/>
              </a:rPr>
              <a:t>: 34</a:t>
            </a:r>
          </a:p>
          <a:p>
            <a:pPr algn="l"/>
            <a:endParaRPr lang="cs-CZ" sz="2100" b="1" dirty="0" smtClean="0">
              <a:solidFill>
                <a:schemeClr val="accent4">
                  <a:lumMod val="10000"/>
                </a:schemeClr>
              </a:solidFill>
              <a:effectLst/>
            </a:endParaRPr>
          </a:p>
          <a:p>
            <a:pPr algn="l"/>
            <a:r>
              <a:rPr lang="cs-CZ" sz="2100" b="1" dirty="0" smtClean="0">
                <a:solidFill>
                  <a:schemeClr val="accent4">
                    <a:lumMod val="10000"/>
                  </a:schemeClr>
                </a:solidFill>
                <a:effectLst/>
              </a:rPr>
              <a:t>Předmě</a:t>
            </a:r>
            <a:r>
              <a:rPr lang="cs-CZ" sz="2100" dirty="0" smtClean="0">
                <a:solidFill>
                  <a:schemeClr val="accent4">
                    <a:lumMod val="10000"/>
                  </a:schemeClr>
                </a:solidFill>
                <a:effectLst/>
              </a:rPr>
              <a:t>t: Občanská výchova</a:t>
            </a:r>
          </a:p>
          <a:p>
            <a:pPr algn="l"/>
            <a:r>
              <a:rPr lang="cs-CZ" sz="2100" b="1" dirty="0" smtClean="0">
                <a:solidFill>
                  <a:schemeClr val="accent4">
                    <a:lumMod val="10000"/>
                  </a:schemeClr>
                </a:solidFill>
                <a:effectLst/>
              </a:rPr>
              <a:t>Ročník</a:t>
            </a:r>
            <a:r>
              <a:rPr lang="cs-CZ" sz="2100" dirty="0" smtClean="0">
                <a:solidFill>
                  <a:schemeClr val="accent4">
                    <a:lumMod val="10000"/>
                  </a:schemeClr>
                </a:solidFill>
                <a:effectLst/>
              </a:rPr>
              <a:t>: 2</a:t>
            </a:r>
          </a:p>
          <a:p>
            <a:pPr algn="l"/>
            <a:r>
              <a:rPr lang="cs-CZ" sz="2000" b="1" dirty="0" smtClean="0">
                <a:solidFill>
                  <a:schemeClr val="accent4">
                    <a:lumMod val="10000"/>
                  </a:schemeClr>
                </a:solidFill>
                <a:effectLst/>
              </a:rPr>
              <a:t>Tematická oblast</a:t>
            </a:r>
            <a:r>
              <a:rPr lang="cs-CZ" sz="2000" dirty="0" smtClean="0">
                <a:solidFill>
                  <a:schemeClr val="accent4">
                    <a:lumMod val="10000"/>
                  </a:schemeClr>
                </a:solidFill>
                <a:effectLst/>
              </a:rPr>
              <a:t>: OV2</a:t>
            </a:r>
          </a:p>
          <a:p>
            <a:pPr algn="l"/>
            <a:r>
              <a:rPr lang="cs-CZ" sz="2000" b="1" dirty="0" smtClean="0">
                <a:solidFill>
                  <a:schemeClr val="accent4">
                    <a:lumMod val="10000"/>
                  </a:schemeClr>
                </a:solidFill>
                <a:effectLst/>
              </a:rPr>
              <a:t>Anotace:</a:t>
            </a:r>
            <a:r>
              <a:rPr lang="cs-CZ" sz="2000" dirty="0" smtClean="0">
                <a:solidFill>
                  <a:schemeClr val="accent4">
                    <a:lumMod val="10000"/>
                  </a:schemeClr>
                </a:solidFill>
                <a:effectLst/>
              </a:rPr>
              <a:t>Tento materiál slouží k výuce a opakování učiva pro žáky, kteří byli v souladu s § 9 vyhlášky číslo 73/2005 Sb. o vzdělávání dětí,žáků a studentů se speciálními vzdělávacími potřebami a dětí, žáků a studentů mimořádně nadaných, v platném znění, zařazeni do třídy odborného učiliště, kde se vzdělávají dle ŠVP v oborech 65-51-E/01 Stravovací a ubytovací služby, 66-51-E/01 Prodavačské práce a 75-41-E/01 Pečovatelské služby.</a:t>
            </a:r>
          </a:p>
          <a:p>
            <a:pPr algn="l"/>
            <a:r>
              <a:rPr lang="cs-CZ" sz="2000" b="1" dirty="0" smtClean="0">
                <a:solidFill>
                  <a:schemeClr val="accent4">
                    <a:lumMod val="10000"/>
                  </a:schemeClr>
                </a:solidFill>
                <a:effectLst/>
              </a:rPr>
              <a:t>Autor</a:t>
            </a:r>
            <a:r>
              <a:rPr lang="cs-CZ" sz="2000" dirty="0" smtClean="0">
                <a:solidFill>
                  <a:schemeClr val="accent4">
                    <a:lumMod val="10000"/>
                  </a:schemeClr>
                </a:solidFill>
                <a:effectLst/>
              </a:rPr>
              <a:t>: Ing. Zdeněk Peška</a:t>
            </a:r>
            <a:endParaRPr lang="cs-CZ" sz="2100" dirty="0" smtClean="0">
              <a:solidFill>
                <a:schemeClr val="accent4">
                  <a:lumMod val="10000"/>
                </a:schemeClr>
              </a:solidFill>
              <a:effectLst/>
            </a:endParaRPr>
          </a:p>
          <a:p>
            <a:pPr algn="l"/>
            <a:r>
              <a:rPr lang="cs-CZ" sz="2100" b="1" dirty="0" smtClean="0">
                <a:solidFill>
                  <a:schemeClr val="accent4">
                    <a:lumMod val="10000"/>
                  </a:schemeClr>
                </a:solidFill>
                <a:effectLst/>
              </a:rPr>
              <a:t>Období vytvoření</a:t>
            </a:r>
            <a:r>
              <a:rPr lang="cs-CZ" sz="2100" dirty="0" smtClean="0">
                <a:solidFill>
                  <a:schemeClr val="accent4">
                    <a:lumMod val="10000"/>
                  </a:schemeClr>
                </a:solidFill>
                <a:effectLst/>
              </a:rPr>
              <a:t>: Srpen 2013</a:t>
            </a:r>
            <a:endParaRPr lang="cs-CZ" dirty="0" smtClean="0">
              <a:effectLst/>
            </a:endParaRPr>
          </a:p>
          <a:p>
            <a:pPr algn="l"/>
            <a:endParaRPr lang="cs-CZ" dirty="0"/>
          </a:p>
        </p:txBody>
      </p:sp>
      <p:sp>
        <p:nvSpPr>
          <p:cNvPr id="6" name="Obdélník 5"/>
          <p:cNvSpPr/>
          <p:nvPr/>
        </p:nvSpPr>
        <p:spPr>
          <a:xfrm>
            <a:off x="539552" y="188640"/>
            <a:ext cx="7992888" cy="1077218"/>
          </a:xfrm>
          <a:prstGeom prst="rect">
            <a:avLst/>
          </a:prstGeom>
          <a:noFill/>
        </p:spPr>
        <p:txBody>
          <a:bodyPr wrap="square" lIns="91440" tIns="45720" rIns="91440" bIns="45720">
            <a:spAutoFit/>
          </a:bodyPr>
          <a:lstStyle/>
          <a:p>
            <a:r>
              <a:rPr lang="cs-CZ" sz="3200" b="0" cap="none" spc="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O</a:t>
            </a:r>
            <a:r>
              <a:rPr lang="cs-CZ" sz="3200" b="0" cap="none" spc="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200" b="0" cap="none" spc="0" dirty="0" err="1"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dborné</a:t>
            </a:r>
            <a:r>
              <a:rPr lang="cs-CZ" sz="3200" b="0" cap="none" spc="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200" b="0" cap="none" spc="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U</a:t>
            </a:r>
            <a:r>
              <a:rPr lang="cs-CZ" sz="3200" b="0" cap="none" spc="0" dirty="0" smtClean="0">
                <a:ln w="18415" cmpd="sng">
                  <a:solidFill>
                    <a:srgbClr val="00B0F0"/>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200" b="0" cap="none" spc="0" dirty="0" err="1"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čiliště</a:t>
            </a:r>
            <a:endParaRPr lang="cs-CZ" sz="3200" b="0" cap="none" spc="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endParaRPr>
          </a:p>
          <a:p>
            <a:r>
              <a:rPr lang="cs-CZ" sz="320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 </a:t>
            </a:r>
            <a:r>
              <a:rPr lang="cs-CZ" sz="320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Z</a:t>
            </a:r>
            <a:r>
              <a:rPr lang="cs-CZ" sz="3200" dirty="0" smtClean="0">
                <a:ln w="18415" cmpd="sng">
                  <a:solidFill>
                    <a:schemeClr val="tx2">
                      <a:lumMod val="60000"/>
                      <a:lumOff val="40000"/>
                    </a:schemeClr>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200" dirty="0" err="1"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ákladní</a:t>
            </a:r>
            <a:r>
              <a:rPr lang="cs-CZ" sz="320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20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Š</a:t>
            </a:r>
            <a:r>
              <a:rPr lang="cs-CZ" sz="3200" dirty="0" smtClean="0">
                <a:ln w="18415" cmpd="sng">
                  <a:solidFill>
                    <a:srgbClr val="00B0F0"/>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20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kola praktická </a:t>
            </a:r>
            <a:r>
              <a:rPr lang="cs-CZ" sz="320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Holešov</a:t>
            </a:r>
            <a:endParaRPr lang="cs-CZ" sz="3200" b="0" cap="none" spc="0" dirty="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endParaRPr>
          </a:p>
        </p:txBody>
      </p:sp>
      <p:cxnSp>
        <p:nvCxnSpPr>
          <p:cNvPr id="7" name="Přímá spojovací čára 6"/>
          <p:cNvCxnSpPr/>
          <p:nvPr/>
        </p:nvCxnSpPr>
        <p:spPr>
          <a:xfrm>
            <a:off x="395536" y="1268760"/>
            <a:ext cx="842493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obrázek 2"/>
          <p:cNvPicPr>
            <a:picLocks noChangeAspect="1" noChangeArrowheads="1"/>
          </p:cNvPicPr>
          <p:nvPr/>
        </p:nvPicPr>
        <p:blipFill>
          <a:blip r:embed="rId2" cstate="print"/>
          <a:srcRect/>
          <a:stretch>
            <a:fillRect/>
          </a:stretch>
        </p:blipFill>
        <p:spPr bwMode="auto">
          <a:xfrm>
            <a:off x="0" y="0"/>
            <a:ext cx="9135601" cy="1556792"/>
          </a:xfrm>
          <a:prstGeom prst="rect">
            <a:avLst/>
          </a:prstGeom>
          <a:ln w="9525">
            <a:noFill/>
            <a:miter lim="800000"/>
            <a:headEnd/>
            <a:tailEnd/>
          </a:ln>
        </p:spPr>
      </p:pic>
      <p:sp>
        <p:nvSpPr>
          <p:cNvPr id="5" name="Obdélník 4"/>
          <p:cNvSpPr/>
          <p:nvPr/>
        </p:nvSpPr>
        <p:spPr>
          <a:xfrm>
            <a:off x="179512" y="2996952"/>
            <a:ext cx="8712968" cy="2123658"/>
          </a:xfrm>
          <a:prstGeom prst="rect">
            <a:avLst/>
          </a:prstGeom>
          <a:noFill/>
        </p:spPr>
        <p:txBody>
          <a:bodyPr wrap="square" lIns="91440" tIns="45720" rIns="91440" bIns="45720">
            <a:spAutoFit/>
          </a:bodyPr>
          <a:lstStyle/>
          <a:p>
            <a:pPr algn="ctr"/>
            <a:r>
              <a:rPr lang="cs-CZ" sz="6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PENÍZE</a:t>
            </a:r>
          </a:p>
          <a:p>
            <a:pPr algn="ctr"/>
            <a:r>
              <a:rPr lang="cs-CZ" sz="6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HISTORIE PENĚZ</a:t>
            </a:r>
            <a:endParaRPr lang="cs-CZ" sz="6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ovéPole 2"/>
          <p:cNvSpPr txBox="1"/>
          <p:nvPr/>
        </p:nvSpPr>
        <p:spPr>
          <a:xfrm>
            <a:off x="395536" y="1268760"/>
            <a:ext cx="8349658" cy="2016224"/>
          </a:xfrm>
          <a:prstGeom prst="rect">
            <a:avLst/>
          </a:prstGeom>
          <a:noFill/>
        </p:spPr>
        <p:txBody>
          <a:bodyPr wrap="none" rtlCol="0">
            <a:noAutofit/>
          </a:bodyPr>
          <a:lstStyle/>
          <a:p>
            <a:r>
              <a:rPr lang="cs-CZ" dirty="0" smtClean="0">
                <a:solidFill>
                  <a:schemeClr val="accent4">
                    <a:lumMod val="10000"/>
                  </a:schemeClr>
                </a:solidFill>
              </a:rPr>
              <a:t>Z hlediska ekonomické teorie jsou </a:t>
            </a:r>
            <a:r>
              <a:rPr lang="cs-CZ" b="1" dirty="0" smtClean="0">
                <a:solidFill>
                  <a:schemeClr val="accent4">
                    <a:lumMod val="10000"/>
                  </a:schemeClr>
                </a:solidFill>
              </a:rPr>
              <a:t>peníze</a:t>
            </a:r>
            <a:r>
              <a:rPr lang="cs-CZ" dirty="0" smtClean="0">
                <a:solidFill>
                  <a:schemeClr val="accent4">
                    <a:lumMod val="10000"/>
                  </a:schemeClr>
                </a:solidFill>
              </a:rPr>
              <a:t> takový statek, který v určité společnosti </a:t>
            </a:r>
          </a:p>
          <a:p>
            <a:r>
              <a:rPr lang="cs-CZ" dirty="0" smtClean="0">
                <a:solidFill>
                  <a:schemeClr val="accent4">
                    <a:lumMod val="10000"/>
                  </a:schemeClr>
                </a:solidFill>
              </a:rPr>
              <a:t>slouží jako všeobecně přijímaný prostředek směny (platidlo), tedy statek, pro který </a:t>
            </a:r>
          </a:p>
          <a:p>
            <a:r>
              <a:rPr lang="cs-CZ" dirty="0" smtClean="0">
                <a:solidFill>
                  <a:schemeClr val="accent4">
                    <a:lumMod val="10000"/>
                  </a:schemeClr>
                </a:solidFill>
              </a:rPr>
              <a:t>platí, že velká většina nepřímých směn v nějaké ekonomice se realizuje jeho </a:t>
            </a:r>
          </a:p>
          <a:p>
            <a:r>
              <a:rPr lang="cs-CZ" dirty="0" smtClean="0">
                <a:solidFill>
                  <a:schemeClr val="accent4">
                    <a:lumMod val="10000"/>
                  </a:schemeClr>
                </a:solidFill>
              </a:rPr>
              <a:t>Prostřednictvím.</a:t>
            </a:r>
            <a:endParaRPr lang="cs-CZ" dirty="0" smtClean="0">
              <a:solidFill>
                <a:schemeClr val="accent4">
                  <a:lumMod val="10000"/>
                </a:schemeClr>
              </a:solidFill>
            </a:endParaRPr>
          </a:p>
          <a:p>
            <a:r>
              <a:rPr lang="cs-CZ" dirty="0" smtClean="0">
                <a:solidFill>
                  <a:schemeClr val="accent4">
                    <a:lumMod val="10000"/>
                  </a:schemeClr>
                </a:solidFill>
              </a:rPr>
              <a:t>Ekonomie rozlišuje tři základní funkce peněz:</a:t>
            </a:r>
          </a:p>
          <a:p>
            <a:r>
              <a:rPr lang="cs-CZ" b="1" dirty="0" smtClean="0">
                <a:solidFill>
                  <a:schemeClr val="accent4">
                    <a:lumMod val="10000"/>
                  </a:schemeClr>
                </a:solidFill>
              </a:rPr>
              <a:t>-všeobecný prostředek směny:</a:t>
            </a:r>
            <a:r>
              <a:rPr lang="cs-CZ" dirty="0" smtClean="0">
                <a:solidFill>
                  <a:schemeClr val="accent4">
                    <a:lumMod val="10000"/>
                  </a:schemeClr>
                </a:solidFill>
              </a:rPr>
              <a:t> -tato funkce peněz umožňuje směnu zboží </a:t>
            </a:r>
          </a:p>
          <a:p>
            <a:r>
              <a:rPr lang="cs-CZ" dirty="0" smtClean="0">
                <a:solidFill>
                  <a:schemeClr val="accent4">
                    <a:lumMod val="10000"/>
                  </a:schemeClr>
                </a:solidFill>
              </a:rPr>
              <a:t>za peníze a naopak.</a:t>
            </a:r>
          </a:p>
          <a:p>
            <a:endParaRPr lang="cs-CZ" dirty="0" smtClean="0">
              <a:solidFill>
                <a:schemeClr val="accent4">
                  <a:lumMod val="10000"/>
                </a:schemeClr>
              </a:solidFill>
            </a:endParaRPr>
          </a:p>
          <a:p>
            <a:endParaRPr lang="cs-CZ" dirty="0">
              <a:solidFill>
                <a:schemeClr val="accent4">
                  <a:lumMod val="10000"/>
                </a:schemeClr>
              </a:solidFill>
            </a:endParaRPr>
          </a:p>
        </p:txBody>
      </p:sp>
      <p:sp>
        <p:nvSpPr>
          <p:cNvPr id="17" name="Obdélník 16"/>
          <p:cNvSpPr/>
          <p:nvPr/>
        </p:nvSpPr>
        <p:spPr>
          <a:xfrm>
            <a:off x="395536" y="548680"/>
            <a:ext cx="532859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PENÍZE</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pic>
        <p:nvPicPr>
          <p:cNvPr id="4" name="Obrázek 3" descr="Euromoenterogsedler.jpg"/>
          <p:cNvPicPr>
            <a:picLocks noChangeAspect="1"/>
          </p:cNvPicPr>
          <p:nvPr/>
        </p:nvPicPr>
        <p:blipFill>
          <a:blip r:embed="rId2" cstate="print"/>
          <a:stretch>
            <a:fillRect/>
          </a:stretch>
        </p:blipFill>
        <p:spPr>
          <a:xfrm>
            <a:off x="4860032" y="3284984"/>
            <a:ext cx="3982266" cy="3158349"/>
          </a:xfrm>
          <a:prstGeom prst="rect">
            <a:avLst/>
          </a:prstGeom>
        </p:spPr>
      </p:pic>
      <p:sp>
        <p:nvSpPr>
          <p:cNvPr id="5" name="TextovéPole 4"/>
          <p:cNvSpPr txBox="1"/>
          <p:nvPr/>
        </p:nvSpPr>
        <p:spPr>
          <a:xfrm>
            <a:off x="395536" y="3284984"/>
            <a:ext cx="4392488" cy="3312368"/>
          </a:xfrm>
          <a:prstGeom prst="rect">
            <a:avLst/>
          </a:prstGeom>
          <a:noFill/>
        </p:spPr>
        <p:txBody>
          <a:bodyPr wrap="none" rtlCol="0">
            <a:noAutofit/>
          </a:bodyPr>
          <a:lstStyle/>
          <a:p>
            <a:r>
              <a:rPr lang="cs-CZ" b="1" dirty="0" smtClean="0">
                <a:solidFill>
                  <a:schemeClr val="accent4">
                    <a:lumMod val="10000"/>
                  </a:schemeClr>
                </a:solidFill>
              </a:rPr>
              <a:t>-zúčtovací jednotka:</a:t>
            </a:r>
            <a:r>
              <a:rPr lang="cs-CZ" dirty="0" smtClean="0">
                <a:solidFill>
                  <a:schemeClr val="accent4">
                    <a:lumMod val="10000"/>
                  </a:schemeClr>
                </a:solidFill>
              </a:rPr>
              <a:t> -na peníze lze </a:t>
            </a:r>
          </a:p>
          <a:p>
            <a:r>
              <a:rPr lang="cs-CZ" dirty="0" smtClean="0">
                <a:solidFill>
                  <a:schemeClr val="accent4">
                    <a:lumMod val="10000"/>
                  </a:schemeClr>
                </a:solidFill>
              </a:rPr>
              <a:t>převést tak odlišné statky jako je lidská </a:t>
            </a:r>
          </a:p>
          <a:p>
            <a:r>
              <a:rPr lang="cs-CZ" dirty="0" smtClean="0">
                <a:solidFill>
                  <a:schemeClr val="accent4">
                    <a:lumMod val="10000"/>
                  </a:schemeClr>
                </a:solidFill>
              </a:rPr>
              <a:t>práce, surovinové zdroje, kapitálové </a:t>
            </a:r>
          </a:p>
          <a:p>
            <a:r>
              <a:rPr lang="cs-CZ" dirty="0" smtClean="0">
                <a:solidFill>
                  <a:schemeClr val="accent4">
                    <a:lumMod val="10000"/>
                  </a:schemeClr>
                </a:solidFill>
              </a:rPr>
              <a:t>vybavení a tak dále.</a:t>
            </a:r>
          </a:p>
          <a:p>
            <a:r>
              <a:rPr lang="cs-CZ" dirty="0" smtClean="0">
                <a:solidFill>
                  <a:schemeClr val="accent4">
                    <a:lumMod val="10000"/>
                  </a:schemeClr>
                </a:solidFill>
              </a:rPr>
              <a:t>-</a:t>
            </a:r>
            <a:r>
              <a:rPr lang="cs-CZ" b="1" dirty="0" smtClean="0">
                <a:solidFill>
                  <a:schemeClr val="accent4">
                    <a:lumMod val="10000"/>
                  </a:schemeClr>
                </a:solidFill>
              </a:rPr>
              <a:t>uchovatel hodnoty:</a:t>
            </a:r>
            <a:r>
              <a:rPr lang="cs-CZ" dirty="0" smtClean="0">
                <a:solidFill>
                  <a:schemeClr val="accent4">
                    <a:lumMod val="10000"/>
                  </a:schemeClr>
                </a:solidFill>
              </a:rPr>
              <a:t> -peníze slouží ke </a:t>
            </a:r>
          </a:p>
          <a:p>
            <a:r>
              <a:rPr lang="cs-CZ" dirty="0" smtClean="0">
                <a:solidFill>
                  <a:schemeClr val="accent4">
                    <a:lumMod val="10000"/>
                  </a:schemeClr>
                </a:solidFill>
              </a:rPr>
              <a:t>kumulaci majetku. Cílem držby </a:t>
            </a:r>
          </a:p>
          <a:p>
            <a:r>
              <a:rPr lang="cs-CZ" dirty="0" smtClean="0">
                <a:solidFill>
                  <a:schemeClr val="accent4">
                    <a:lumMod val="10000"/>
                  </a:schemeClr>
                </a:solidFill>
              </a:rPr>
              <a:t>takových peněžních zůstatků je především</a:t>
            </a:r>
          </a:p>
          <a:p>
            <a:r>
              <a:rPr lang="cs-CZ" dirty="0" smtClean="0">
                <a:solidFill>
                  <a:schemeClr val="accent4">
                    <a:lumMod val="10000"/>
                  </a:schemeClr>
                </a:solidFill>
              </a:rPr>
              <a:t> možnost okamžitě reagovat </a:t>
            </a:r>
          </a:p>
          <a:p>
            <a:r>
              <a:rPr lang="cs-CZ" dirty="0" smtClean="0">
                <a:solidFill>
                  <a:schemeClr val="accent4">
                    <a:lumMod val="10000"/>
                  </a:schemeClr>
                </a:solidFill>
              </a:rPr>
              <a:t>na nepředpokládané situace, peníze </a:t>
            </a:r>
          </a:p>
          <a:p>
            <a:r>
              <a:rPr lang="cs-CZ" dirty="0" smtClean="0">
                <a:solidFill>
                  <a:schemeClr val="accent4">
                    <a:lumMod val="10000"/>
                  </a:schemeClr>
                </a:solidFill>
              </a:rPr>
              <a:t>umožňují snazší přizpůsobení měnícím </a:t>
            </a:r>
          </a:p>
          <a:p>
            <a:r>
              <a:rPr lang="cs-CZ" dirty="0" smtClean="0">
                <a:solidFill>
                  <a:schemeClr val="accent4">
                    <a:lumMod val="10000"/>
                  </a:schemeClr>
                </a:solidFill>
              </a:rPr>
              <a:t>se podmínkám hospodářství.</a:t>
            </a:r>
          </a:p>
          <a:p>
            <a:endParaRPr lang="cs-CZ" dirty="0" smtClean="0">
              <a:solidFill>
                <a:schemeClr val="accent4">
                  <a:lumMod val="10000"/>
                </a:schemeClr>
              </a:solidFill>
            </a:endParaRPr>
          </a:p>
          <a:p>
            <a:endParaRPr lang="cs-CZ" dirty="0">
              <a:solidFill>
                <a:schemeClr val="accent4">
                  <a:lumMod val="1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3"/>
                                        </p:tgtEl>
                                        <p:attrNameLst>
                                          <p:attrName>style.visibility</p:attrName>
                                        </p:attrNameLst>
                                      </p:cBhvr>
                                      <p:to>
                                        <p:strVal val="visible"/>
                                      </p:to>
                                    </p:set>
                                  </p:childTnLst>
                                </p:cTn>
                              </p:par>
                            </p:childTnLst>
                          </p:cTn>
                        </p:par>
                        <p:par>
                          <p:cTn id="11" fill="hold">
                            <p:stCondLst>
                              <p:cond delay="33901"/>
                            </p:stCondLst>
                            <p:childTnLst>
                              <p:par>
                                <p:cTn id="12" presetID="1" presetClass="entr" presetSubtype="0" fill="hold" grpId="0" nodeType="afterEffect">
                                  <p:stCondLst>
                                    <p:cond delay="0"/>
                                  </p:stCondLst>
                                  <p:iterate type="lt">
                                    <p:tmAbs val="100"/>
                                  </p:iterate>
                                  <p:childTnLst>
                                    <p:set>
                                      <p:cBhvr>
                                        <p:cTn id="13" dur="1" fill="hold">
                                          <p:stCondLst>
                                            <p:cond delay="0"/>
                                          </p:stCondLst>
                                        </p:cTn>
                                        <p:tgtEl>
                                          <p:spTgt spid="5"/>
                                        </p:tgtEl>
                                        <p:attrNameLst>
                                          <p:attrName>style.visibility</p:attrName>
                                        </p:attrNameLst>
                                      </p:cBhvr>
                                      <p:to>
                                        <p:strVal val="visible"/>
                                      </p:to>
                                    </p:set>
                                  </p:childTnLst>
                                </p:cTn>
                              </p:par>
                              <p:par>
                                <p:cTn id="14" presetID="5" presetClass="entr" presetSubtype="10" fill="hold" nodeType="withEffect">
                                  <p:stCondLst>
                                    <p:cond delay="5000"/>
                                  </p:stCondLst>
                                  <p:childTnLst>
                                    <p:set>
                                      <p:cBhvr>
                                        <p:cTn id="15" dur="1" fill="hold">
                                          <p:stCondLst>
                                            <p:cond delay="0"/>
                                          </p:stCondLst>
                                        </p:cTn>
                                        <p:tgtEl>
                                          <p:spTgt spid="4"/>
                                        </p:tgtEl>
                                        <p:attrNameLst>
                                          <p:attrName>style.visibility</p:attrName>
                                        </p:attrNameLst>
                                      </p:cBhvr>
                                      <p:to>
                                        <p:strVal val="visible"/>
                                      </p:to>
                                    </p:set>
                                    <p:animEffect transition="in" filter="checkerboard(across)">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ovéPole 2"/>
          <p:cNvSpPr txBox="1"/>
          <p:nvPr/>
        </p:nvSpPr>
        <p:spPr>
          <a:xfrm>
            <a:off x="395536" y="1268760"/>
            <a:ext cx="8568952" cy="3456384"/>
          </a:xfrm>
          <a:prstGeom prst="rect">
            <a:avLst/>
          </a:prstGeom>
          <a:noFill/>
        </p:spPr>
        <p:txBody>
          <a:bodyPr wrap="none" rtlCol="0">
            <a:noAutofit/>
          </a:bodyPr>
          <a:lstStyle/>
          <a:p>
            <a:r>
              <a:rPr lang="cs-CZ" dirty="0" smtClean="0">
                <a:solidFill>
                  <a:schemeClr val="bg2">
                    <a:lumMod val="50000"/>
                  </a:schemeClr>
                </a:solidFill>
              </a:rPr>
              <a:t>Prostá směna zboží za zboží (barterový obchod) narážela na problém „dvojí shody</a:t>
            </a:r>
          </a:p>
          <a:p>
            <a:r>
              <a:rPr lang="cs-CZ" dirty="0" smtClean="0">
                <a:solidFill>
                  <a:schemeClr val="bg2">
                    <a:lumMod val="50000"/>
                  </a:schemeClr>
                </a:solidFill>
              </a:rPr>
              <a:t>potřeb“: například kdo chtěl směnit vajíčka za boty, musel najít někoho, kdo nejen</a:t>
            </a:r>
          </a:p>
          <a:p>
            <a:r>
              <a:rPr lang="cs-CZ" dirty="0" smtClean="0">
                <a:solidFill>
                  <a:schemeClr val="bg2">
                    <a:lumMod val="50000"/>
                  </a:schemeClr>
                </a:solidFill>
              </a:rPr>
              <a:t>měl boty na směnu, ale zároveň byl ochoten za ně přijmout vajíčka. Proto se už</a:t>
            </a:r>
          </a:p>
          <a:p>
            <a:r>
              <a:rPr lang="cs-CZ" dirty="0" smtClean="0">
                <a:solidFill>
                  <a:schemeClr val="bg2">
                    <a:lumMod val="50000"/>
                  </a:schemeClr>
                </a:solidFill>
              </a:rPr>
              <a:t>v předhistorických společnostech začal prosazovat zprostředkovaný obchod </a:t>
            </a:r>
          </a:p>
          <a:p>
            <a:r>
              <a:rPr lang="cs-CZ" dirty="0" smtClean="0">
                <a:solidFill>
                  <a:schemeClr val="bg2">
                    <a:lumMod val="50000"/>
                  </a:schemeClr>
                </a:solidFill>
              </a:rPr>
              <a:t>pomocí vzácných, žádoucích a trvanlivých předmětů, které byl každý ochoten </a:t>
            </a:r>
          </a:p>
          <a:p>
            <a:r>
              <a:rPr lang="cs-CZ" dirty="0" smtClean="0">
                <a:solidFill>
                  <a:schemeClr val="bg2">
                    <a:lumMod val="50000"/>
                  </a:schemeClr>
                </a:solidFill>
              </a:rPr>
              <a:t>přijmout, i když je právě nepotřeboval. Nejznámějšími příklady jsou mušle kauri</a:t>
            </a:r>
          </a:p>
          <a:p>
            <a:r>
              <a:rPr lang="cs-CZ" dirty="0" smtClean="0">
                <a:solidFill>
                  <a:schemeClr val="bg2">
                    <a:lumMod val="50000"/>
                  </a:schemeClr>
                </a:solidFill>
              </a:rPr>
              <a:t> a podle zprávy cestovatele </a:t>
            </a:r>
            <a:r>
              <a:rPr lang="cs-CZ" dirty="0" err="1" smtClean="0">
                <a:solidFill>
                  <a:schemeClr val="bg2">
                    <a:lumMod val="50000"/>
                  </a:schemeClr>
                </a:solidFill>
              </a:rPr>
              <a:t>Ibrahima</a:t>
            </a:r>
            <a:r>
              <a:rPr lang="cs-CZ" dirty="0" smtClean="0">
                <a:solidFill>
                  <a:schemeClr val="bg2">
                    <a:lumMod val="50000"/>
                  </a:schemeClr>
                </a:solidFill>
              </a:rPr>
              <a:t> </a:t>
            </a:r>
            <a:r>
              <a:rPr lang="cs-CZ" dirty="0" err="1" smtClean="0">
                <a:solidFill>
                  <a:schemeClr val="bg2">
                    <a:lumMod val="50000"/>
                  </a:schemeClr>
                </a:solidFill>
              </a:rPr>
              <a:t>ibn</a:t>
            </a:r>
            <a:r>
              <a:rPr lang="cs-CZ" dirty="0" smtClean="0">
                <a:solidFill>
                  <a:schemeClr val="bg2">
                    <a:lumMod val="50000"/>
                  </a:schemeClr>
                </a:solidFill>
              </a:rPr>
              <a:t> Jakuba se v našich zemích v polovině</a:t>
            </a:r>
          </a:p>
          <a:p>
            <a:r>
              <a:rPr lang="cs-CZ" dirty="0" smtClean="0">
                <a:solidFill>
                  <a:schemeClr val="bg2">
                    <a:lumMod val="50000"/>
                  </a:schemeClr>
                </a:solidFill>
              </a:rPr>
              <a:t> 10. století platilo kousky plátna.</a:t>
            </a:r>
            <a:r>
              <a:rPr lang="cs-CZ" baseline="30000" dirty="0" smtClean="0">
                <a:solidFill>
                  <a:schemeClr val="bg2">
                    <a:lumMod val="50000"/>
                  </a:schemeClr>
                </a:solidFill>
              </a:rPr>
              <a:t> </a:t>
            </a:r>
          </a:p>
          <a:p>
            <a:r>
              <a:rPr lang="cs-CZ" dirty="0" smtClean="0">
                <a:solidFill>
                  <a:schemeClr val="bg2">
                    <a:lumMod val="50000"/>
                  </a:schemeClr>
                </a:solidFill>
              </a:rPr>
              <a:t>Postupně se však prosadily hlavně drahé kovy, protože byly vzácné, trvanlivé a </a:t>
            </a:r>
          </a:p>
          <a:p>
            <a:r>
              <a:rPr lang="cs-CZ" dirty="0" smtClean="0">
                <a:solidFill>
                  <a:schemeClr val="bg2">
                    <a:lumMod val="50000"/>
                  </a:schemeClr>
                </a:solidFill>
              </a:rPr>
              <a:t>přitahovaly i svým leskem. Kromě toho měly velmi malý objem a daly se téměř </a:t>
            </a:r>
          </a:p>
          <a:p>
            <a:r>
              <a:rPr lang="cs-CZ" dirty="0" smtClean="0">
                <a:solidFill>
                  <a:schemeClr val="bg2">
                    <a:lumMod val="50000"/>
                  </a:schemeClr>
                </a:solidFill>
              </a:rPr>
              <a:t>libovolně odvažovat a dělit. Vážené stříbro se jako zprostředkovatel směny užívalo </a:t>
            </a:r>
          </a:p>
          <a:p>
            <a:r>
              <a:rPr lang="cs-CZ" dirty="0" smtClean="0">
                <a:solidFill>
                  <a:schemeClr val="bg2">
                    <a:lumMod val="50000"/>
                  </a:schemeClr>
                </a:solidFill>
              </a:rPr>
              <a:t>například v Mezopotámii už od 5. tisíciletí př. n. l.</a:t>
            </a:r>
          </a:p>
          <a:p>
            <a:endParaRPr lang="cs-CZ" dirty="0">
              <a:solidFill>
                <a:schemeClr val="bg2">
                  <a:lumMod val="50000"/>
                </a:schemeClr>
              </a:solidFill>
            </a:endParaRPr>
          </a:p>
        </p:txBody>
      </p:sp>
      <p:sp>
        <p:nvSpPr>
          <p:cNvPr id="17" name="Obdélník 16"/>
          <p:cNvSpPr/>
          <p:nvPr/>
        </p:nvSpPr>
        <p:spPr>
          <a:xfrm>
            <a:off x="395536" y="548680"/>
            <a:ext cx="8496944"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HISTORIE PENĚZ-PŘEDCHŮDCI</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pic>
        <p:nvPicPr>
          <p:cNvPr id="7" name="Obrázek 6" descr="Cypraea-moneta-001.png"/>
          <p:cNvPicPr>
            <a:picLocks noChangeAspect="1"/>
          </p:cNvPicPr>
          <p:nvPr/>
        </p:nvPicPr>
        <p:blipFill>
          <a:blip r:embed="rId2" cstate="print"/>
          <a:stretch>
            <a:fillRect/>
          </a:stretch>
        </p:blipFill>
        <p:spPr>
          <a:xfrm>
            <a:off x="971600" y="4581128"/>
            <a:ext cx="7236296" cy="20647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3"/>
                                        </p:tgtEl>
                                        <p:attrNameLst>
                                          <p:attrName>style.visibility</p:attrName>
                                        </p:attrNameLst>
                                      </p:cBhvr>
                                      <p:to>
                                        <p:strVal val="visible"/>
                                      </p:to>
                                    </p:set>
                                  </p:childTnLst>
                                </p:cTn>
                              </p:par>
                              <p:par>
                                <p:cTn id="11" presetID="9" presetClass="entr" presetSubtype="0" fill="hold" nodeType="withEffect">
                                  <p:stCondLst>
                                    <p:cond delay="32000"/>
                                  </p:stCondLst>
                                  <p:childTnLst>
                                    <p:set>
                                      <p:cBhvr>
                                        <p:cTn id="12" dur="1" fill="hold">
                                          <p:stCondLst>
                                            <p:cond delay="0"/>
                                          </p:stCondLst>
                                        </p:cTn>
                                        <p:tgtEl>
                                          <p:spTgt spid="7"/>
                                        </p:tgtEl>
                                        <p:attrNameLst>
                                          <p:attrName>style.visibility</p:attrName>
                                        </p:attrNameLst>
                                      </p:cBhvr>
                                      <p:to>
                                        <p:strVal val="visible"/>
                                      </p:to>
                                    </p:set>
                                    <p:animEffect transition="in" filter="dissolve">
                                      <p:cBhvr>
                                        <p:cTn id="13" dur="5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Obrázek 4" descr="BMC_06.png"/>
          <p:cNvPicPr>
            <a:picLocks noChangeAspect="1"/>
          </p:cNvPicPr>
          <p:nvPr/>
        </p:nvPicPr>
        <p:blipFill>
          <a:blip r:embed="rId2" cstate="print"/>
          <a:stretch>
            <a:fillRect/>
          </a:stretch>
        </p:blipFill>
        <p:spPr>
          <a:xfrm>
            <a:off x="4499992" y="620688"/>
            <a:ext cx="4277705" cy="1979602"/>
          </a:xfrm>
          <a:prstGeom prst="rect">
            <a:avLst/>
          </a:prstGeom>
        </p:spPr>
      </p:pic>
      <p:sp>
        <p:nvSpPr>
          <p:cNvPr id="3" name="TextovéPole 2"/>
          <p:cNvSpPr txBox="1"/>
          <p:nvPr/>
        </p:nvSpPr>
        <p:spPr>
          <a:xfrm>
            <a:off x="179512" y="836712"/>
            <a:ext cx="8712968" cy="6021288"/>
          </a:xfrm>
          <a:prstGeom prst="rect">
            <a:avLst/>
          </a:prstGeom>
          <a:noFill/>
        </p:spPr>
        <p:txBody>
          <a:bodyPr wrap="none" rtlCol="0">
            <a:noAutofit/>
          </a:bodyPr>
          <a:lstStyle/>
          <a:p>
            <a:r>
              <a:rPr lang="cs-CZ" dirty="0" smtClean="0">
                <a:solidFill>
                  <a:schemeClr val="bg2">
                    <a:lumMod val="50000"/>
                  </a:schemeClr>
                </a:solidFill>
              </a:rPr>
              <a:t>Mince patrně vznikly normováním kousků </a:t>
            </a:r>
          </a:p>
          <a:p>
            <a:r>
              <a:rPr lang="cs-CZ" dirty="0" smtClean="0">
                <a:solidFill>
                  <a:schemeClr val="bg2">
                    <a:lumMod val="50000"/>
                  </a:schemeClr>
                </a:solidFill>
              </a:rPr>
              <a:t>drahého kovu, aby je nebylo třeba vážit.</a:t>
            </a:r>
          </a:p>
          <a:p>
            <a:r>
              <a:rPr lang="cs-CZ" dirty="0" smtClean="0">
                <a:solidFill>
                  <a:schemeClr val="bg2">
                    <a:lumMod val="50000"/>
                  </a:schemeClr>
                </a:solidFill>
              </a:rPr>
              <a:t>Souvislost s vážením potvrzuje i to, že </a:t>
            </a:r>
          </a:p>
          <a:p>
            <a:r>
              <a:rPr lang="cs-CZ" dirty="0" smtClean="0">
                <a:solidFill>
                  <a:schemeClr val="bg2">
                    <a:lumMod val="50000"/>
                  </a:schemeClr>
                </a:solidFill>
              </a:rPr>
              <a:t>názvy starých mincí často současně </a:t>
            </a:r>
          </a:p>
          <a:p>
            <a:r>
              <a:rPr lang="cs-CZ" dirty="0" smtClean="0">
                <a:solidFill>
                  <a:schemeClr val="bg2">
                    <a:lumMod val="50000"/>
                  </a:schemeClr>
                </a:solidFill>
              </a:rPr>
              <a:t>znamenaly i váhové jednotky, jako talent, </a:t>
            </a:r>
          </a:p>
          <a:p>
            <a:r>
              <a:rPr lang="cs-CZ" dirty="0" smtClean="0">
                <a:solidFill>
                  <a:schemeClr val="bg2">
                    <a:lumMod val="50000"/>
                  </a:schemeClr>
                </a:solidFill>
              </a:rPr>
              <a:t>šekel, peso nebo libra.</a:t>
            </a:r>
          </a:p>
          <a:p>
            <a:r>
              <a:rPr lang="cs-CZ" dirty="0" smtClean="0">
                <a:solidFill>
                  <a:schemeClr val="bg2">
                    <a:lumMod val="50000"/>
                  </a:schemeClr>
                </a:solidFill>
              </a:rPr>
              <a:t>Jakmile se ražené mince prosadily, mohl ovšem vznikat rozdíl mezi nominální </a:t>
            </a:r>
          </a:p>
          <a:p>
            <a:r>
              <a:rPr lang="cs-CZ" dirty="0" smtClean="0">
                <a:solidFill>
                  <a:schemeClr val="bg2">
                    <a:lumMod val="50000"/>
                  </a:schemeClr>
                </a:solidFill>
              </a:rPr>
              <a:t>hodnotou mince a skutečným obsahem drahého kovu. Se zákonným stanovováním </a:t>
            </a:r>
          </a:p>
          <a:p>
            <a:r>
              <a:rPr lang="cs-CZ" dirty="0" smtClean="0">
                <a:solidFill>
                  <a:schemeClr val="bg2">
                    <a:lumMod val="50000"/>
                  </a:schemeClr>
                </a:solidFill>
              </a:rPr>
              <a:t>měny začala už řecká města, prosadili je však až římští císařové. </a:t>
            </a:r>
          </a:p>
          <a:p>
            <a:r>
              <a:rPr lang="cs-CZ" dirty="0" smtClean="0">
                <a:solidFill>
                  <a:schemeClr val="bg2">
                    <a:lumMod val="50000"/>
                  </a:schemeClr>
                </a:solidFill>
              </a:rPr>
              <a:t>Až do konce 19. století se měna definovala tzv. měnovým číslem, které určovalo, </a:t>
            </a:r>
          </a:p>
          <a:p>
            <a:r>
              <a:rPr lang="cs-CZ" dirty="0" smtClean="0">
                <a:solidFill>
                  <a:schemeClr val="bg2">
                    <a:lumMod val="50000"/>
                  </a:schemeClr>
                </a:solidFill>
              </a:rPr>
              <a:t>kolik mincí se vyrazí z určitého množství drahého kovu.</a:t>
            </a:r>
          </a:p>
          <a:p>
            <a:r>
              <a:rPr lang="cs-CZ" dirty="0" smtClean="0">
                <a:solidFill>
                  <a:schemeClr val="bg2">
                    <a:lumMod val="50000"/>
                  </a:schemeClr>
                </a:solidFill>
              </a:rPr>
              <a:t>Potřeba neustálého směňování různých mincí vedla ke vzniku bank (z italského </a:t>
            </a:r>
            <a:r>
              <a:rPr lang="cs-CZ" i="1" dirty="0" err="1" smtClean="0">
                <a:solidFill>
                  <a:schemeClr val="bg2">
                    <a:lumMod val="50000"/>
                  </a:schemeClr>
                </a:solidFill>
              </a:rPr>
              <a:t>banco</a:t>
            </a:r>
            <a:r>
              <a:rPr lang="cs-CZ" dirty="0" smtClean="0">
                <a:solidFill>
                  <a:schemeClr val="bg2">
                    <a:lumMod val="50000"/>
                  </a:schemeClr>
                </a:solidFill>
              </a:rPr>
              <a:t>,</a:t>
            </a:r>
          </a:p>
          <a:p>
            <a:r>
              <a:rPr lang="cs-CZ" dirty="0" smtClean="0">
                <a:solidFill>
                  <a:schemeClr val="bg2">
                    <a:lumMod val="50000"/>
                  </a:schemeClr>
                </a:solidFill>
              </a:rPr>
              <a:t>lavice, na níž směnárník seděl), nicméně obchod silně komplikovala. </a:t>
            </a:r>
          </a:p>
          <a:p>
            <a:r>
              <a:rPr lang="cs-CZ" dirty="0" smtClean="0">
                <a:solidFill>
                  <a:schemeClr val="bg2">
                    <a:lumMod val="50000"/>
                  </a:schemeClr>
                </a:solidFill>
              </a:rPr>
              <a:t>V pozdním středověku se proto panovníci snažili měnu centralizovat, případně </a:t>
            </a:r>
          </a:p>
          <a:p>
            <a:r>
              <a:rPr lang="cs-CZ" dirty="0" smtClean="0">
                <a:solidFill>
                  <a:schemeClr val="bg2">
                    <a:lumMod val="50000"/>
                  </a:schemeClr>
                </a:solidFill>
              </a:rPr>
              <a:t>stanovovat i její směnný poměr. S rozvojem obchodu a zejména válečných výdajů </a:t>
            </a:r>
          </a:p>
          <a:p>
            <a:r>
              <a:rPr lang="cs-CZ" dirty="0" smtClean="0">
                <a:solidFill>
                  <a:schemeClr val="bg2">
                    <a:lumMod val="50000"/>
                  </a:schemeClr>
                </a:solidFill>
              </a:rPr>
              <a:t>v raném novověku vznikala také nouze o drahé kovy. Proto se už roku 1565 začaly </a:t>
            </a:r>
          </a:p>
          <a:p>
            <a:r>
              <a:rPr lang="cs-CZ" dirty="0" smtClean="0">
                <a:solidFill>
                  <a:schemeClr val="bg2">
                    <a:lumMod val="50000"/>
                  </a:schemeClr>
                </a:solidFill>
              </a:rPr>
              <a:t>razit drobné měděné mince s nápisem „Ne kov, nýbrž důvěra“ (lat. </a:t>
            </a:r>
            <a:r>
              <a:rPr lang="cs-CZ" i="1" dirty="0" smtClean="0">
                <a:solidFill>
                  <a:schemeClr val="bg2">
                    <a:lumMod val="50000"/>
                  </a:schemeClr>
                </a:solidFill>
              </a:rPr>
              <a:t>Non </a:t>
            </a:r>
            <a:r>
              <a:rPr lang="cs-CZ" i="1" dirty="0" err="1" smtClean="0">
                <a:solidFill>
                  <a:schemeClr val="bg2">
                    <a:lumMod val="50000"/>
                  </a:schemeClr>
                </a:solidFill>
              </a:rPr>
              <a:t>aes</a:t>
            </a:r>
            <a:r>
              <a:rPr lang="cs-CZ" i="1" dirty="0" smtClean="0">
                <a:solidFill>
                  <a:schemeClr val="bg2">
                    <a:lumMod val="50000"/>
                  </a:schemeClr>
                </a:solidFill>
              </a:rPr>
              <a:t> sed </a:t>
            </a:r>
            <a:r>
              <a:rPr lang="cs-CZ" i="1" dirty="0" err="1" smtClean="0">
                <a:solidFill>
                  <a:schemeClr val="bg2">
                    <a:lumMod val="50000"/>
                  </a:schemeClr>
                </a:solidFill>
              </a:rPr>
              <a:t>fides</a:t>
            </a:r>
            <a:r>
              <a:rPr lang="cs-CZ" dirty="0" smtClean="0">
                <a:solidFill>
                  <a:schemeClr val="bg2">
                    <a:lumMod val="50000"/>
                  </a:schemeClr>
                </a:solidFill>
              </a:rPr>
              <a:t>). </a:t>
            </a:r>
          </a:p>
          <a:p>
            <a:r>
              <a:rPr lang="cs-CZ" dirty="0" smtClean="0">
                <a:solidFill>
                  <a:schemeClr val="bg2">
                    <a:lumMod val="50000"/>
                  </a:schemeClr>
                </a:solidFill>
              </a:rPr>
              <a:t>Vyjádřil tak skutečnost, že hodnota mince přestávala záviset na obsahu kovu a byla </a:t>
            </a:r>
          </a:p>
          <a:p>
            <a:r>
              <a:rPr lang="cs-CZ" dirty="0" smtClean="0">
                <a:solidFill>
                  <a:schemeClr val="bg2">
                    <a:lumMod val="50000"/>
                  </a:schemeClr>
                </a:solidFill>
              </a:rPr>
              <a:t>dána pouze rozhodnutím panovníka – a ovšem ochotou trhu minci v této hodnotě </a:t>
            </a:r>
          </a:p>
          <a:p>
            <a:r>
              <a:rPr lang="cs-CZ" dirty="0" smtClean="0">
                <a:solidFill>
                  <a:schemeClr val="bg2">
                    <a:lumMod val="50000"/>
                  </a:schemeClr>
                </a:solidFill>
              </a:rPr>
              <a:t>přijímat. Španělský import stříbra z Ameriky kromě toho prudce srazil jeho cenu vůči </a:t>
            </a:r>
          </a:p>
          <a:p>
            <a:r>
              <a:rPr lang="cs-CZ" dirty="0" smtClean="0">
                <a:solidFill>
                  <a:schemeClr val="bg2">
                    <a:lumMod val="50000"/>
                  </a:schemeClr>
                </a:solidFill>
              </a:rPr>
              <a:t>zlatu a zpochybnil ho tak jako základ měny.</a:t>
            </a:r>
          </a:p>
          <a:p>
            <a:endParaRPr lang="cs-CZ" dirty="0">
              <a:solidFill>
                <a:schemeClr val="bg2">
                  <a:lumMod val="50000"/>
                </a:schemeClr>
              </a:solidFill>
            </a:endParaRPr>
          </a:p>
        </p:txBody>
      </p:sp>
      <p:sp>
        <p:nvSpPr>
          <p:cNvPr id="17" name="Obdélník 16"/>
          <p:cNvSpPr/>
          <p:nvPr/>
        </p:nvSpPr>
        <p:spPr>
          <a:xfrm>
            <a:off x="395536" y="188640"/>
            <a:ext cx="8496944"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HISTORIE PENĚZ-MINCE</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3"/>
                                        </p:tgtEl>
                                        <p:attrNameLst>
                                          <p:attrName>style.visibility</p:attrName>
                                        </p:attrNameLst>
                                      </p:cBhvr>
                                      <p:to>
                                        <p:strVal val="visible"/>
                                      </p:to>
                                    </p:set>
                                  </p:childTnLst>
                                </p:cTn>
                              </p:par>
                              <p:par>
                                <p:cTn id="11" presetID="49" presetClass="entr" presetSubtype="0" decel="100000" fill="hold" nodeType="withEffect">
                                  <p:stCondLst>
                                    <p:cond delay="5000"/>
                                  </p:stCondLst>
                                  <p:childTnLst>
                                    <p:set>
                                      <p:cBhvr>
                                        <p:cTn id="12" dur="1" fill="hold">
                                          <p:stCondLst>
                                            <p:cond delay="0"/>
                                          </p:stCondLst>
                                        </p:cTn>
                                        <p:tgtEl>
                                          <p:spTgt spid="5"/>
                                        </p:tgtEl>
                                        <p:attrNameLst>
                                          <p:attrName>style.visibility</p:attrName>
                                        </p:attrNameLst>
                                      </p:cBhvr>
                                      <p:to>
                                        <p:strVal val="visible"/>
                                      </p:to>
                                    </p:set>
                                    <p:anim calcmode="lin" valueType="num">
                                      <p:cBhvr>
                                        <p:cTn id="13" dur="3000" fill="hold"/>
                                        <p:tgtEl>
                                          <p:spTgt spid="5"/>
                                        </p:tgtEl>
                                        <p:attrNameLst>
                                          <p:attrName>ppt_w</p:attrName>
                                        </p:attrNameLst>
                                      </p:cBhvr>
                                      <p:tavLst>
                                        <p:tav tm="0">
                                          <p:val>
                                            <p:fltVal val="0"/>
                                          </p:val>
                                        </p:tav>
                                        <p:tav tm="100000">
                                          <p:val>
                                            <p:strVal val="#ppt_w"/>
                                          </p:val>
                                        </p:tav>
                                      </p:tavLst>
                                    </p:anim>
                                    <p:anim calcmode="lin" valueType="num">
                                      <p:cBhvr>
                                        <p:cTn id="14" dur="3000" fill="hold"/>
                                        <p:tgtEl>
                                          <p:spTgt spid="5"/>
                                        </p:tgtEl>
                                        <p:attrNameLst>
                                          <p:attrName>ppt_h</p:attrName>
                                        </p:attrNameLst>
                                      </p:cBhvr>
                                      <p:tavLst>
                                        <p:tav tm="0">
                                          <p:val>
                                            <p:fltVal val="0"/>
                                          </p:val>
                                        </p:tav>
                                        <p:tav tm="100000">
                                          <p:val>
                                            <p:strVal val="#ppt_h"/>
                                          </p:val>
                                        </p:tav>
                                      </p:tavLst>
                                    </p:anim>
                                    <p:anim calcmode="lin" valueType="num">
                                      <p:cBhvr>
                                        <p:cTn id="15" dur="3000" fill="hold"/>
                                        <p:tgtEl>
                                          <p:spTgt spid="5"/>
                                        </p:tgtEl>
                                        <p:attrNameLst>
                                          <p:attrName>style.rotation</p:attrName>
                                        </p:attrNameLst>
                                      </p:cBhvr>
                                      <p:tavLst>
                                        <p:tav tm="0">
                                          <p:val>
                                            <p:fltVal val="360"/>
                                          </p:val>
                                        </p:tav>
                                        <p:tav tm="100000">
                                          <p:val>
                                            <p:fltVal val="0"/>
                                          </p:val>
                                        </p:tav>
                                      </p:tavLst>
                                    </p:anim>
                                    <p:animEffect transition="in" filter="fade">
                                      <p:cBhvr>
                                        <p:cTn id="16"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 name="Obdélník 16"/>
          <p:cNvSpPr/>
          <p:nvPr/>
        </p:nvSpPr>
        <p:spPr>
          <a:xfrm>
            <a:off x="395536" y="188640"/>
            <a:ext cx="8496944"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HISTORIE PENĚZ-BANKOVKY</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6" name="TextovéPole 5"/>
          <p:cNvSpPr txBox="1"/>
          <p:nvPr/>
        </p:nvSpPr>
        <p:spPr>
          <a:xfrm>
            <a:off x="395536" y="908720"/>
            <a:ext cx="5040560" cy="5909310"/>
          </a:xfrm>
          <a:prstGeom prst="rect">
            <a:avLst/>
          </a:prstGeom>
          <a:noFill/>
        </p:spPr>
        <p:txBody>
          <a:bodyPr wrap="square" rtlCol="0">
            <a:spAutoFit/>
          </a:bodyPr>
          <a:lstStyle/>
          <a:p>
            <a:r>
              <a:rPr lang="cs-CZ" dirty="0" smtClean="0">
                <a:solidFill>
                  <a:schemeClr val="bg2">
                    <a:lumMod val="50000"/>
                  </a:schemeClr>
                </a:solidFill>
              </a:rPr>
              <a:t>Přechod na fiat měnu bez obsahu kovu a založenou pouze na důvěře obchodníků  připravil vznik směnek. </a:t>
            </a:r>
          </a:p>
          <a:p>
            <a:r>
              <a:rPr lang="cs-CZ" dirty="0" smtClean="0">
                <a:solidFill>
                  <a:schemeClr val="bg2">
                    <a:lumMod val="50000"/>
                  </a:schemeClr>
                </a:solidFill>
              </a:rPr>
              <a:t>Z papírových směnek se v Číně vyvinuly státní bankovky s pevnými hodnotami už  v 11. století, v Evropě se první bankovky objevily v roce 1661, kdy je z nedostatku stříbrných mincí začala vydávat stockholmská banka. Lidé je však přijímali dosti neochotně, zvlášť když se ukázalo, že je může postihnout „bankrot“, stav, kdy banka svůj závazek nechce nebo nemůže krýt. </a:t>
            </a:r>
          </a:p>
          <a:p>
            <a:r>
              <a:rPr lang="cs-CZ" dirty="0" smtClean="0">
                <a:solidFill>
                  <a:schemeClr val="bg2">
                    <a:lumMod val="50000"/>
                  </a:schemeClr>
                </a:solidFill>
              </a:rPr>
              <a:t>Teprve ve 20. století se bankovky úplně oddělily od drahých kovů, takže si je jejich držitelé už nemohli vyměnit za drahý kov v pevně stanoveném poměru. </a:t>
            </a:r>
          </a:p>
          <a:p>
            <a:r>
              <a:rPr lang="cs-CZ" dirty="0" smtClean="0">
                <a:solidFill>
                  <a:schemeClr val="bg2">
                    <a:lumMod val="50000"/>
                  </a:schemeClr>
                </a:solidFill>
              </a:rPr>
              <a:t>Dnes jsou drahé kovy předmětem obchodu, takže se jejich cena mění, kdežto  emitentem (vydavatelem) bankovek je státní banka a ručitelem měny pouze stát.</a:t>
            </a:r>
          </a:p>
          <a:p>
            <a:endParaRPr lang="cs-CZ" dirty="0"/>
          </a:p>
        </p:txBody>
      </p:sp>
      <p:pic>
        <p:nvPicPr>
          <p:cNvPr id="7" name="Obrázek 6" descr="Vereinigte_Ostindische_Compagnie_bond.jpg"/>
          <p:cNvPicPr>
            <a:picLocks noChangeAspect="1"/>
          </p:cNvPicPr>
          <p:nvPr/>
        </p:nvPicPr>
        <p:blipFill>
          <a:blip r:embed="rId2" cstate="print"/>
          <a:stretch>
            <a:fillRect/>
          </a:stretch>
        </p:blipFill>
        <p:spPr>
          <a:xfrm>
            <a:off x="5364088" y="980728"/>
            <a:ext cx="3423632" cy="2824496"/>
          </a:xfrm>
          <a:prstGeom prst="rect">
            <a:avLst/>
          </a:prstGeom>
        </p:spPr>
      </p:pic>
      <p:pic>
        <p:nvPicPr>
          <p:cNvPr id="9" name="Obrázek 8" descr="800px-20_Korun_1926_Reverse.jpg"/>
          <p:cNvPicPr>
            <a:picLocks noChangeAspect="1"/>
          </p:cNvPicPr>
          <p:nvPr/>
        </p:nvPicPr>
        <p:blipFill>
          <a:blip r:embed="rId3" cstate="print"/>
          <a:stretch>
            <a:fillRect/>
          </a:stretch>
        </p:blipFill>
        <p:spPr>
          <a:xfrm>
            <a:off x="5508104" y="4278217"/>
            <a:ext cx="3313559" cy="15426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6"/>
                                        </p:tgtEl>
                                        <p:attrNameLst>
                                          <p:attrName>style.visibility</p:attrName>
                                        </p:attrNameLst>
                                      </p:cBhvr>
                                      <p:to>
                                        <p:strVal val="visible"/>
                                      </p:to>
                                    </p:set>
                                  </p:childTnLst>
                                </p:cTn>
                              </p:par>
                              <p:par>
                                <p:cTn id="11" presetID="5" presetClass="entr" presetSubtype="10" fill="hold" nodeType="withEffect">
                                  <p:stCondLst>
                                    <p:cond delay="3000"/>
                                  </p:stCondLst>
                                  <p:childTnLst>
                                    <p:set>
                                      <p:cBhvr>
                                        <p:cTn id="12" dur="1" fill="hold">
                                          <p:stCondLst>
                                            <p:cond delay="0"/>
                                          </p:stCondLst>
                                        </p:cTn>
                                        <p:tgtEl>
                                          <p:spTgt spid="7"/>
                                        </p:tgtEl>
                                        <p:attrNameLst>
                                          <p:attrName>style.visibility</p:attrName>
                                        </p:attrNameLst>
                                      </p:cBhvr>
                                      <p:to>
                                        <p:strVal val="visible"/>
                                      </p:to>
                                    </p:set>
                                    <p:animEffect transition="in" filter="checkerboard(across)">
                                      <p:cBhvr>
                                        <p:cTn id="13" dur="3000"/>
                                        <p:tgtEl>
                                          <p:spTgt spid="7"/>
                                        </p:tgtEl>
                                      </p:cBhvr>
                                    </p:animEffect>
                                  </p:childTnLst>
                                </p:cTn>
                              </p:par>
                              <p:par>
                                <p:cTn id="14" presetID="5" presetClass="entr" presetSubtype="10" fill="hold" nodeType="withEffect">
                                  <p:stCondLst>
                                    <p:cond delay="5000"/>
                                  </p:stCondLst>
                                  <p:childTnLst>
                                    <p:set>
                                      <p:cBhvr>
                                        <p:cTn id="15" dur="1" fill="hold">
                                          <p:stCondLst>
                                            <p:cond delay="0"/>
                                          </p:stCondLst>
                                        </p:cTn>
                                        <p:tgtEl>
                                          <p:spTgt spid="9"/>
                                        </p:tgtEl>
                                        <p:attrNameLst>
                                          <p:attrName>style.visibility</p:attrName>
                                        </p:attrNameLst>
                                      </p:cBhvr>
                                      <p:to>
                                        <p:strVal val="visible"/>
                                      </p:to>
                                    </p:set>
                                    <p:animEffect transition="in" filter="checkerboard(across)">
                                      <p:cBhvr>
                                        <p:cTn id="16" dur="3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ovéPole 2"/>
          <p:cNvSpPr txBox="1"/>
          <p:nvPr/>
        </p:nvSpPr>
        <p:spPr>
          <a:xfrm>
            <a:off x="179512" y="836712"/>
            <a:ext cx="8712968" cy="2376264"/>
          </a:xfrm>
          <a:prstGeom prst="rect">
            <a:avLst/>
          </a:prstGeom>
          <a:noFill/>
        </p:spPr>
        <p:txBody>
          <a:bodyPr wrap="none" rtlCol="0">
            <a:noAutofit/>
          </a:bodyPr>
          <a:lstStyle/>
          <a:p>
            <a:r>
              <a:rPr lang="cs-CZ" dirty="0" smtClean="0">
                <a:solidFill>
                  <a:schemeClr val="bg2">
                    <a:lumMod val="50000"/>
                  </a:schemeClr>
                </a:solidFill>
              </a:rPr>
              <a:t>Když se zavedly bankovní účty a úvěry, nemusely být všechny peníze kryty kovem a</a:t>
            </a:r>
          </a:p>
          <a:p>
            <a:r>
              <a:rPr lang="cs-CZ" dirty="0" smtClean="0">
                <a:solidFill>
                  <a:schemeClr val="bg2">
                    <a:lumMod val="50000"/>
                  </a:schemeClr>
                </a:solidFill>
              </a:rPr>
              <a:t>od 19. století ani bankovkami </a:t>
            </a:r>
          </a:p>
          <a:p>
            <a:r>
              <a:rPr lang="cs-CZ" dirty="0" smtClean="0">
                <a:solidFill>
                  <a:schemeClr val="bg2">
                    <a:lumMod val="50000"/>
                  </a:schemeClr>
                </a:solidFill>
              </a:rPr>
              <a:t>Ve 20 století stále větší část měnové zásoby byla a je na bankovních účtech, od konce</a:t>
            </a:r>
          </a:p>
          <a:p>
            <a:r>
              <a:rPr lang="cs-CZ" dirty="0" smtClean="0">
                <a:solidFill>
                  <a:schemeClr val="bg2">
                    <a:lumMod val="50000"/>
                  </a:schemeClr>
                </a:solidFill>
              </a:rPr>
              <a:t>20. století  pak elektronických. Peníze tak už nejsou ani papír, nýbrž záznamy </a:t>
            </a:r>
          </a:p>
          <a:p>
            <a:r>
              <a:rPr lang="cs-CZ" dirty="0" smtClean="0">
                <a:solidFill>
                  <a:schemeClr val="bg2">
                    <a:lumMod val="50000"/>
                  </a:schemeClr>
                </a:solidFill>
              </a:rPr>
              <a:t>v počítačích. </a:t>
            </a:r>
          </a:p>
          <a:p>
            <a:r>
              <a:rPr lang="cs-CZ" dirty="0" smtClean="0">
                <a:solidFill>
                  <a:schemeClr val="bg2">
                    <a:lumMod val="50000"/>
                  </a:schemeClr>
                </a:solidFill>
              </a:rPr>
              <a:t>Jejich jistota se tím příliš nezměnila: nadále za měnu ručí stát, nepřímo ale všichni </a:t>
            </a:r>
          </a:p>
          <a:p>
            <a:r>
              <a:rPr lang="cs-CZ" dirty="0" smtClean="0">
                <a:solidFill>
                  <a:schemeClr val="bg2">
                    <a:lumMod val="50000"/>
                  </a:schemeClr>
                </a:solidFill>
              </a:rPr>
              <a:t>jejich držitelé. Kdyby je lidé přestali přijímat, měna by se zhroutila. </a:t>
            </a:r>
          </a:p>
          <a:p>
            <a:r>
              <a:rPr lang="cs-CZ" dirty="0" smtClean="0">
                <a:solidFill>
                  <a:schemeClr val="bg2">
                    <a:lumMod val="50000"/>
                  </a:schemeClr>
                </a:solidFill>
              </a:rPr>
              <a:t>Naproti tomu elektronické peníze umožňují daleko pružnější zacházení s nimi.</a:t>
            </a:r>
            <a:endParaRPr lang="cs-CZ" dirty="0">
              <a:solidFill>
                <a:schemeClr val="bg2">
                  <a:lumMod val="50000"/>
                </a:schemeClr>
              </a:solidFill>
            </a:endParaRPr>
          </a:p>
        </p:txBody>
      </p:sp>
      <p:sp>
        <p:nvSpPr>
          <p:cNvPr id="17" name="Obdélník 16"/>
          <p:cNvSpPr/>
          <p:nvPr/>
        </p:nvSpPr>
        <p:spPr>
          <a:xfrm>
            <a:off x="395536" y="188640"/>
            <a:ext cx="8496944"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HISTORIE PENĚZ-E PENÍZE</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pic>
        <p:nvPicPr>
          <p:cNvPr id="4" name="Obrázek 3" descr="bankomat_45775l.jpg"/>
          <p:cNvPicPr>
            <a:picLocks noChangeAspect="1"/>
          </p:cNvPicPr>
          <p:nvPr/>
        </p:nvPicPr>
        <p:blipFill>
          <a:blip r:embed="rId2" cstate="print"/>
          <a:stretch>
            <a:fillRect/>
          </a:stretch>
        </p:blipFill>
        <p:spPr>
          <a:xfrm>
            <a:off x="2267744" y="3140968"/>
            <a:ext cx="4685772" cy="346747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3"/>
                                        </p:tgtEl>
                                        <p:attrNameLst>
                                          <p:attrName>style.visibility</p:attrName>
                                        </p:attrNameLst>
                                      </p:cBhvr>
                                      <p:to>
                                        <p:strVal val="visible"/>
                                      </p:to>
                                    </p:set>
                                  </p:childTnLst>
                                </p:cTn>
                              </p:par>
                              <p:par>
                                <p:cTn id="11" presetID="53" presetClass="entr" presetSubtype="0" fill="hold" nodeType="withEffect">
                                  <p:stCondLst>
                                    <p:cond delay="5000"/>
                                  </p:stCondLst>
                                  <p:childTnLst>
                                    <p:set>
                                      <p:cBhvr>
                                        <p:cTn id="12" dur="1" fill="hold">
                                          <p:stCondLst>
                                            <p:cond delay="0"/>
                                          </p:stCondLst>
                                        </p:cTn>
                                        <p:tgtEl>
                                          <p:spTgt spid="4"/>
                                        </p:tgtEl>
                                        <p:attrNameLst>
                                          <p:attrName>style.visibility</p:attrName>
                                        </p:attrNameLst>
                                      </p:cBhvr>
                                      <p:to>
                                        <p:strVal val="visible"/>
                                      </p:to>
                                    </p:set>
                                    <p:anim calcmode="lin" valueType="num">
                                      <p:cBhvr>
                                        <p:cTn id="13" dur="3000" fill="hold"/>
                                        <p:tgtEl>
                                          <p:spTgt spid="4"/>
                                        </p:tgtEl>
                                        <p:attrNameLst>
                                          <p:attrName>ppt_w</p:attrName>
                                        </p:attrNameLst>
                                      </p:cBhvr>
                                      <p:tavLst>
                                        <p:tav tm="0">
                                          <p:val>
                                            <p:fltVal val="0"/>
                                          </p:val>
                                        </p:tav>
                                        <p:tav tm="100000">
                                          <p:val>
                                            <p:strVal val="#ppt_w"/>
                                          </p:val>
                                        </p:tav>
                                      </p:tavLst>
                                    </p:anim>
                                    <p:anim calcmode="lin" valueType="num">
                                      <p:cBhvr>
                                        <p:cTn id="14" dur="3000" fill="hold"/>
                                        <p:tgtEl>
                                          <p:spTgt spid="4"/>
                                        </p:tgtEl>
                                        <p:attrNameLst>
                                          <p:attrName>ppt_h</p:attrName>
                                        </p:attrNameLst>
                                      </p:cBhvr>
                                      <p:tavLst>
                                        <p:tav tm="0">
                                          <p:val>
                                            <p:fltVal val="0"/>
                                          </p:val>
                                        </p:tav>
                                        <p:tav tm="100000">
                                          <p:val>
                                            <p:strVal val="#ppt_h"/>
                                          </p:val>
                                        </p:tav>
                                      </p:tavLst>
                                    </p:anim>
                                    <p:animEffect transition="in" filter="fade">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Nadpis 1"/>
          <p:cNvSpPr>
            <a:spLocks noGrp="1"/>
          </p:cNvSpPr>
          <p:nvPr>
            <p:ph type="title"/>
          </p:nvPr>
        </p:nvSpPr>
        <p:spPr>
          <a:xfrm>
            <a:off x="457200" y="152400"/>
            <a:ext cx="8229600" cy="990600"/>
          </a:xfrm>
        </p:spPr>
        <p:txBody>
          <a:bodyPr/>
          <a:lstStyle/>
          <a:p>
            <a:r>
              <a:rPr lang="cs-CZ" dirty="0" smtClean="0">
                <a:solidFill>
                  <a:schemeClr val="accent4">
                    <a:lumMod val="10000"/>
                  </a:schemeClr>
                </a:solidFill>
              </a:rPr>
              <a:t>Zdroje (15.08.2013)</a:t>
            </a:r>
            <a:endParaRPr lang="cs-CZ" dirty="0">
              <a:solidFill>
                <a:schemeClr val="accent4">
                  <a:lumMod val="10000"/>
                </a:schemeClr>
              </a:solidFill>
            </a:endParaRPr>
          </a:p>
        </p:txBody>
      </p:sp>
      <p:sp>
        <p:nvSpPr>
          <p:cNvPr id="7" name="Zástupný symbol pro obsah 2"/>
          <p:cNvSpPr>
            <a:spLocks noGrp="1"/>
          </p:cNvSpPr>
          <p:nvPr>
            <p:ph sz="quarter" idx="1"/>
          </p:nvPr>
        </p:nvSpPr>
        <p:spPr>
          <a:xfrm>
            <a:off x="457200" y="1219200"/>
            <a:ext cx="8229600" cy="5306144"/>
          </a:xfrm>
        </p:spPr>
        <p:txBody>
          <a:bodyPr/>
          <a:lstStyle/>
          <a:p>
            <a:pPr>
              <a:buNone/>
            </a:pPr>
            <a:r>
              <a:rPr lang="cs-CZ" sz="2800" dirty="0" smtClean="0">
                <a:solidFill>
                  <a:schemeClr val="accent4">
                    <a:lumMod val="10000"/>
                  </a:schemeClr>
                </a:solidFill>
                <a:effectLst/>
                <a:latin typeface="+mj-lt"/>
                <a:cs typeface="Times New Roman" pitchFamily="18" charset="0"/>
              </a:rPr>
              <a:t>Zdroje obrázků: </a:t>
            </a:r>
          </a:p>
          <a:p>
            <a:pPr>
              <a:buNone/>
            </a:pPr>
            <a:r>
              <a:rPr lang="cs-CZ" sz="1800" dirty="0" smtClean="0">
                <a:solidFill>
                  <a:schemeClr val="accent4">
                    <a:lumMod val="10000"/>
                  </a:schemeClr>
                </a:solidFill>
                <a:effectLst/>
                <a:latin typeface="+mj-lt"/>
                <a:cs typeface="Times New Roman" pitchFamily="18" charset="0"/>
              </a:rPr>
              <a:t>-MS Office Klipart</a:t>
            </a:r>
          </a:p>
          <a:p>
            <a:pPr>
              <a:buNone/>
            </a:pPr>
            <a:r>
              <a:rPr lang="cs-CZ" sz="1800" dirty="0" smtClean="0">
                <a:solidFill>
                  <a:schemeClr val="accent4">
                    <a:lumMod val="10000"/>
                  </a:schemeClr>
                </a:solidFill>
                <a:effectLst/>
                <a:latin typeface="+mj-lt"/>
                <a:cs typeface="Times New Roman" pitchFamily="18" charset="0"/>
              </a:rPr>
              <a:t>-</a:t>
            </a:r>
            <a:r>
              <a:rPr lang="cs-CZ" sz="1800" dirty="0" smtClean="0">
                <a:solidFill>
                  <a:schemeClr val="accent4">
                    <a:lumMod val="10000"/>
                  </a:schemeClr>
                </a:solidFill>
                <a:effectLst/>
                <a:cs typeface="Times New Roman" pitchFamily="18" charset="0"/>
              </a:rPr>
              <a:t>http://office.</a:t>
            </a:r>
            <a:r>
              <a:rPr lang="cs-CZ" sz="1800" dirty="0" err="1" smtClean="0">
                <a:solidFill>
                  <a:schemeClr val="accent4">
                    <a:lumMod val="10000"/>
                  </a:schemeClr>
                </a:solidFill>
                <a:effectLst/>
                <a:cs typeface="Times New Roman" pitchFamily="18" charset="0"/>
              </a:rPr>
              <a:t>microsoft.com</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cs</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cz</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images</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results.aspx</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qu</a:t>
            </a:r>
            <a:r>
              <a:rPr lang="cs-CZ" sz="1800" dirty="0" smtClean="0">
                <a:solidFill>
                  <a:schemeClr val="accent4">
                    <a:lumMod val="10000"/>
                  </a:schemeClr>
                </a:solidFill>
                <a:effectLst/>
                <a:cs typeface="Times New Roman" pitchFamily="18" charset="0"/>
              </a:rPr>
              <a:t>=EVROPSK%C3%81%20UNIE&amp;ex=2#</a:t>
            </a:r>
            <a:r>
              <a:rPr lang="cs-CZ" sz="1800" dirty="0" err="1" smtClean="0">
                <a:solidFill>
                  <a:schemeClr val="accent4">
                    <a:lumMod val="10000"/>
                  </a:schemeClr>
                </a:solidFill>
                <a:effectLst/>
                <a:cs typeface="Times New Roman" pitchFamily="18" charset="0"/>
              </a:rPr>
              <a:t>ai</a:t>
            </a:r>
            <a:r>
              <a:rPr lang="cs-CZ" sz="1800" dirty="0" smtClean="0">
                <a:solidFill>
                  <a:schemeClr val="accent4">
                    <a:lumMod val="10000"/>
                  </a:schemeClr>
                </a:solidFill>
                <a:effectLst/>
                <a:cs typeface="Times New Roman" pitchFamily="18" charset="0"/>
              </a:rPr>
              <a:t>:MC900440392|</a:t>
            </a:r>
          </a:p>
          <a:p>
            <a:pPr>
              <a:buNone/>
            </a:pPr>
            <a:r>
              <a:rPr lang="cs-CZ" sz="1800" smtClean="0">
                <a:solidFill>
                  <a:schemeClr val="accent4">
                    <a:lumMod val="10000"/>
                  </a:schemeClr>
                </a:solidFill>
                <a:effectLst/>
                <a:cs typeface="Times New Roman" pitchFamily="18" charset="0"/>
              </a:rPr>
              <a:t>-http</a:t>
            </a:r>
            <a:r>
              <a:rPr lang="cs-CZ" sz="1800" dirty="0" smtClean="0">
                <a:solidFill>
                  <a:schemeClr val="accent4">
                    <a:lumMod val="10000"/>
                  </a:schemeClr>
                </a:solidFill>
                <a:effectLst/>
                <a:cs typeface="Times New Roman" pitchFamily="18" charset="0"/>
              </a:rPr>
              <a:t>://cs.wikipedia.org/wiki/Soubor:BMC_06.jpg</a:t>
            </a:r>
          </a:p>
          <a:p>
            <a:pPr>
              <a:buNone/>
            </a:pPr>
            <a:r>
              <a:rPr lang="cs-CZ" sz="1800" dirty="0" smtClean="0">
                <a:solidFill>
                  <a:schemeClr val="accent4">
                    <a:lumMod val="10000"/>
                  </a:schemeClr>
                </a:solidFill>
                <a:effectLst/>
                <a:cs typeface="Times New Roman" pitchFamily="18" charset="0"/>
              </a:rPr>
              <a:t>-http://cs.wikipedia.org/wiki/Soubor:Cypraea-moneta-001.jpg</a:t>
            </a:r>
          </a:p>
          <a:p>
            <a:pPr>
              <a:buNone/>
            </a:pPr>
            <a:r>
              <a:rPr lang="cs-CZ" sz="1800" dirty="0" smtClean="0">
                <a:solidFill>
                  <a:schemeClr val="accent4">
                    <a:lumMod val="10000"/>
                  </a:schemeClr>
                </a:solidFill>
                <a:effectLst/>
                <a:cs typeface="Times New Roman" pitchFamily="18" charset="0"/>
              </a:rPr>
              <a:t>-http://cs.wikipedia.org/wiki/Soubor:Vereinigte_Ostindische_Compagnie_</a:t>
            </a:r>
          </a:p>
          <a:p>
            <a:pPr>
              <a:buNone/>
            </a:pPr>
            <a:r>
              <a:rPr lang="cs-CZ" sz="1800" dirty="0" smtClean="0">
                <a:solidFill>
                  <a:schemeClr val="accent4">
                    <a:lumMod val="10000"/>
                  </a:schemeClr>
                </a:solidFill>
                <a:effectLst/>
                <a:cs typeface="Times New Roman" pitchFamily="18" charset="0"/>
              </a:rPr>
              <a:t>bond.</a:t>
            </a:r>
            <a:r>
              <a:rPr lang="cs-CZ" sz="1800" dirty="0" err="1" smtClean="0">
                <a:solidFill>
                  <a:schemeClr val="accent4">
                    <a:lumMod val="10000"/>
                  </a:schemeClr>
                </a:solidFill>
                <a:effectLst/>
                <a:cs typeface="Times New Roman" pitchFamily="18" charset="0"/>
              </a:rPr>
              <a:t>jpg</a:t>
            </a:r>
            <a:endParaRPr lang="cs-CZ" sz="1800" dirty="0" smtClean="0">
              <a:solidFill>
                <a:schemeClr val="accent4">
                  <a:lumMod val="10000"/>
                </a:schemeClr>
              </a:solidFill>
              <a:effectLst/>
              <a:cs typeface="Times New Roman" pitchFamily="18" charset="0"/>
            </a:endParaRPr>
          </a:p>
          <a:p>
            <a:pPr>
              <a:buNone/>
            </a:pPr>
            <a:r>
              <a:rPr lang="cs-CZ" sz="1800" dirty="0" smtClean="0">
                <a:solidFill>
                  <a:schemeClr val="accent4">
                    <a:lumMod val="10000"/>
                  </a:schemeClr>
                </a:solidFill>
                <a:effectLst/>
                <a:cs typeface="Times New Roman" pitchFamily="18" charset="0"/>
              </a:rPr>
              <a:t>-http://cs.wikipedia.org/wiki/Soubor:20_Korun_1926_Reverse.jpg</a:t>
            </a:r>
          </a:p>
          <a:p>
            <a:pPr>
              <a:buNone/>
            </a:pPr>
            <a:r>
              <a:rPr lang="cs-CZ" sz="1800" dirty="0" smtClean="0">
                <a:solidFill>
                  <a:schemeClr val="accent4">
                    <a:lumMod val="10000"/>
                  </a:schemeClr>
                </a:solidFill>
                <a:effectLst/>
                <a:cs typeface="Times New Roman" pitchFamily="18" charset="0"/>
              </a:rPr>
              <a:t>-http://www.bing.</a:t>
            </a:r>
            <a:r>
              <a:rPr lang="cs-CZ" sz="1800" dirty="0" err="1" smtClean="0">
                <a:solidFill>
                  <a:schemeClr val="accent4">
                    <a:lumMod val="10000"/>
                  </a:schemeClr>
                </a:solidFill>
                <a:effectLst/>
                <a:cs typeface="Times New Roman" pitchFamily="18" charset="0"/>
              </a:rPr>
              <a:t>com</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images</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search</a:t>
            </a:r>
            <a:r>
              <a:rPr lang="cs-CZ" sz="1800" dirty="0" smtClean="0">
                <a:solidFill>
                  <a:schemeClr val="accent4">
                    <a:lumMod val="10000"/>
                  </a:schemeClr>
                </a:solidFill>
                <a:effectLst/>
                <a:cs typeface="Times New Roman" pitchFamily="18" charset="0"/>
              </a:rPr>
              <a:t>?q=bankomat&amp;</a:t>
            </a:r>
            <a:r>
              <a:rPr lang="cs-CZ" sz="1800" dirty="0" err="1" smtClean="0">
                <a:solidFill>
                  <a:schemeClr val="accent4">
                    <a:lumMod val="10000"/>
                  </a:schemeClr>
                </a:solidFill>
                <a:effectLst/>
                <a:cs typeface="Times New Roman" pitchFamily="18" charset="0"/>
              </a:rPr>
              <a:t>qs</a:t>
            </a:r>
            <a:r>
              <a:rPr lang="cs-CZ" sz="1800" dirty="0" smtClean="0">
                <a:solidFill>
                  <a:schemeClr val="accent4">
                    <a:lumMod val="10000"/>
                  </a:schemeClr>
                </a:solidFill>
                <a:effectLst/>
                <a:cs typeface="Times New Roman" pitchFamily="18" charset="0"/>
              </a:rPr>
              <a:t>=n&amp;</a:t>
            </a:r>
            <a:r>
              <a:rPr lang="cs-CZ" sz="1800" dirty="0" err="1" smtClean="0">
                <a:solidFill>
                  <a:schemeClr val="accent4">
                    <a:lumMod val="10000"/>
                  </a:schemeClr>
                </a:solidFill>
                <a:effectLst/>
                <a:cs typeface="Times New Roman" pitchFamily="18" charset="0"/>
              </a:rPr>
              <a:t>form</a:t>
            </a:r>
            <a:r>
              <a:rPr lang="cs-CZ" sz="1800" dirty="0" smtClean="0">
                <a:solidFill>
                  <a:schemeClr val="accent4">
                    <a:lumMod val="10000"/>
                  </a:schemeClr>
                </a:solidFill>
                <a:effectLst/>
                <a:cs typeface="Times New Roman" pitchFamily="18" charset="0"/>
              </a:rPr>
              <a:t>=QBIR&amp;</a:t>
            </a:r>
            <a:r>
              <a:rPr lang="cs-CZ" sz="1800" dirty="0" err="1" smtClean="0">
                <a:solidFill>
                  <a:schemeClr val="accent4">
                    <a:lumMod val="10000"/>
                  </a:schemeClr>
                </a:solidFill>
                <a:effectLst/>
                <a:cs typeface="Times New Roman" pitchFamily="18" charset="0"/>
              </a:rPr>
              <a:t>pq</a:t>
            </a:r>
            <a:endParaRPr lang="cs-CZ" sz="1800" dirty="0" smtClean="0">
              <a:solidFill>
                <a:schemeClr val="accent4">
                  <a:lumMod val="10000"/>
                </a:schemeClr>
              </a:solidFill>
              <a:effectLst/>
              <a:cs typeface="Times New Roman" pitchFamily="18" charset="0"/>
            </a:endParaRPr>
          </a:p>
          <a:p>
            <a:pPr>
              <a:buNone/>
            </a:pPr>
            <a:r>
              <a:rPr lang="cs-CZ" sz="1800" dirty="0" smtClean="0">
                <a:solidFill>
                  <a:schemeClr val="accent4">
                    <a:lumMod val="10000"/>
                  </a:schemeClr>
                </a:solidFill>
                <a:effectLst/>
                <a:cs typeface="Times New Roman" pitchFamily="18" charset="0"/>
              </a:rPr>
              <a:t>=bankomat&amp;</a:t>
            </a:r>
            <a:r>
              <a:rPr lang="cs-CZ" sz="1800" dirty="0" err="1" smtClean="0">
                <a:solidFill>
                  <a:schemeClr val="accent4">
                    <a:lumMod val="10000"/>
                  </a:schemeClr>
                </a:solidFill>
                <a:effectLst/>
                <a:cs typeface="Times New Roman" pitchFamily="18" charset="0"/>
              </a:rPr>
              <a:t>sc</a:t>
            </a:r>
            <a:r>
              <a:rPr lang="cs-CZ" sz="1800" dirty="0" smtClean="0">
                <a:solidFill>
                  <a:schemeClr val="accent4">
                    <a:lumMod val="10000"/>
                  </a:schemeClr>
                </a:solidFill>
                <a:effectLst/>
                <a:cs typeface="Times New Roman" pitchFamily="18" charset="0"/>
              </a:rPr>
              <a:t>=8-8&amp;</a:t>
            </a:r>
            <a:r>
              <a:rPr lang="cs-CZ" sz="1800" dirty="0" err="1" smtClean="0">
                <a:solidFill>
                  <a:schemeClr val="accent4">
                    <a:lumMod val="10000"/>
                  </a:schemeClr>
                </a:solidFill>
                <a:effectLst/>
                <a:cs typeface="Times New Roman" pitchFamily="18" charset="0"/>
              </a:rPr>
              <a:t>sp</a:t>
            </a:r>
            <a:r>
              <a:rPr lang="cs-CZ" sz="1800" dirty="0" smtClean="0">
                <a:solidFill>
                  <a:schemeClr val="accent4">
                    <a:lumMod val="10000"/>
                  </a:schemeClr>
                </a:solidFill>
                <a:effectLst/>
                <a:cs typeface="Times New Roman" pitchFamily="18" charset="0"/>
              </a:rPr>
              <a:t>=1&amp;</a:t>
            </a:r>
            <a:r>
              <a:rPr lang="cs-CZ" sz="1800" dirty="0" err="1" smtClean="0">
                <a:solidFill>
                  <a:schemeClr val="accent4">
                    <a:lumMod val="10000"/>
                  </a:schemeClr>
                </a:solidFill>
                <a:effectLst/>
                <a:cs typeface="Times New Roman" pitchFamily="18" charset="0"/>
              </a:rPr>
              <a:t>sk</a:t>
            </a:r>
            <a:r>
              <a:rPr lang="cs-CZ" sz="1800" dirty="0" smtClean="0">
                <a:solidFill>
                  <a:schemeClr val="accent4">
                    <a:lumMod val="10000"/>
                  </a:schemeClr>
                </a:solidFill>
                <a:effectLst/>
                <a:cs typeface="Times New Roman" pitchFamily="18" charset="0"/>
              </a:rPr>
              <a:t>=#</a:t>
            </a:r>
            <a:r>
              <a:rPr lang="cs-CZ" sz="1800" dirty="0" err="1" smtClean="0">
                <a:solidFill>
                  <a:schemeClr val="accent4">
                    <a:lumMod val="10000"/>
                  </a:schemeClr>
                </a:solidFill>
                <a:effectLst/>
                <a:cs typeface="Times New Roman" pitchFamily="18" charset="0"/>
              </a:rPr>
              <a:t>view</a:t>
            </a:r>
            <a:r>
              <a:rPr lang="cs-CZ" sz="1800" dirty="0" smtClean="0">
                <a:solidFill>
                  <a:schemeClr val="accent4">
                    <a:lumMod val="10000"/>
                  </a:schemeClr>
                </a:solidFill>
                <a:effectLst/>
                <a:cs typeface="Times New Roman" pitchFamily="18" charset="0"/>
              </a:rPr>
              <a:t>=detail&amp;id=02333AADF2673</a:t>
            </a:r>
          </a:p>
          <a:p>
            <a:pPr>
              <a:buNone/>
            </a:pPr>
            <a:r>
              <a:rPr lang="cs-CZ" sz="1800" dirty="0" smtClean="0">
                <a:solidFill>
                  <a:schemeClr val="accent4">
                    <a:lumMod val="10000"/>
                  </a:schemeClr>
                </a:solidFill>
                <a:effectLst/>
                <a:cs typeface="Times New Roman" pitchFamily="18" charset="0"/>
              </a:rPr>
              <a:t>CF60BEE6E5403737899AB8704E7&amp;</a:t>
            </a:r>
            <a:r>
              <a:rPr lang="cs-CZ" sz="1800" dirty="0" err="1" smtClean="0">
                <a:solidFill>
                  <a:schemeClr val="accent4">
                    <a:lumMod val="10000"/>
                  </a:schemeClr>
                </a:solidFill>
                <a:effectLst/>
                <a:cs typeface="Times New Roman" pitchFamily="18" charset="0"/>
              </a:rPr>
              <a:t>selectedIndex</a:t>
            </a:r>
            <a:r>
              <a:rPr lang="cs-CZ" sz="1800" dirty="0" smtClean="0">
                <a:solidFill>
                  <a:schemeClr val="accent4">
                    <a:lumMod val="10000"/>
                  </a:schemeClr>
                </a:solidFill>
                <a:effectLst/>
                <a:cs typeface="Times New Roman" pitchFamily="18" charset="0"/>
              </a:rPr>
              <a:t>=10</a:t>
            </a:r>
          </a:p>
          <a:p>
            <a:pPr>
              <a:buNone/>
            </a:pPr>
            <a:r>
              <a:rPr lang="cs-CZ" sz="2800" dirty="0" smtClean="0">
                <a:solidFill>
                  <a:schemeClr val="accent4">
                    <a:lumMod val="10000"/>
                  </a:schemeClr>
                </a:solidFill>
                <a:effectLst/>
                <a:latin typeface="+mj-lt"/>
                <a:cs typeface="Times New Roman" pitchFamily="18" charset="0"/>
              </a:rPr>
              <a:t>Literatura</a:t>
            </a:r>
          </a:p>
          <a:p>
            <a:pPr>
              <a:buNone/>
            </a:pPr>
            <a:r>
              <a:rPr lang="cs-CZ" sz="1800" dirty="0" smtClean="0">
                <a:solidFill>
                  <a:schemeClr val="accent4">
                    <a:lumMod val="10000"/>
                  </a:schemeClr>
                </a:solidFill>
                <a:effectLst/>
                <a:latin typeface="+mj-lt"/>
                <a:cs typeface="Times New Roman" pitchFamily="18" charset="0"/>
              </a:rPr>
              <a:t>- http://cs.wikipedia.org/wiki/Historie_pen%C4%9Bz</a:t>
            </a:r>
            <a:endParaRPr lang="cs-CZ" sz="1800" dirty="0" smtClean="0">
              <a:solidFill>
                <a:schemeClr val="accent4">
                  <a:lumMod val="10000"/>
                </a:schemeClr>
              </a:solidFill>
              <a:effectLst/>
              <a:cs typeface="Times New Roman" pitchFamily="18" charset="0"/>
            </a:endParaRPr>
          </a:p>
          <a:p>
            <a:pPr>
              <a:buNone/>
            </a:pPr>
            <a:endParaRPr lang="cs-CZ" dirty="0">
              <a:solidFill>
                <a:schemeClr val="accent4">
                  <a:lumMod val="10000"/>
                </a:schemeClr>
              </a:solidFill>
              <a:latin typeface="+mj-lt"/>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alance">
  <a:themeElements>
    <a:clrScheme name="Motiv sady Offi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fontScheme name="Motiv sady Office">
      <a:majorFont>
        <a:latin typeface="Arial"/>
        <a:ea typeface=""/>
        <a:cs typeface=""/>
      </a:majorFont>
      <a:minorFont>
        <a:latin typeface="Tahoma"/>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defRPr>
        </a:defPPr>
      </a:lstStyle>
    </a:lnDef>
  </a:objectDefaults>
  <a:extraClrSchemeLst>
    <a:extraClrScheme>
      <a:clrScheme name="Motiv sady Office 1">
        <a:dk1>
          <a:srgbClr val="663300"/>
        </a:dk1>
        <a:lt1>
          <a:srgbClr val="FFFFFF"/>
        </a:lt1>
        <a:dk2>
          <a:srgbClr val="996600"/>
        </a:dk2>
        <a:lt2>
          <a:srgbClr val="DBBD71"/>
        </a:lt2>
        <a:accent1>
          <a:srgbClr val="F8A500"/>
        </a:accent1>
        <a:accent2>
          <a:srgbClr val="808000"/>
        </a:accent2>
        <a:accent3>
          <a:srgbClr val="CAB8AA"/>
        </a:accent3>
        <a:accent4>
          <a:srgbClr val="DADADA"/>
        </a:accent4>
        <a:accent5>
          <a:srgbClr val="FBCFAA"/>
        </a:accent5>
        <a:accent6>
          <a:srgbClr val="737300"/>
        </a:accent6>
        <a:hlink>
          <a:srgbClr val="FFCC66"/>
        </a:hlink>
        <a:folHlink>
          <a:srgbClr val="CCA500"/>
        </a:folHlink>
      </a:clrScheme>
      <a:clrMap bg1="dk2" tx1="lt1" bg2="dk1" tx2="lt2" accent1="accent1" accent2="accent2" accent3="accent3" accent4="accent4" accent5="accent5" accent6="accent6" hlink="hlink" folHlink="folHlink"/>
    </a:extraClrScheme>
    <a:extraClrScheme>
      <a:clrScheme name="Motiv sady Office 2">
        <a:dk1>
          <a:srgbClr val="660000"/>
        </a:dk1>
        <a:lt1>
          <a:srgbClr val="FFFFFF"/>
        </a:lt1>
        <a:dk2>
          <a:srgbClr val="800000"/>
        </a:dk2>
        <a:lt2>
          <a:srgbClr val="FFFFCC"/>
        </a:lt2>
        <a:accent1>
          <a:srgbClr val="CC6600"/>
        </a:accent1>
        <a:accent2>
          <a:srgbClr val="BE7960"/>
        </a:accent2>
        <a:accent3>
          <a:srgbClr val="C0AAAA"/>
        </a:accent3>
        <a:accent4>
          <a:srgbClr val="DADADA"/>
        </a:accent4>
        <a:accent5>
          <a:srgbClr val="E2B8AA"/>
        </a:accent5>
        <a:accent6>
          <a:srgbClr val="AC6D56"/>
        </a:accent6>
        <a:hlink>
          <a:srgbClr val="FFFF99"/>
        </a:hlink>
        <a:folHlink>
          <a:srgbClr val="E5B325"/>
        </a:folHlink>
      </a:clrScheme>
      <a:clrMap bg1="dk2" tx1="lt1" bg2="dk1" tx2="lt2" accent1="accent1" accent2="accent2" accent3="accent3" accent4="accent4" accent5="accent5" accent6="accent6" hlink="hlink" folHlink="folHlink"/>
    </a:extraClrScheme>
    <a:extraClrScheme>
      <a:clrScheme name="Motiv sady Office 3">
        <a:dk1>
          <a:srgbClr val="003300"/>
        </a:dk1>
        <a:lt1>
          <a:srgbClr val="FFFFFF"/>
        </a:lt1>
        <a:dk2>
          <a:srgbClr val="4D6A2A"/>
        </a:dk2>
        <a:lt2>
          <a:srgbClr val="CCFF99"/>
        </a:lt2>
        <a:accent1>
          <a:srgbClr val="2EB62E"/>
        </a:accent1>
        <a:accent2>
          <a:srgbClr val="527C3A"/>
        </a:accent2>
        <a:accent3>
          <a:srgbClr val="B2B9AC"/>
        </a:accent3>
        <a:accent4>
          <a:srgbClr val="DADADA"/>
        </a:accent4>
        <a:accent5>
          <a:srgbClr val="ADD7AD"/>
        </a:accent5>
        <a:accent6>
          <a:srgbClr val="497034"/>
        </a:accent6>
        <a:hlink>
          <a:srgbClr val="DDD800"/>
        </a:hlink>
        <a:folHlink>
          <a:srgbClr val="009999"/>
        </a:folHlink>
      </a:clrScheme>
      <a:clrMap bg1="dk2" tx1="lt1" bg2="dk1" tx2="lt2" accent1="accent1" accent2="accent2" accent3="accent3" accent4="accent4" accent5="accent5" accent6="accent6" hlink="hlink" folHlink="folHlink"/>
    </a:extraClrScheme>
    <a:extraClrScheme>
      <a:clrScheme name="Motiv sady Office 4">
        <a:dk1>
          <a:srgbClr val="005A58"/>
        </a:dk1>
        <a:lt1>
          <a:srgbClr val="FFFFFF"/>
        </a:lt1>
        <a:dk2>
          <a:srgbClr val="00716E"/>
        </a:dk2>
        <a:lt2>
          <a:srgbClr val="FFFF99"/>
        </a:lt2>
        <a:accent1>
          <a:srgbClr val="2DB3B0"/>
        </a:accent1>
        <a:accent2>
          <a:srgbClr val="6D6FC7"/>
        </a:accent2>
        <a:accent3>
          <a:srgbClr val="AABBBA"/>
        </a:accent3>
        <a:accent4>
          <a:srgbClr val="DADADA"/>
        </a:accent4>
        <a:accent5>
          <a:srgbClr val="ADD6D4"/>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Motiv sady Office 5">
        <a:dk1>
          <a:srgbClr val="003366"/>
        </a:dk1>
        <a:lt1>
          <a:srgbClr val="FFFFFF"/>
        </a:lt1>
        <a:dk2>
          <a:srgbClr val="2B5481"/>
        </a:dk2>
        <a:lt2>
          <a:srgbClr val="E5FFFF"/>
        </a:lt2>
        <a:accent1>
          <a:srgbClr val="336699"/>
        </a:accent1>
        <a:accent2>
          <a:srgbClr val="00B000"/>
        </a:accent2>
        <a:accent3>
          <a:srgbClr val="ACB3C1"/>
        </a:accent3>
        <a:accent4>
          <a:srgbClr val="DADADA"/>
        </a:accent4>
        <a:accent5>
          <a:srgbClr val="ADB8CA"/>
        </a:accent5>
        <a:accent6>
          <a:srgbClr val="009F00"/>
        </a:accent6>
        <a:hlink>
          <a:srgbClr val="00CCFF"/>
        </a:hlink>
        <a:folHlink>
          <a:srgbClr val="B5FFFB"/>
        </a:folHlink>
      </a:clrScheme>
      <a:clrMap bg1="dk2" tx1="lt1" bg2="dk1" tx2="lt2" accent1="accent1" accent2="accent2" accent3="accent3" accent4="accent4" accent5="accent5" accent6="accent6" hlink="hlink" folHlink="folHlink"/>
    </a:extraClrScheme>
    <a:extraClrScheme>
      <a:clrScheme name="Motiv sady Office 6">
        <a:dk1>
          <a:srgbClr val="2F2D25"/>
        </a:dk1>
        <a:lt1>
          <a:srgbClr val="FFFFFF"/>
        </a:lt1>
        <a:dk2>
          <a:srgbClr val="656151"/>
        </a:dk2>
        <a:lt2>
          <a:srgbClr val="FFFFCC"/>
        </a:lt2>
        <a:accent1>
          <a:srgbClr val="818173"/>
        </a:accent1>
        <a:accent2>
          <a:srgbClr val="809EA8"/>
        </a:accent2>
        <a:accent3>
          <a:srgbClr val="B8B7B3"/>
        </a:accent3>
        <a:accent4>
          <a:srgbClr val="DADADA"/>
        </a:accent4>
        <a:accent5>
          <a:srgbClr val="C1C1BC"/>
        </a:accent5>
        <a:accent6>
          <a:srgbClr val="738F98"/>
        </a:accent6>
        <a:hlink>
          <a:srgbClr val="E2C86A"/>
        </a:hlink>
        <a:folHlink>
          <a:srgbClr val="B7B6A3"/>
        </a:folHlink>
      </a:clrScheme>
      <a:clrMap bg1="dk2" tx1="lt1" bg2="dk1" tx2="lt2" accent1="accent1" accent2="accent2" accent3="accent3" accent4="accent4" accent5="accent5" accent6="accent6" hlink="hlink" folHlink="folHlink"/>
    </a:extraClrScheme>
    <a:extraClrScheme>
      <a:clrScheme name="Motiv sady Office 7">
        <a:dk1>
          <a:srgbClr val="B4AF80"/>
        </a:dk1>
        <a:lt1>
          <a:srgbClr val="FFFFFF"/>
        </a:lt1>
        <a:dk2>
          <a:srgbClr val="C8C6A2"/>
        </a:dk2>
        <a:lt2>
          <a:srgbClr val="827F4C"/>
        </a:lt2>
        <a:accent1>
          <a:srgbClr val="7C784E"/>
        </a:accent1>
        <a:accent2>
          <a:srgbClr val="A2A4AC"/>
        </a:accent2>
        <a:accent3>
          <a:srgbClr val="E0DFCE"/>
        </a:accent3>
        <a:accent4>
          <a:srgbClr val="DADADA"/>
        </a:accent4>
        <a:accent5>
          <a:srgbClr val="BFBEB2"/>
        </a:accent5>
        <a:accent6>
          <a:srgbClr val="92949B"/>
        </a:accent6>
        <a:hlink>
          <a:srgbClr val="33CCCC"/>
        </a:hlink>
        <a:folHlink>
          <a:srgbClr val="009999"/>
        </a:folHlink>
      </a:clrScheme>
      <a:clrMap bg1="dk2" tx1="lt1" bg2="dk1" tx2="lt2" accent1="accent1" accent2="accent2" accent3="accent3" accent4="accent4" accent5="accent5" accent6="accent6" hlink="hlink" folHlink="folHlink"/>
    </a:extraClrScheme>
    <a:extraClrScheme>
      <a:clrScheme name="Motiv sady Office 8">
        <a:dk1>
          <a:srgbClr val="000000"/>
        </a:dk1>
        <a:lt1>
          <a:srgbClr val="DDDDDD"/>
        </a:lt1>
        <a:dk2>
          <a:srgbClr val="000000"/>
        </a:dk2>
        <a:lt2>
          <a:srgbClr val="B8B7D1"/>
        </a:lt2>
        <a:accent1>
          <a:srgbClr val="F1F0F4"/>
        </a:accent1>
        <a:accent2>
          <a:srgbClr val="C1BCFC"/>
        </a:accent2>
        <a:accent3>
          <a:srgbClr val="EBEBEB"/>
        </a:accent3>
        <a:accent4>
          <a:srgbClr val="000000"/>
        </a:accent4>
        <a:accent5>
          <a:srgbClr val="F7F6F8"/>
        </a:accent5>
        <a:accent6>
          <a:srgbClr val="AFAAE4"/>
        </a:accent6>
        <a:hlink>
          <a:srgbClr val="5454C6"/>
        </a:hlink>
        <a:folHlink>
          <a:srgbClr val="6A6F86"/>
        </a:folHlink>
      </a:clrScheme>
      <a:clrMap bg1="lt1" tx1="dk1" bg2="lt2" tx2="dk2" accent1="accent1" accent2="accent2" accent3="accent3" accent4="accent4" accent5="accent5" accent6="accent6" hlink="hlink" folHlink="folHlink"/>
    </a:extraClrScheme>
    <a:extraClrScheme>
      <a:clrScheme name="Motiv sady Office 9">
        <a:dk1>
          <a:srgbClr val="000000"/>
        </a:dk1>
        <a:lt1>
          <a:srgbClr val="FFFFFF"/>
        </a:lt1>
        <a:dk2>
          <a:srgbClr val="00A29E"/>
        </a:dk2>
        <a:lt2>
          <a:srgbClr val="CBCBCB"/>
        </a:lt2>
        <a:accent1>
          <a:srgbClr val="E5E5FF"/>
        </a:accent1>
        <a:accent2>
          <a:srgbClr val="79CD6B"/>
        </a:accent2>
        <a:accent3>
          <a:srgbClr val="FFFFFF"/>
        </a:accent3>
        <a:accent4>
          <a:srgbClr val="000000"/>
        </a:accent4>
        <a:accent5>
          <a:srgbClr val="F0F0FF"/>
        </a:accent5>
        <a:accent6>
          <a:srgbClr val="6DBA60"/>
        </a:accent6>
        <a:hlink>
          <a:srgbClr val="4477DE"/>
        </a:hlink>
        <a:folHlink>
          <a:srgbClr val="65498F"/>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Balance</Template>
  <TotalTime>964</TotalTime>
  <Words>952</Words>
  <Application>Microsoft Office PowerPoint</Application>
  <PresentationFormat>Předvádění na obrazovce (4:3)</PresentationFormat>
  <Paragraphs>97</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Balance</vt:lpstr>
      <vt:lpstr>Výukový materiál Zpracovaný v rámci projektu EU peníze školám </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Zdroje (15.08.2013)</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Výukový materiál Zpracovaný v rámci projektu EU peníze školám</dc:title>
  <dc:creator>admin</dc:creator>
  <cp:lastModifiedBy>U14</cp:lastModifiedBy>
  <cp:revision>104</cp:revision>
  <dcterms:created xsi:type="dcterms:W3CDTF">2013-09-17T15:57:50Z</dcterms:created>
  <dcterms:modified xsi:type="dcterms:W3CDTF">2014-01-30T07:32:23Z</dcterms:modified>
</cp:coreProperties>
</file>