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2" r:id="rId7"/>
    <p:sldId id="263" r:id="rId8"/>
    <p:sldId id="264" r:id="rId9"/>
    <p:sldId id="265" r:id="rId10"/>
    <p:sldId id="272" r:id="rId11"/>
    <p:sldId id="266" r:id="rId12"/>
    <p:sldId id="267" r:id="rId13"/>
    <p:sldId id="268" r:id="rId14"/>
    <p:sldId id="269" r:id="rId15"/>
    <p:sldId id="270" r:id="rId16"/>
    <p:sldId id="271" r:id="rId17"/>
    <p:sldId id="274" r:id="rId18"/>
    <p:sldId id="273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://www.banky.cz/prehled-ban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b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nky.cz/hypoteky-na-bydlen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banky.cz/kreditni-kart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e.cz/" TargetMode="External"/><Relationship Id="rId2" Type="http://schemas.openxmlformats.org/officeDocument/2006/relationships/hyperlink" Target="http://www.banky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poreni-stavebni.eu/" TargetMode="External"/><Relationship Id="rId4" Type="http://schemas.openxmlformats.org/officeDocument/2006/relationships/hyperlink" Target="http://cs.wikipedia.org/wiki/Stavebn%C3%AD_spo%C5%99en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533261"/>
              </p:ext>
            </p:extLst>
          </p:nvPr>
        </p:nvGraphicFramePr>
        <p:xfrm>
          <a:off x="1338110" y="1268760"/>
          <a:ext cx="6707187" cy="3647224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VY_32_INOVACE_21-06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Kostková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Finanční gramotnost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4.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25. 11. 2013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Tematika bankovnictví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Vyučující žákům objasní téma bankovnictví, služby bank, …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Banky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Instituce poskytující finanční služby</a:t>
            </a:r>
          </a:p>
          <a:p>
            <a:endParaRPr lang="cs-CZ" sz="2400" dirty="0"/>
          </a:p>
          <a:p>
            <a:r>
              <a:rPr lang="cs-CZ" sz="2400" dirty="0" smtClean="0"/>
              <a:t>Finance </a:t>
            </a:r>
            <a:r>
              <a:rPr lang="cs-CZ" sz="2400" dirty="0"/>
              <a:t>půjčuje – </a:t>
            </a:r>
            <a:r>
              <a:rPr lang="cs-CZ" sz="2400" dirty="0" smtClean="0"/>
              <a:t>úvěry, kontokorenty,  leasingy, hypotéky, …</a:t>
            </a:r>
          </a:p>
          <a:p>
            <a:endParaRPr lang="cs-CZ" sz="2400" dirty="0"/>
          </a:p>
          <a:p>
            <a:r>
              <a:rPr lang="cs-CZ" sz="2400" dirty="0" smtClean="0"/>
              <a:t>Finance shromažďuje – termínované vklady,  spořící účty</a:t>
            </a:r>
          </a:p>
          <a:p>
            <a:endParaRPr lang="cs-CZ" sz="2400" dirty="0"/>
          </a:p>
          <a:p>
            <a:r>
              <a:rPr lang="cs-CZ" sz="2400" dirty="0" smtClean="0"/>
              <a:t>Zisk banky tvoří rozdíl úroků mezi vklady a úvěry, poplatky klientů, 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293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766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Provozování bankovních služeb reguluje stát</a:t>
            </a:r>
          </a:p>
          <a:p>
            <a:r>
              <a:rPr lang="cs-CZ" sz="2400" dirty="0" smtClean="0"/>
              <a:t>Banka musí mít bankovní licenci</a:t>
            </a:r>
          </a:p>
          <a:p>
            <a:endParaRPr lang="cs-CZ" sz="2400" dirty="0"/>
          </a:p>
          <a:p>
            <a:r>
              <a:rPr lang="cs-CZ" sz="2400" dirty="0" smtClean="0"/>
              <a:t>Činnost bank kontroluje centrální banka</a:t>
            </a:r>
            <a:endParaRPr lang="cs-CZ" sz="2400" dirty="0"/>
          </a:p>
          <a:p>
            <a:r>
              <a:rPr lang="cs-CZ" sz="2400" dirty="0" smtClean="0"/>
              <a:t>V ČR je centrální bankou ČNB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  <a:tabLst>
                <a:tab pos="5472113" algn="l"/>
              </a:tabLst>
            </a:pPr>
            <a:r>
              <a:rPr lang="cs-CZ" sz="2400" dirty="0" smtClean="0"/>
              <a:t>	</a:t>
            </a:r>
          </a:p>
          <a:p>
            <a:endParaRPr lang="cs-CZ" sz="2400" dirty="0" smtClean="0"/>
          </a:p>
          <a:p>
            <a:r>
              <a:rPr lang="cs-CZ" sz="2400" dirty="0" smtClean="0">
                <a:hlinkClick r:id="rId2"/>
              </a:rPr>
              <a:t>Porovnání a seznam bank v ČR</a:t>
            </a:r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043608" y="5157192"/>
            <a:ext cx="3528392" cy="43204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Budova ČNB v Praze</a:t>
            </a:r>
          </a:p>
        </p:txBody>
      </p:sp>
      <p:sp>
        <p:nvSpPr>
          <p:cNvPr id="6" name="Obdélník 5"/>
          <p:cNvSpPr/>
          <p:nvPr/>
        </p:nvSpPr>
        <p:spPr>
          <a:xfrm>
            <a:off x="5940152" y="5157192"/>
            <a:ext cx="2601238" cy="43204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budova ČNB v ČB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464" y="2920704"/>
            <a:ext cx="3842958" cy="22097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907772"/>
            <a:ext cx="2870675" cy="215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182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Služby, které banka nabízí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Hypotéky</a:t>
            </a:r>
          </a:p>
          <a:p>
            <a:r>
              <a:rPr lang="cs-CZ" sz="2400" dirty="0" smtClean="0"/>
              <a:t>Kreditní karty</a:t>
            </a:r>
          </a:p>
          <a:p>
            <a:r>
              <a:rPr lang="cs-CZ" sz="2400" dirty="0" smtClean="0"/>
              <a:t>Konta</a:t>
            </a:r>
          </a:p>
          <a:p>
            <a:r>
              <a:rPr lang="cs-CZ" sz="2400" dirty="0" smtClean="0"/>
              <a:t>Spořící účty</a:t>
            </a:r>
          </a:p>
          <a:p>
            <a:r>
              <a:rPr lang="cs-CZ" sz="2400" dirty="0" smtClean="0"/>
              <a:t>Spotřebitelské úvěry</a:t>
            </a:r>
          </a:p>
          <a:p>
            <a:r>
              <a:rPr lang="cs-CZ" sz="2400" dirty="0" smtClean="0"/>
              <a:t>Termínované vklady</a:t>
            </a:r>
          </a:p>
          <a:p>
            <a:r>
              <a:rPr lang="cs-CZ" sz="2400" dirty="0" smtClean="0"/>
              <a:t>Jistotní účty</a:t>
            </a:r>
          </a:p>
          <a:p>
            <a:r>
              <a:rPr lang="cs-CZ" sz="2400" dirty="0" smtClean="0"/>
              <a:t>Vkladní knížky</a:t>
            </a:r>
          </a:p>
          <a:p>
            <a:r>
              <a:rPr lang="cs-CZ" sz="2400" dirty="0" smtClean="0"/>
              <a:t>Stavební spoření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158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Česká národní banka</a:t>
            </a:r>
            <a:endParaRPr lang="cs-CZ" sz="2400" dirty="0" smtClean="0"/>
          </a:p>
          <a:p>
            <a:r>
              <a:rPr lang="cs-CZ" sz="2400" dirty="0" smtClean="0"/>
              <a:t>Centrální banka České republiky</a:t>
            </a:r>
          </a:p>
          <a:p>
            <a:r>
              <a:rPr lang="cs-CZ" sz="2400" dirty="0" smtClean="0"/>
              <a:t>Její činnost je regulována zákonem</a:t>
            </a:r>
          </a:p>
          <a:p>
            <a:r>
              <a:rPr lang="cs-CZ" sz="2400" dirty="0" smtClean="0"/>
              <a:t>Hlavní úkol – cenová stabilita, hospodářský růst (intervence)</a:t>
            </a:r>
          </a:p>
          <a:p>
            <a:r>
              <a:rPr lang="cs-CZ" sz="2400" dirty="0" smtClean="0"/>
              <a:t>Vydává bankovky a mince</a:t>
            </a:r>
          </a:p>
          <a:p>
            <a:endParaRPr lang="cs-CZ" sz="2400" dirty="0"/>
          </a:p>
          <a:p>
            <a:r>
              <a:rPr lang="cs-CZ" sz="2400" dirty="0" smtClean="0"/>
              <a:t>ČNB řídí bankovní rada</a:t>
            </a:r>
          </a:p>
          <a:p>
            <a:r>
              <a:rPr lang="cs-CZ" sz="2400" dirty="0" smtClean="0"/>
              <a:t>Za ČNB jedná guvernér – Miroslav Singer</a:t>
            </a:r>
          </a:p>
          <a:p>
            <a:r>
              <a:rPr lang="cs-CZ" sz="2400" dirty="0" smtClean="0"/>
              <a:t>Dvakrát za rok svoji činnost obhajuje před Poslaneckou sněmovnou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5999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Hypotéky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Účelové x neúčelové (Americké)</a:t>
            </a:r>
          </a:p>
          <a:p>
            <a:r>
              <a:rPr lang="cs-CZ" sz="2400" dirty="0" smtClean="0"/>
              <a:t>Slouží především k pořízení nemovitosti</a:t>
            </a:r>
          </a:p>
          <a:p>
            <a:endParaRPr lang="cs-CZ" sz="2400" dirty="0"/>
          </a:p>
          <a:p>
            <a:r>
              <a:rPr lang="cs-CZ" sz="2400" dirty="0" smtClean="0">
                <a:hlinkClick r:id="rId2"/>
              </a:rPr>
              <a:t>Na trhu je mnoho typů hypoték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Hypoteční poradce – člověk, který podle konkrétní situace vyhledá nejvhodnější produkty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6571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Kreditní </a:t>
            </a:r>
            <a:r>
              <a:rPr lang="cs-CZ" dirty="0" smtClean="0"/>
              <a:t>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 vhodném použití kreditní karty bývá výhodná pro obě strany</a:t>
            </a:r>
          </a:p>
          <a:p>
            <a:r>
              <a:rPr lang="cs-CZ" sz="2400" dirty="0" smtClean="0">
                <a:hlinkClick r:id="rId2"/>
              </a:rPr>
              <a:t>Srovnání poskytovatelů kreditních karet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84984"/>
            <a:ext cx="4392488" cy="275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395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Bankovní účet (i bez poplatků)</a:t>
            </a:r>
          </a:p>
          <a:p>
            <a:r>
              <a:rPr lang="cs-CZ" sz="2400" dirty="0" smtClean="0"/>
              <a:t>Slouží k uchování finančních prostředků, jejich příjmu a výdeji</a:t>
            </a:r>
          </a:p>
          <a:p>
            <a:r>
              <a:rPr lang="cs-CZ" sz="2400" dirty="0" smtClean="0"/>
              <a:t>K bankovnímu účtu se vydává platební karta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Tuzemský x devizový účet</a:t>
            </a:r>
          </a:p>
        </p:txBody>
      </p:sp>
    </p:spTree>
    <p:extLst>
      <p:ext uri="{BB962C8B-B14F-4D97-AF65-F5344CB8AC3E}">
        <p14:creationId xmlns:p14="http://schemas.microsoft.com/office/powerpoint/2010/main" val="376019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karta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51411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Vydávána k bankovnímu účtu</a:t>
            </a:r>
          </a:p>
          <a:p>
            <a:r>
              <a:rPr lang="cs-CZ" sz="2400" dirty="0" smtClean="0"/>
              <a:t>Bezhotovostní platební styk</a:t>
            </a:r>
          </a:p>
          <a:p>
            <a:endParaRPr lang="cs-CZ" sz="1000" dirty="0"/>
          </a:p>
          <a:p>
            <a:r>
              <a:rPr lang="cs-CZ" sz="2400" dirty="0" smtClean="0"/>
              <a:t>Embosovaná platební karta – s vystouplými reliéfy</a:t>
            </a:r>
          </a:p>
          <a:p>
            <a:r>
              <a:rPr lang="cs-CZ" sz="2400" dirty="0" smtClean="0"/>
              <a:t>Bezkontaktní – stačí k terminálu pouze přiložit, platba do 500 Kč je provedena bez PIN</a:t>
            </a:r>
          </a:p>
          <a:p>
            <a:r>
              <a:rPr lang="cs-CZ" sz="2400" dirty="0" smtClean="0"/>
              <a:t>PIN – </a:t>
            </a:r>
            <a:r>
              <a:rPr lang="en-GB" sz="2400" dirty="0" smtClean="0">
                <a:solidFill>
                  <a:srgbClr val="FF0000"/>
                </a:solidFill>
              </a:rPr>
              <a:t>P</a:t>
            </a:r>
            <a:r>
              <a:rPr lang="en-GB" sz="2400" dirty="0" smtClean="0"/>
              <a:t>ersonal </a:t>
            </a:r>
            <a:r>
              <a:rPr lang="en-GB" sz="2400" dirty="0" smtClean="0">
                <a:solidFill>
                  <a:srgbClr val="FF0000"/>
                </a:solidFill>
              </a:rPr>
              <a:t>I</a:t>
            </a:r>
            <a:r>
              <a:rPr lang="en-GB" sz="2400" dirty="0" smtClean="0"/>
              <a:t>dentification </a:t>
            </a:r>
            <a:r>
              <a:rPr lang="en-GB" sz="2400" dirty="0" smtClean="0">
                <a:solidFill>
                  <a:srgbClr val="FF0000"/>
                </a:solidFill>
              </a:rPr>
              <a:t>N</a:t>
            </a:r>
            <a:r>
              <a:rPr lang="en-GB" sz="2400" dirty="0" smtClean="0"/>
              <a:t>umber</a:t>
            </a:r>
            <a:r>
              <a:rPr lang="cs-CZ" sz="2400" dirty="0" smtClean="0"/>
              <a:t> slouží k autorizaci plateb</a:t>
            </a:r>
          </a:p>
          <a:p>
            <a:endParaRPr lang="cs-CZ" sz="1000" dirty="0"/>
          </a:p>
          <a:p>
            <a:r>
              <a:rPr lang="cs-CZ" sz="2400" dirty="0" smtClean="0"/>
              <a:t>Různé druhy – dle bonity klienta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Debetní x kreditní karta </a:t>
            </a:r>
          </a:p>
          <a:p>
            <a:r>
              <a:rPr lang="cs-CZ" sz="2400" dirty="0" smtClean="0"/>
              <a:t>Debetní – čerpá pouze peníze na účtu</a:t>
            </a:r>
          </a:p>
          <a:p>
            <a:r>
              <a:rPr lang="cs-CZ" sz="2400" dirty="0" smtClean="0"/>
              <a:t>Kreditní – čerpá úvěr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9008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Spořící </a:t>
            </a:r>
            <a:r>
              <a:rPr lang="cs-CZ" dirty="0" smtClean="0"/>
              <a:t>účty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Jsou úročeny vyšším úrokem</a:t>
            </a:r>
          </a:p>
          <a:p>
            <a:r>
              <a:rPr lang="cs-CZ" sz="2400" dirty="0" smtClean="0"/>
              <a:t>Nelze z nich vykonávat běžný platební styk</a:t>
            </a:r>
          </a:p>
          <a:p>
            <a:endParaRPr lang="cs-CZ" sz="2400" dirty="0"/>
          </a:p>
          <a:p>
            <a:r>
              <a:rPr lang="cs-CZ" sz="2400" dirty="0" smtClean="0"/>
              <a:t>Lze založit i on-line</a:t>
            </a:r>
          </a:p>
          <a:p>
            <a:pPr marL="0" indent="0">
              <a:buNone/>
            </a:pPr>
            <a:r>
              <a:rPr lang="cs-CZ" sz="2400" dirty="0" smtClean="0"/>
              <a:t>Současné úroky spořících účtů vybraných bank:</a:t>
            </a:r>
          </a:p>
          <a:p>
            <a:r>
              <a:rPr lang="cs-CZ" sz="2400" dirty="0" smtClean="0"/>
              <a:t>Air bank – 1,3%</a:t>
            </a:r>
          </a:p>
          <a:p>
            <a:r>
              <a:rPr lang="cs-CZ" sz="2400" dirty="0" err="1" smtClean="0"/>
              <a:t>Equa</a:t>
            </a:r>
            <a:r>
              <a:rPr lang="cs-CZ" sz="2400" dirty="0" smtClean="0"/>
              <a:t> bank – 1,4%</a:t>
            </a:r>
          </a:p>
          <a:p>
            <a:r>
              <a:rPr lang="cs-CZ" sz="2400" dirty="0" smtClean="0"/>
              <a:t>Česká spořitelna – 0,5%</a:t>
            </a:r>
          </a:p>
          <a:p>
            <a:r>
              <a:rPr lang="cs-CZ" sz="2400" dirty="0" smtClean="0"/>
              <a:t>ČSOB – 0,65%</a:t>
            </a:r>
          </a:p>
          <a:p>
            <a:r>
              <a:rPr lang="cs-CZ" sz="2400" dirty="0" smtClean="0"/>
              <a:t>FIO banka – 0,5%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7679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Spotřebitelské </a:t>
            </a:r>
            <a:r>
              <a:rPr lang="cs-CZ" dirty="0" smtClean="0"/>
              <a:t>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Účelový x neúčelový</a:t>
            </a:r>
          </a:p>
          <a:p>
            <a:r>
              <a:rPr lang="cs-CZ" sz="2400" dirty="0" smtClean="0"/>
              <a:t>Nižší sumy (max. statisíce)</a:t>
            </a:r>
          </a:p>
          <a:p>
            <a:r>
              <a:rPr lang="cs-CZ" sz="2400" dirty="0" smtClean="0"/>
              <a:t>Vyšší úroky</a:t>
            </a:r>
          </a:p>
          <a:p>
            <a:r>
              <a:rPr lang="cs-CZ" sz="2400" dirty="0" smtClean="0"/>
              <a:t>Kratší doby splatnosti</a:t>
            </a:r>
          </a:p>
          <a:p>
            <a:endParaRPr lang="cs-CZ" sz="2400" dirty="0"/>
          </a:p>
          <a:p>
            <a:r>
              <a:rPr lang="cs-CZ" sz="2400" dirty="0" smtClean="0"/>
              <a:t>Poskytují i finanční společnosti (</a:t>
            </a:r>
            <a:r>
              <a:rPr lang="cs-CZ" sz="2400" dirty="0" err="1" smtClean="0"/>
              <a:t>Cetelem</a:t>
            </a:r>
            <a:r>
              <a:rPr lang="cs-CZ" sz="2400" dirty="0" smtClean="0"/>
              <a:t>, </a:t>
            </a:r>
            <a:r>
              <a:rPr lang="cs-CZ" sz="2400" dirty="0" err="1" smtClean="0"/>
              <a:t>Essox</a:t>
            </a:r>
            <a:r>
              <a:rPr lang="cs-CZ" sz="2400" dirty="0" smtClean="0"/>
              <a:t> s.r.o., …)</a:t>
            </a:r>
          </a:p>
          <a:p>
            <a:r>
              <a:rPr lang="cs-CZ" sz="2400" dirty="0" smtClean="0"/>
              <a:t>RPSN!!</a:t>
            </a:r>
          </a:p>
        </p:txBody>
      </p:sp>
    </p:spTree>
    <p:extLst>
      <p:ext uri="{BB962C8B-B14F-4D97-AF65-F5344CB8AC3E}">
        <p14:creationId xmlns:p14="http://schemas.microsoft.com/office/powerpoint/2010/main" val="219965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Termínované </a:t>
            </a:r>
            <a:r>
              <a:rPr lang="cs-CZ" dirty="0" smtClean="0"/>
              <a:t>vklady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Čím delší doba uložení financí, tím větší úrok</a:t>
            </a:r>
          </a:p>
          <a:p>
            <a:r>
              <a:rPr lang="cs-CZ" sz="2400" dirty="0" smtClean="0"/>
              <a:t>Pro kratší dobu je výhodnější spořící účet</a:t>
            </a:r>
          </a:p>
          <a:p>
            <a:r>
              <a:rPr lang="cs-CZ" sz="2400" dirty="0" smtClean="0"/>
              <a:t>Pro delší uložení peněz bývá výhodnější termínovaná vklad</a:t>
            </a:r>
          </a:p>
          <a:p>
            <a:r>
              <a:rPr lang="cs-CZ" sz="2400" dirty="0" smtClean="0"/>
              <a:t>Dřívější výběr peněz je penalizován</a:t>
            </a:r>
          </a:p>
          <a:p>
            <a:endParaRPr lang="cs-CZ" sz="2400" dirty="0"/>
          </a:p>
          <a:p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1080001" y="3645024"/>
            <a:ext cx="7344816" cy="2552700"/>
            <a:chOff x="1115616" y="3789040"/>
            <a:chExt cx="7344816" cy="2552700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3789040"/>
              <a:ext cx="3038475" cy="2552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4499992" y="3789040"/>
              <a:ext cx="3960440" cy="936104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Aktuální úroky u </a:t>
              </a:r>
              <a:r>
                <a:rPr lang="cs-CZ" dirty="0" err="1" smtClean="0"/>
                <a:t>equa</a:t>
              </a:r>
              <a:r>
                <a:rPr lang="cs-CZ" dirty="0" smtClean="0"/>
                <a:t> bank</a:t>
              </a:r>
            </a:p>
            <a:p>
              <a:pPr algn="ctr"/>
              <a:r>
                <a:rPr lang="cs-CZ" dirty="0" smtClean="0"/>
                <a:t>Porovnejte s úrokem u spořícího účtu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986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Jistotní </a:t>
            </a:r>
            <a:r>
              <a:rPr lang="cs-CZ" dirty="0" smtClean="0"/>
              <a:t>účty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Jistotní běžný účet slouží jako bezpečný nástroj pro řádný nákup nemovitosti nebo při převodu členských práv </a:t>
            </a:r>
            <a:endParaRPr lang="cs-CZ" sz="2400" dirty="0" smtClean="0"/>
          </a:p>
          <a:p>
            <a:pPr marL="0" indent="354013">
              <a:buNone/>
            </a:pPr>
            <a:r>
              <a:rPr lang="cs-CZ" sz="2400" dirty="0" smtClean="0"/>
              <a:t>v </a:t>
            </a:r>
            <a:r>
              <a:rPr lang="cs-CZ" sz="2400" dirty="0"/>
              <a:t>bytovém </a:t>
            </a:r>
            <a:r>
              <a:rPr lang="cs-CZ" sz="2400" dirty="0" smtClean="0"/>
              <a:t>družstvu</a:t>
            </a:r>
          </a:p>
          <a:p>
            <a:r>
              <a:rPr lang="cs-CZ" sz="2400" dirty="0" smtClean="0"/>
              <a:t>Kupující složí peníze na účet v bance, kde zůstávají po dobu než budou splněny všechny podmínky smlouvy, kterou prodávající a kupující podepsali</a:t>
            </a:r>
          </a:p>
          <a:p>
            <a:r>
              <a:rPr lang="cs-CZ" sz="2400" dirty="0" smtClean="0"/>
              <a:t>Vyjde mnohem levněji než notářská úschova</a:t>
            </a:r>
          </a:p>
          <a:p>
            <a:r>
              <a:rPr lang="cs-CZ" sz="2400" dirty="0" smtClean="0"/>
              <a:t>Nabízen je Českou spořitelnou, Komerční bankou, </a:t>
            </a:r>
            <a:r>
              <a:rPr lang="cs-CZ" sz="2400" dirty="0" err="1" smtClean="0"/>
              <a:t>Raiffesisen</a:t>
            </a:r>
            <a:r>
              <a:rPr lang="cs-CZ" sz="2400" dirty="0" smtClean="0"/>
              <a:t>-bankou, Živnostenskou bankou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8146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Vkladní </a:t>
            </a:r>
            <a:r>
              <a:rPr lang="cs-CZ" dirty="0" smtClean="0"/>
              <a:t>knížky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2200" dirty="0" smtClean="0"/>
              <a:t>Spíše starší typ spoření</a:t>
            </a:r>
          </a:p>
          <a:p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Typy vkladních knížek:</a:t>
            </a:r>
            <a:endParaRPr lang="cs-CZ" sz="2200" dirty="0"/>
          </a:p>
          <a:p>
            <a:pPr fontAlgn="base"/>
            <a:r>
              <a:rPr lang="cs-CZ" sz="2200" dirty="0"/>
              <a:t>Vkladní knížka bez výpovědní lhůty (vklad, u kterého neexistuje výpovědní lhůta, pouze lhůta realizační)</a:t>
            </a:r>
          </a:p>
          <a:p>
            <a:pPr fontAlgn="base"/>
            <a:r>
              <a:rPr lang="cs-CZ" sz="2200" dirty="0"/>
              <a:t>Vkladní knížka s výpovědní lhůtou (vklad, u kterého volíte výpovědní lhůtu obvykle od 15 dnů po 2 roky)</a:t>
            </a:r>
          </a:p>
          <a:p>
            <a:pPr fontAlgn="base"/>
            <a:r>
              <a:rPr lang="cs-CZ" sz="2200" dirty="0"/>
              <a:t>Dětská vkladní knížka (vklad se zvýhodněnými úroky)</a:t>
            </a:r>
          </a:p>
          <a:p>
            <a:pPr fontAlgn="base"/>
            <a:r>
              <a:rPr lang="cs-CZ" sz="2200" dirty="0"/>
              <a:t>Výherní vkladní knížka (vklad s právem na účast ve slosování o finanční výhry a prémie s potvrzením o jeho výši - vkladní knížkou. Výherní vkladní knížka není úročena.)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90020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Usnadňuje pořízení vlastního bydlení</a:t>
            </a:r>
          </a:p>
          <a:p>
            <a:r>
              <a:rPr lang="cs-CZ" sz="2400" dirty="0" smtClean="0"/>
              <a:t>Vyšší úroky</a:t>
            </a:r>
          </a:p>
          <a:p>
            <a:r>
              <a:rPr lang="cs-CZ" sz="2400" dirty="0" smtClean="0"/>
              <a:t>Podpora státu</a:t>
            </a:r>
          </a:p>
          <a:p>
            <a:endParaRPr lang="cs-CZ" sz="2400" dirty="0"/>
          </a:p>
          <a:p>
            <a:r>
              <a:rPr lang="cs-CZ" sz="2400" dirty="0" smtClean="0"/>
              <a:t>Státní podpora až 2 000 Kč (dle výše naspořeného obnosu)</a:t>
            </a:r>
          </a:p>
          <a:p>
            <a:r>
              <a:rPr lang="cs-CZ" sz="2400" dirty="0" smtClean="0"/>
              <a:t>Podpora je poskytována jedna na rodné číslo</a:t>
            </a:r>
          </a:p>
          <a:p>
            <a:r>
              <a:rPr lang="cs-CZ" sz="2400" dirty="0" smtClean="0"/>
              <a:t>Zákonné pojištění vkladů</a:t>
            </a:r>
          </a:p>
          <a:p>
            <a:endParaRPr lang="cs-CZ" sz="2400" dirty="0" smtClean="0"/>
          </a:p>
          <a:p>
            <a:r>
              <a:rPr lang="cs-CZ" sz="2400" dirty="0" smtClean="0"/>
              <a:t>Jaké znáte firmy, které nabízejí stavební spoření?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9537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Povolení k poskytování stavebního spoření nemají všechny banky</a:t>
            </a:r>
          </a:p>
          <a:p>
            <a:r>
              <a:rPr lang="cs-CZ" sz="2400" dirty="0" smtClean="0"/>
              <a:t>Na českém trhu je 5 stavebních spořitelen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Stavební </a:t>
            </a:r>
            <a:r>
              <a:rPr lang="cs-CZ" sz="2400" dirty="0"/>
              <a:t>spořitelna České </a:t>
            </a:r>
            <a:r>
              <a:rPr lang="cs-CZ" sz="2400" dirty="0" smtClean="0"/>
              <a:t>spořitelny</a:t>
            </a:r>
          </a:p>
          <a:p>
            <a:pPr marL="0" indent="0">
              <a:buNone/>
            </a:pPr>
            <a:r>
              <a:rPr lang="cs-CZ" sz="2400" dirty="0" smtClean="0"/>
              <a:t>Českomoravská </a:t>
            </a:r>
            <a:r>
              <a:rPr lang="cs-CZ" sz="2400" dirty="0"/>
              <a:t>stavební </a:t>
            </a:r>
            <a:r>
              <a:rPr lang="cs-CZ" sz="2400" dirty="0" smtClean="0"/>
              <a:t>spořitelna</a:t>
            </a:r>
          </a:p>
          <a:p>
            <a:pPr marL="0" indent="0">
              <a:buNone/>
            </a:pPr>
            <a:r>
              <a:rPr lang="cs-CZ" sz="2400" dirty="0" smtClean="0"/>
              <a:t>Modrá </a:t>
            </a:r>
            <a:r>
              <a:rPr lang="cs-CZ" sz="2400" dirty="0"/>
              <a:t>pyramida </a:t>
            </a:r>
            <a:r>
              <a:rPr lang="cs-CZ" sz="2400" dirty="0" smtClean="0"/>
              <a:t>stavební spořitelna</a:t>
            </a:r>
          </a:p>
          <a:p>
            <a:pPr marL="0" indent="0">
              <a:buNone/>
            </a:pPr>
            <a:r>
              <a:rPr lang="cs-CZ" sz="2400" dirty="0" err="1" smtClean="0"/>
              <a:t>Raiffeisen</a:t>
            </a:r>
            <a:r>
              <a:rPr lang="cs-CZ" sz="2400" dirty="0" smtClean="0"/>
              <a:t> </a:t>
            </a:r>
            <a:r>
              <a:rPr lang="cs-CZ" sz="2400" dirty="0"/>
              <a:t>stavební </a:t>
            </a:r>
            <a:r>
              <a:rPr lang="cs-CZ" sz="2400" dirty="0" smtClean="0"/>
              <a:t>spořitelna</a:t>
            </a:r>
          </a:p>
          <a:p>
            <a:pPr marL="0" indent="0">
              <a:buNone/>
            </a:pPr>
            <a:r>
              <a:rPr lang="cs-CZ" sz="2400" dirty="0" err="1" smtClean="0"/>
              <a:t>Wüstenrot</a:t>
            </a:r>
            <a:r>
              <a:rPr lang="cs-CZ" sz="2400" dirty="0" smtClean="0"/>
              <a:t> </a:t>
            </a:r>
            <a:r>
              <a:rPr lang="cs-CZ" sz="2400" dirty="0"/>
              <a:t>stavební spořitelna</a:t>
            </a:r>
          </a:p>
        </p:txBody>
      </p:sp>
    </p:spTree>
    <p:extLst>
      <p:ext uri="{BB962C8B-B14F-4D97-AF65-F5344CB8AC3E}">
        <p14:creationId xmlns:p14="http://schemas.microsoft.com/office/powerpoint/2010/main" val="405785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50604"/>
            <a:ext cx="8229600" cy="547556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Průběh spoření: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Přidělení cílové částky je dáno naspořením příslušné sumy, která je dána smlouvou</a:t>
            </a:r>
            <a:endParaRPr lang="cs-CZ" sz="2400" dirty="0"/>
          </a:p>
        </p:txBody>
      </p:sp>
      <p:pic>
        <p:nvPicPr>
          <p:cNvPr id="7" name="Picture 2" descr="Soubor:Graf - stavební spoření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457200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65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Při tvorbě </a:t>
            </a:r>
            <a:r>
              <a:rPr lang="cs-CZ" dirty="0" err="1"/>
              <a:t>DUMu</a:t>
            </a:r>
            <a:r>
              <a:rPr lang="cs-CZ" dirty="0"/>
              <a:t> byly použity následující </a:t>
            </a: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400" dirty="0">
                <a:hlinkClick r:id="rId2"/>
              </a:rPr>
              <a:t>www.banky.cz</a:t>
            </a:r>
            <a:endParaRPr lang="cs-CZ" sz="2400" dirty="0"/>
          </a:p>
          <a:p>
            <a:r>
              <a:rPr lang="cs-CZ" sz="2400" dirty="0">
                <a:hlinkClick r:id="rId3"/>
              </a:rPr>
              <a:t>www.finance.cz</a:t>
            </a:r>
            <a:endParaRPr lang="cs-CZ" sz="2400" dirty="0"/>
          </a:p>
          <a:p>
            <a:r>
              <a:rPr lang="cs-CZ" sz="2400" dirty="0">
                <a:hlinkClick r:id="rId4"/>
              </a:rPr>
              <a:t>http://cs.wikipedia.org/wiki/Stavebn%C3%AD_spo%C5%99en%C3%AD</a:t>
            </a:r>
            <a:endParaRPr lang="cs-CZ" sz="2400" dirty="0"/>
          </a:p>
          <a:p>
            <a:r>
              <a:rPr lang="cs-CZ" sz="2400" dirty="0">
                <a:hlinkClick r:id="rId5"/>
              </a:rPr>
              <a:t>http://www.sporeni-stavebni.eu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Obrázek</a:t>
            </a:r>
            <a:endParaRPr lang="cs-CZ" sz="2400" dirty="0"/>
          </a:p>
          <a:p>
            <a:r>
              <a:rPr lang="cs-CZ" sz="2400" dirty="0"/>
              <a:t>ARITA. </a:t>
            </a:r>
            <a:r>
              <a:rPr lang="cs-CZ" sz="2400" i="1" dirty="0" err="1"/>
              <a:t>Wikimedia</a:t>
            </a:r>
            <a:r>
              <a:rPr lang="cs-CZ" sz="2400" i="1" dirty="0"/>
              <a:t> </a:t>
            </a:r>
            <a:r>
              <a:rPr lang="cs-CZ" sz="2400" i="1" dirty="0" err="1"/>
              <a:t>commons</a:t>
            </a:r>
            <a:r>
              <a:rPr lang="cs-CZ" sz="2400" dirty="0"/>
              <a:t> [online]. [cit. </a:t>
            </a:r>
            <a:r>
              <a:rPr lang="cs-CZ" sz="2400" dirty="0" smtClean="0"/>
              <a:t>25.11.2013]. </a:t>
            </a:r>
            <a:r>
              <a:rPr lang="cs-CZ" sz="2400" dirty="0"/>
              <a:t>Dostupný na WWW: http://commons.wikimedia.org/wiki/File:Czech_National_Bank_in_Prague_CZ_01.jpg?uselang=cs </a:t>
            </a:r>
            <a:r>
              <a:rPr lang="cs-CZ" sz="2400" dirty="0" smtClean="0"/>
              <a:t>NOVESKÝ</a:t>
            </a:r>
            <a:r>
              <a:rPr lang="cs-CZ" sz="2400" dirty="0"/>
              <a:t>, Ivan. </a:t>
            </a:r>
            <a:r>
              <a:rPr lang="cs-CZ" sz="2400" i="1" dirty="0"/>
              <a:t>Slabikář finanční gramotnosti: učebnice základních 7 modulů finanční gramotnosti</a:t>
            </a:r>
            <a:r>
              <a:rPr lang="cs-CZ" sz="2400" dirty="0"/>
              <a:t>. 1. vyd. Praha: </a:t>
            </a:r>
            <a:r>
              <a:rPr lang="cs-CZ" sz="2400" dirty="0" err="1"/>
              <a:t>Cofet</a:t>
            </a:r>
            <a:r>
              <a:rPr lang="cs-CZ" sz="2400" dirty="0"/>
              <a:t>, 2009, 448 s. ISBN 978-80-9043-96-1-0. </a:t>
            </a:r>
            <a:endParaRPr lang="cs-CZ" sz="2400" dirty="0" smtClean="0"/>
          </a:p>
          <a:p>
            <a:r>
              <a:rPr lang="cs-CZ" sz="2400" dirty="0"/>
              <a:t>DUDÍK, Jan. </a:t>
            </a:r>
            <a:r>
              <a:rPr lang="cs-CZ" sz="2400" i="1" dirty="0" err="1"/>
              <a:t>Wikimedia</a:t>
            </a:r>
            <a:r>
              <a:rPr lang="cs-CZ" sz="2400" i="1" dirty="0"/>
              <a:t> </a:t>
            </a:r>
            <a:r>
              <a:rPr lang="cs-CZ" sz="2400" i="1" dirty="0" err="1"/>
              <a:t>commons</a:t>
            </a:r>
            <a:r>
              <a:rPr lang="cs-CZ" sz="2400" dirty="0"/>
              <a:t> [online]. [cit. 3.2.2014]. Dostupný na WWW: http://commons.wikimedia.org/wiki/File:%C4%8CB,_Lannova_%C4%8Dp_1,_%C4%8CNB_2.JPG?uselang=cs </a:t>
            </a:r>
            <a:endParaRPr lang="cs-CZ" sz="2400" dirty="0"/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1996192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Vlastní 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000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1336</TotalTime>
  <Words>716</Words>
  <Application>Microsoft Office PowerPoint</Application>
  <PresentationFormat>Předvádění na obrazovce (4:3)</PresentationFormat>
  <Paragraphs>174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šablona</vt:lpstr>
      <vt:lpstr>Prezentace aplikace PowerPoint</vt:lpstr>
      <vt:lpstr>Banky</vt:lpstr>
      <vt:lpstr>Banka</vt:lpstr>
      <vt:lpstr>Prezentace aplikace PowerPoint</vt:lpstr>
      <vt:lpstr>Služby, které banka nabízí</vt:lpstr>
      <vt:lpstr>ČNB</vt:lpstr>
      <vt:lpstr>Hypotéky</vt:lpstr>
      <vt:lpstr>Kreditní karty</vt:lpstr>
      <vt:lpstr>Konta</vt:lpstr>
      <vt:lpstr>Platební karta</vt:lpstr>
      <vt:lpstr>Spořící účty</vt:lpstr>
      <vt:lpstr>Spotřebitelské úvěry</vt:lpstr>
      <vt:lpstr>Termínované vklady</vt:lpstr>
      <vt:lpstr>Jistotní účty</vt:lpstr>
      <vt:lpstr>Vkladní knížky</vt:lpstr>
      <vt:lpstr>Stavební spoření</vt:lpstr>
      <vt:lpstr>Prezentace aplikace PowerPoint</vt:lpstr>
      <vt:lpstr>Prezentace aplikace PowerPoint</vt:lpstr>
      <vt:lpstr>Při tvorbě DUMu byly použity následující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Alena Stachová</cp:lastModifiedBy>
  <cp:revision>36</cp:revision>
  <dcterms:created xsi:type="dcterms:W3CDTF">2013-12-17T21:31:14Z</dcterms:created>
  <dcterms:modified xsi:type="dcterms:W3CDTF">2014-02-03T13:51:44Z</dcterms:modified>
</cp:coreProperties>
</file>