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045B0-A2D9-4954-A73D-0E1A68C1FA00}" type="datetimeFigureOut">
              <a:rPr lang="cs-CZ" smtClean="0"/>
              <a:pPr/>
              <a:t>30. 1. 2014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11560" y="1556792"/>
            <a:ext cx="7772400" cy="1440159"/>
          </a:xfrm>
        </p:spPr>
        <p:txBody>
          <a:bodyPr>
            <a:normAutofit fontScale="90000"/>
          </a:bodyPr>
          <a:lstStyle/>
          <a:p>
            <a:r>
              <a:rPr lang="cs-CZ" sz="5300" dirty="0" smtClean="0">
                <a:solidFill>
                  <a:schemeClr val="accent4">
                    <a:lumMod val="10000"/>
                  </a:schemeClr>
                </a:solidFill>
              </a:rPr>
              <a:t>Výukový materiál</a:t>
            </a:r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</a:br>
            <a:r>
              <a:rPr lang="cs-CZ" sz="2200" dirty="0" smtClean="0">
                <a:solidFill>
                  <a:schemeClr val="accent4">
                    <a:lumMod val="10000"/>
                  </a:schemeClr>
                </a:solidFill>
              </a:rPr>
              <a:t>Zpracovaný v rámci projektu EU peníze školám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323528" y="2780928"/>
            <a:ext cx="8640960" cy="3672408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Název projektu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Zlepšujeme a vzděláváme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Název programu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Operační program Vzdělávání pro konkurenceschopnost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Číslo výzvy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34</a:t>
            </a:r>
          </a:p>
          <a:p>
            <a:pPr algn="l"/>
            <a:endParaRPr lang="cs-CZ" sz="21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Předmě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t: Občanská výchova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Ročník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2</a:t>
            </a:r>
          </a:p>
          <a:p>
            <a:pPr algn="l"/>
            <a:r>
              <a:rPr lang="cs-CZ" sz="2000" b="1" dirty="0" smtClean="0">
                <a:solidFill>
                  <a:schemeClr val="accent4">
                    <a:lumMod val="10000"/>
                  </a:schemeClr>
                </a:solidFill>
              </a:rPr>
              <a:t>Tematická oblast</a:t>
            </a:r>
            <a:r>
              <a:rPr lang="cs-CZ" sz="2000" dirty="0" smtClean="0">
                <a:solidFill>
                  <a:schemeClr val="accent4">
                    <a:lumMod val="10000"/>
                  </a:schemeClr>
                </a:solidFill>
              </a:rPr>
              <a:t>: OV2</a:t>
            </a:r>
          </a:p>
          <a:p>
            <a:pPr algn="l"/>
            <a:r>
              <a:rPr lang="cs-CZ" sz="2000" b="1" dirty="0" smtClean="0">
                <a:solidFill>
                  <a:schemeClr val="tx1"/>
                </a:solidFill>
              </a:rPr>
              <a:t>Anotace:</a:t>
            </a:r>
            <a:r>
              <a:rPr lang="cs-CZ" sz="2000" dirty="0" smtClean="0">
                <a:solidFill>
                  <a:schemeClr val="tx1"/>
                </a:solidFill>
              </a:rPr>
              <a:t>Tento materiál slouží k výuce a opakování učiva pro žáky, kteří byli v souladu s § 9 vyhlášky číslo 73/2005 Sb. o vzdělávání dětí,žáků a studentů se speciálními vzdělávacími potřebami a dětí, žáků a studentů mimořádně nadaných, v platném znění, zařazeni do třídy odborného učiliště, kde se vzdělávají dle ŠVP v oborech 65-51-E/01 Stravovací a ubytovací služby, 66-51-E/01 Prodavačské práce a 75-41-E/01 Pečovatelské služby.</a:t>
            </a:r>
          </a:p>
          <a:p>
            <a:pPr algn="l"/>
            <a:r>
              <a:rPr lang="cs-CZ" sz="2000" b="1" dirty="0" smtClean="0">
                <a:solidFill>
                  <a:schemeClr val="accent4">
                    <a:lumMod val="10000"/>
                  </a:schemeClr>
                </a:solidFill>
              </a:rPr>
              <a:t>Autor</a:t>
            </a:r>
            <a:r>
              <a:rPr lang="cs-CZ" sz="2000" dirty="0" smtClean="0">
                <a:solidFill>
                  <a:schemeClr val="accent4">
                    <a:lumMod val="10000"/>
                  </a:schemeClr>
                </a:solidFill>
              </a:rPr>
              <a:t>: Ing. Zdeněk Peška</a:t>
            </a:r>
            <a:endParaRPr lang="cs-CZ" sz="2100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Období vytvoření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Srpen 2013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188640"/>
            <a:ext cx="79928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O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dborné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U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čiliště</a:t>
            </a:r>
            <a:endParaRPr lang="cs-CZ" sz="3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  <a:p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              a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Z</a:t>
            </a:r>
            <a:r>
              <a:rPr lang="cs-CZ" sz="3200" dirty="0" smtClean="0">
                <a:ln w="18415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ákladní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Š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kola praktická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Holešov</a:t>
            </a:r>
            <a:endParaRPr lang="cs-CZ" sz="3200" b="0" cap="none" spc="0" dirty="0">
              <a:ln w="18415" cmpd="sng">
                <a:solidFill>
                  <a:srgbClr val="00B0F0"/>
                </a:solidFill>
                <a:prstDash val="solid"/>
              </a:ln>
              <a:solidFill>
                <a:srgbClr val="00B0F0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395536" y="1268760"/>
            <a:ext cx="84249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5601" cy="1556792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</p:pic>
      <p:sp>
        <p:nvSpPr>
          <p:cNvPr id="11" name="Obdélník 10"/>
          <p:cNvSpPr/>
          <p:nvPr/>
        </p:nvSpPr>
        <p:spPr>
          <a:xfrm>
            <a:off x="1403648" y="2204864"/>
            <a:ext cx="6624736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HOTOVOSTNÍ A BEZHOTOVOSTNÍ PLATEBNÍ STYK</a:t>
            </a:r>
            <a:endParaRPr lang="cs-CZ" sz="6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PLATEBNÍ STYK-ZÁKLADNÍ POJMY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1052736"/>
            <a:ext cx="842493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Platební styk </a:t>
            </a:r>
            <a:r>
              <a:rPr lang="cs-CZ" dirty="0" smtClean="0"/>
              <a:t>(význam) - zprostředkování plateb mezi 2 subjekty (či subjekt a banka</a:t>
            </a:r>
            <a:r>
              <a:rPr lang="cs-CZ" dirty="0" smtClean="0"/>
              <a:t>).</a:t>
            </a:r>
            <a:endParaRPr lang="cs-CZ" dirty="0" smtClean="0"/>
          </a:p>
          <a:p>
            <a:r>
              <a:rPr lang="cs-CZ" b="1" dirty="0" smtClean="0"/>
              <a:t>Hotovostní styk </a:t>
            </a:r>
            <a:r>
              <a:rPr lang="cs-CZ" dirty="0" smtClean="0"/>
              <a:t>- forma placení pomoci  reálných peněz, placení se uskutečňuje směnou zboží a služeb za </a:t>
            </a:r>
            <a:r>
              <a:rPr lang="cs-CZ" dirty="0" smtClean="0"/>
              <a:t>peníze.</a:t>
            </a:r>
            <a:endParaRPr lang="cs-CZ" dirty="0" smtClean="0"/>
          </a:p>
          <a:p>
            <a:r>
              <a:rPr lang="cs-CZ" b="1" dirty="0" smtClean="0"/>
              <a:t>Peníze</a:t>
            </a:r>
            <a:r>
              <a:rPr lang="cs-CZ" dirty="0" smtClean="0"/>
              <a:t> - všeobecný ekvivalent, zvláštní druh zboží, který má schopnost vyjádřit hodnotu všeho ostatního zboží a </a:t>
            </a:r>
            <a:r>
              <a:rPr lang="cs-CZ" dirty="0" smtClean="0"/>
              <a:t>služeb.</a:t>
            </a:r>
            <a:endParaRPr lang="cs-CZ" dirty="0" smtClean="0"/>
          </a:p>
          <a:p>
            <a:r>
              <a:rPr lang="cs-CZ" b="1" dirty="0" smtClean="0"/>
              <a:t>Bezhotovostní styk </a:t>
            </a:r>
            <a:r>
              <a:rPr lang="cs-CZ" dirty="0" smtClean="0"/>
              <a:t>- forma placení, při niž nefungují hotové reálné peníze, placení se uskutečňuje pouze písemným převodem z účtu na </a:t>
            </a:r>
            <a:r>
              <a:rPr lang="cs-CZ" dirty="0" smtClean="0"/>
              <a:t>účet.</a:t>
            </a:r>
            <a:endParaRPr lang="cs-CZ" dirty="0" smtClean="0"/>
          </a:p>
          <a:p>
            <a:r>
              <a:rPr lang="cs-CZ" b="1" dirty="0" smtClean="0"/>
              <a:t>Plátce</a:t>
            </a:r>
            <a:r>
              <a:rPr lang="cs-CZ" dirty="0" smtClean="0"/>
              <a:t> - uživatel, z jehož platebního účtu mají být odepsány peněžní prostředky k provedení platební transakce nebo který dává k dispozici peněžní prostředky k provedení platební </a:t>
            </a:r>
            <a:r>
              <a:rPr lang="cs-CZ" dirty="0" smtClean="0"/>
              <a:t>transakce.</a:t>
            </a:r>
            <a:endParaRPr lang="cs-CZ" dirty="0" smtClean="0"/>
          </a:p>
          <a:p>
            <a:r>
              <a:rPr lang="cs-CZ" b="1" dirty="0" smtClean="0"/>
              <a:t>Příjemce</a:t>
            </a:r>
            <a:r>
              <a:rPr lang="cs-CZ" dirty="0" smtClean="0"/>
              <a:t> - uživatel, na jehož platební účet mají být podle platebního příkazu připsány peněžní prostředky nebo jemuž mají být podle platebního příkazu peněžní prostředky dány k </a:t>
            </a:r>
            <a:r>
              <a:rPr lang="cs-CZ" dirty="0" smtClean="0"/>
              <a:t>dispozici.</a:t>
            </a:r>
            <a:endParaRPr lang="cs-CZ" dirty="0" smtClean="0"/>
          </a:p>
          <a:p>
            <a:r>
              <a:rPr lang="cs-CZ" b="1" dirty="0" smtClean="0"/>
              <a:t>Platební účet</a:t>
            </a:r>
            <a:r>
              <a:rPr lang="cs-CZ" dirty="0" smtClean="0"/>
              <a:t> - účet, který slouží k provádění platebních </a:t>
            </a:r>
            <a:r>
              <a:rPr lang="cs-CZ" dirty="0" smtClean="0"/>
              <a:t>transakcí.</a:t>
            </a:r>
            <a:endParaRPr lang="cs-CZ" dirty="0" smtClean="0"/>
          </a:p>
          <a:p>
            <a:r>
              <a:rPr lang="cs-CZ" b="1" dirty="0" smtClean="0"/>
              <a:t>Platební příkaz</a:t>
            </a:r>
            <a:r>
              <a:rPr lang="cs-CZ" dirty="0" smtClean="0"/>
              <a:t> - pokyn poskytovateli, jímž plátce nebo příjemce žádá o provedení platební </a:t>
            </a:r>
            <a:r>
              <a:rPr lang="cs-CZ" dirty="0" smtClean="0"/>
              <a:t>transakce.</a:t>
            </a:r>
            <a:endParaRPr lang="cs-CZ" dirty="0" smtClean="0"/>
          </a:p>
          <a:p>
            <a:r>
              <a:rPr lang="cs-CZ" b="1" dirty="0" smtClean="0"/>
              <a:t>Poskytovatel platebních služeb</a:t>
            </a:r>
            <a:r>
              <a:rPr lang="cs-CZ" dirty="0" smtClean="0"/>
              <a:t> - banka, zahraniční banka anebo pobočka zahraniční banky a jiné zákonem stanovené </a:t>
            </a:r>
            <a:r>
              <a:rPr lang="cs-CZ" dirty="0" smtClean="0"/>
              <a:t>subjekty.</a:t>
            </a:r>
            <a:endParaRPr lang="cs-CZ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40768"/>
            <a:ext cx="3800475" cy="18764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88840"/>
            <a:ext cx="3810000" cy="1819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36912"/>
            <a:ext cx="3800475" cy="174307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56992"/>
            <a:ext cx="3800475" cy="1790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05064"/>
            <a:ext cx="3800475" cy="17455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7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581128"/>
            <a:ext cx="3810000" cy="16216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Obrázek 13" descr="korun1.png"/>
          <p:cNvPicPr>
            <a:picLocks noChangeAspect="1"/>
          </p:cNvPicPr>
          <p:nvPr/>
        </p:nvPicPr>
        <p:blipFill>
          <a:blip r:embed="rId8" cstate="print">
            <a:lum bright="20000"/>
          </a:blip>
          <a:stretch>
            <a:fillRect/>
          </a:stretch>
        </p:blipFill>
        <p:spPr>
          <a:xfrm>
            <a:off x="4932040" y="1844824"/>
            <a:ext cx="1603116" cy="804606"/>
          </a:xfrm>
          <a:prstGeom prst="rect">
            <a:avLst/>
          </a:prstGeom>
        </p:spPr>
      </p:pic>
      <p:pic>
        <p:nvPicPr>
          <p:cNvPr id="15" name="Obrázek 14" descr="Korun2.png"/>
          <p:cNvPicPr>
            <a:picLocks noChangeAspect="1"/>
          </p:cNvPicPr>
          <p:nvPr/>
        </p:nvPicPr>
        <p:blipFill>
          <a:blip r:embed="rId9" cstate="print">
            <a:lum bright="20000"/>
          </a:blip>
          <a:stretch>
            <a:fillRect/>
          </a:stretch>
        </p:blipFill>
        <p:spPr>
          <a:xfrm>
            <a:off x="6804248" y="1844824"/>
            <a:ext cx="1633593" cy="841179"/>
          </a:xfrm>
          <a:prstGeom prst="rect">
            <a:avLst/>
          </a:prstGeom>
        </p:spPr>
      </p:pic>
      <p:pic>
        <p:nvPicPr>
          <p:cNvPr id="16" name="Obrázek 15" descr="Korun5.png"/>
          <p:cNvPicPr>
            <a:picLocks noChangeAspect="1"/>
          </p:cNvPicPr>
          <p:nvPr/>
        </p:nvPicPr>
        <p:blipFill>
          <a:blip r:embed="rId10" cstate="print">
            <a:lum bright="20000"/>
          </a:blip>
          <a:stretch>
            <a:fillRect/>
          </a:stretch>
        </p:blipFill>
        <p:spPr>
          <a:xfrm>
            <a:off x="4716016" y="3212976"/>
            <a:ext cx="1804267" cy="896038"/>
          </a:xfrm>
          <a:prstGeom prst="rect">
            <a:avLst/>
          </a:prstGeom>
        </p:spPr>
      </p:pic>
      <p:pic>
        <p:nvPicPr>
          <p:cNvPr id="17" name="Obrázek 16" descr="Korun10.png"/>
          <p:cNvPicPr>
            <a:picLocks noChangeAspect="1"/>
          </p:cNvPicPr>
          <p:nvPr/>
        </p:nvPicPr>
        <p:blipFill>
          <a:blip r:embed="rId11" cstate="print">
            <a:lum bright="20000"/>
          </a:blip>
          <a:stretch>
            <a:fillRect/>
          </a:stretch>
        </p:blipFill>
        <p:spPr>
          <a:xfrm>
            <a:off x="6732240" y="3140968"/>
            <a:ext cx="1907890" cy="944802"/>
          </a:xfrm>
          <a:prstGeom prst="rect">
            <a:avLst/>
          </a:prstGeom>
        </p:spPr>
      </p:pic>
      <p:pic>
        <p:nvPicPr>
          <p:cNvPr id="18" name="Obrázek 17" descr="Korun20.png"/>
          <p:cNvPicPr>
            <a:picLocks noChangeAspect="1"/>
          </p:cNvPicPr>
          <p:nvPr/>
        </p:nvPicPr>
        <p:blipFill>
          <a:blip r:embed="rId12" cstate="print">
            <a:lum bright="20000"/>
          </a:blip>
          <a:stretch>
            <a:fillRect/>
          </a:stretch>
        </p:blipFill>
        <p:spPr>
          <a:xfrm>
            <a:off x="4499992" y="4509120"/>
            <a:ext cx="2072469" cy="1036234"/>
          </a:xfrm>
          <a:prstGeom prst="rect">
            <a:avLst/>
          </a:prstGeom>
        </p:spPr>
      </p:pic>
      <p:pic>
        <p:nvPicPr>
          <p:cNvPr id="19" name="Obrázek 18" descr="Korun50.png"/>
          <p:cNvPicPr>
            <a:picLocks noChangeAspect="1"/>
          </p:cNvPicPr>
          <p:nvPr/>
        </p:nvPicPr>
        <p:blipFill>
          <a:blip r:embed="rId13" cstate="print">
            <a:lum bright="20000"/>
          </a:blip>
          <a:stretch>
            <a:fillRect/>
          </a:stretch>
        </p:blipFill>
        <p:spPr>
          <a:xfrm>
            <a:off x="6732240" y="4509120"/>
            <a:ext cx="2127328" cy="1078903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395536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HOTOVOSTNÍ PLATEBNÍ STYK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1052736"/>
            <a:ext cx="3744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 smtClean="0"/>
              <a:t>Výhody: </a:t>
            </a:r>
            <a:endParaRPr lang="cs-CZ" u="sng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4" name="Zástupný symbol pro obsah 4"/>
          <p:cNvSpPr txBox="1">
            <a:spLocks/>
          </p:cNvSpPr>
          <p:nvPr/>
        </p:nvSpPr>
        <p:spPr>
          <a:xfrm>
            <a:off x="467544" y="1700808"/>
            <a:ext cx="4041648" cy="370559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hotovost vždy k dispozici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jednoduchost při platbě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platí se bankovkami a mincemi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zaručení jistoty platby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používají se při malých platbách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716016" y="1196752"/>
            <a:ext cx="3744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 smtClean="0"/>
              <a:t>Nevýhody: </a:t>
            </a:r>
            <a:endParaRPr lang="cs-CZ" u="sng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6" name="Zástupný symbol pro obsah 4"/>
          <p:cNvSpPr txBox="1">
            <a:spLocks/>
          </p:cNvSpPr>
          <p:nvPr/>
        </p:nvSpPr>
        <p:spPr>
          <a:xfrm>
            <a:off x="4211960" y="1628800"/>
            <a:ext cx="4041648" cy="194421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nebezpečí ztráty</a:t>
            </a:r>
            <a:r>
              <a:rPr kumimoji="0" lang="cs-CZ" sz="1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nebo krádeže</a:t>
            </a:r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časově náročný přesun peněz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nedostatek peněz u sebe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cs-CZ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7544" y="5589240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Podle zákona č. 254/2004 Sb. - poskytovatel platby, jejíž výše překračuje částku </a:t>
            </a:r>
          </a:p>
          <a:p>
            <a:r>
              <a:rPr lang="cs-CZ" b="1" dirty="0" smtClean="0"/>
              <a:t>15 000 eur je povinen provést platbu bezhotovostně. </a:t>
            </a:r>
            <a:endParaRPr lang="cs-CZ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BEZHOTOVOSTNÍ PLATEBNÍ STYK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528" y="2504336"/>
            <a:ext cx="3744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Výhody: </a:t>
            </a:r>
            <a:endParaRPr lang="cs-CZ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4" name="Zástupný symbol pro obsah 4"/>
          <p:cNvSpPr txBox="1">
            <a:spLocks/>
          </p:cNvSpPr>
          <p:nvPr/>
        </p:nvSpPr>
        <p:spPr>
          <a:xfrm>
            <a:off x="395536" y="3152408"/>
            <a:ext cx="3744416" cy="3300928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jednoduchost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lze platit v obchodech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u banky lze můžeme snadno získat úvěr nebo hypotéku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cestovní či úrazové pojištění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s některými kartami lze nakupovat na úvěr</a:t>
            </a:r>
          </a:p>
        </p:txBody>
      </p:sp>
      <p:sp>
        <p:nvSpPr>
          <p:cNvPr id="5" name="Obdélník 4"/>
          <p:cNvSpPr/>
          <p:nvPr/>
        </p:nvSpPr>
        <p:spPr>
          <a:xfrm>
            <a:off x="4644008" y="2492896"/>
            <a:ext cx="3744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Nevýhody: </a:t>
            </a:r>
            <a:endParaRPr lang="cs-CZ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6" name="Zástupný symbol pro obsah 4"/>
          <p:cNvSpPr txBox="1">
            <a:spLocks/>
          </p:cNvSpPr>
          <p:nvPr/>
        </p:nvSpPr>
        <p:spPr>
          <a:xfrm>
            <a:off x="4644008" y="3152408"/>
            <a:ext cx="3384376" cy="301289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zneužití při krádeži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vysoké úroky z úvěru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dostupnost (bankomaty)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poplatky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7544" y="980728"/>
            <a:ext cx="80648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Peníze uložené v bance mohou být kdykoliv vybrány nebo použity k placení (např. pomocí šeku nebo příkazu k úhradě). Z tohoto důvodu představují netermínované vklady peníze – je možné je bezprostředně využít k zaplacení za výrobek nebo službu.</a:t>
            </a:r>
          </a:p>
          <a:p>
            <a:r>
              <a:rPr lang="cs-CZ" b="1" dirty="0" smtClean="0"/>
              <a:t>Většina peněz se nachází v bezhotovostní formě.</a:t>
            </a:r>
            <a:endParaRPr lang="cs-CZ" b="1" dirty="0"/>
          </a:p>
        </p:txBody>
      </p:sp>
      <p:pic>
        <p:nvPicPr>
          <p:cNvPr id="20" name="Obrázek 19" descr="MC90043982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144" y="4114800"/>
            <a:ext cx="2743200" cy="274320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1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1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784887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BEZHOTOVOSTNÍ PLATEBNÍ STYK</a:t>
            </a:r>
          </a:p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V BANCE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7544" y="1484784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 bance provádíme veškeré bezhotovostní operace  (Příkaz k převodu, Hromadný příkaz k převodu, Trvalý příkaz k převodu, Příkaz k inkasu, Hromadný příkaz k inkasu, Trvalý příkaz k inkasu) písemně pomoci formulářů.</a:t>
            </a:r>
            <a:endParaRPr lang="cs-CZ" dirty="0"/>
          </a:p>
        </p:txBody>
      </p:sp>
      <p:pic>
        <p:nvPicPr>
          <p:cNvPr id="9" name="Obrázek 8" descr="P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918" y="2564904"/>
            <a:ext cx="8778622" cy="396044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1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784887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BEZHOTOVOSTNÍ PLATEBNÍ STYK</a:t>
            </a:r>
          </a:p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V OBCHODĚ A SLUŽBÁCH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7544" y="1484784"/>
            <a:ext cx="80648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Provádí se pomoci platebních karet s jedinečným PIN kódem, který chrání kartu před zneužitím. Nové platební karty lze použít k bezkontaktní platbě (platba malých částek do 500,- Kč</a:t>
            </a:r>
            <a:r>
              <a:rPr lang="cs-CZ" dirty="0" smtClean="0"/>
              <a:t>).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Debetní karta</a:t>
            </a:r>
            <a:r>
              <a:rPr lang="cs-CZ" dirty="0" smtClean="0"/>
              <a:t> je nejčastěji používaným typem karty. Jedná se kartu vydávanou k běžnému účtu, která slouží k výběrům z bankomatů či platbám u obchodníků. Platby jsou účtovány neprodleně po té, co banka obdrží potvrzení o jejich provedení. Klient může vybrat pouze tolik peněz, kolik má na účtu. Jedinou výjimkou je situace, kdy má kontokorentní účet (tzv. povolené přečerpání), pak může jít i „do mínusu".</a:t>
            </a:r>
          </a:p>
          <a:p>
            <a:r>
              <a:rPr lang="cs-CZ" b="1" dirty="0" smtClean="0"/>
              <a:t>Kreditní karta </a:t>
            </a:r>
            <a:r>
              <a:rPr lang="cs-CZ" dirty="0" smtClean="0"/>
              <a:t>je vydávána k úvěrovým účtům a slouží k nákupům „na dluh". Lze s ní opět platit u obchodníku či vybírat z bankomatu, tentokrát jsou však některé činnosti spojeny s nemalými poplatky, zejména pak s úroky z vypůjčené částky. Klient zde však může využít bezúročné období a své náklady podstatně snížit.</a:t>
            </a:r>
          </a:p>
          <a:p>
            <a:r>
              <a:rPr lang="cs-CZ" b="1" dirty="0" err="1" smtClean="0"/>
              <a:t>Charge</a:t>
            </a:r>
            <a:r>
              <a:rPr lang="cs-CZ" b="1" dirty="0" smtClean="0"/>
              <a:t> karta</a:t>
            </a:r>
            <a:r>
              <a:rPr lang="cs-CZ" dirty="0" smtClean="0"/>
              <a:t> je obdobou debetní karty. Držiteli této karty nejsou peníze z účtu odečteny okamžitě, ale až s odstupem času. Klient provádí úhradu peněz např. dle měsíčního výpisu, který mu zašle vydavatel karty. Za vypůjčenou částku však na rozdíl od kreditní karty neplatí žádný úrok.</a:t>
            </a:r>
          </a:p>
          <a:p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784887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BEZHOTOVOSTNÍ PLATEBNÍ STYK</a:t>
            </a:r>
          </a:p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PŘES INTERNET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7544" y="1484784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Pomoci internetovského bankovnictví lze provádět většinu bezhotovostních bankovních operací. Bankovní operace přes internet jsou chráněny jedinečným heslem a kódem, který je zasílán uživateli přes mobilní </a:t>
            </a:r>
            <a:r>
              <a:rPr lang="cs-CZ" dirty="0" smtClean="0"/>
              <a:t>telefon.</a:t>
            </a:r>
            <a:endParaRPr lang="cs-CZ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492896"/>
            <a:ext cx="5695181" cy="412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701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OPAKOVÁNÍ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7544" y="980728"/>
            <a:ext cx="82809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cs-CZ" b="1" u="sng" dirty="0" smtClean="0"/>
              <a:t>Bezhotovostní styk je:</a:t>
            </a:r>
          </a:p>
          <a:p>
            <a:pPr marL="342900" indent="-342900">
              <a:buAutoNum type="alphaLcParenR"/>
            </a:pPr>
            <a:r>
              <a:rPr lang="cs-CZ" dirty="0" smtClean="0"/>
              <a:t>platba v hotovosti</a:t>
            </a:r>
          </a:p>
          <a:p>
            <a:pPr marL="342900" indent="-342900">
              <a:buAutoNum type="alphaLcParenR"/>
            </a:pPr>
            <a:r>
              <a:rPr lang="cs-CZ" dirty="0" smtClean="0"/>
              <a:t>platba pomoci internetu, příkazy k platbě, platební kartou…</a:t>
            </a:r>
          </a:p>
          <a:p>
            <a:pPr marL="342900" indent="-342900">
              <a:buAutoNum type="alphaLcParenR"/>
            </a:pPr>
            <a:endParaRPr lang="cs-CZ" dirty="0" smtClean="0"/>
          </a:p>
          <a:p>
            <a:pPr marL="342900" indent="-342900"/>
            <a:r>
              <a:rPr lang="cs-CZ" b="1" u="sng" dirty="0" smtClean="0"/>
              <a:t>2. Plátce je:</a:t>
            </a:r>
          </a:p>
          <a:p>
            <a:pPr marL="342900" indent="-342900">
              <a:buAutoNum type="alphaLcParenR"/>
            </a:pPr>
            <a:r>
              <a:rPr lang="cs-CZ" dirty="0" smtClean="0"/>
              <a:t>ten, kdo peníze posílá</a:t>
            </a:r>
          </a:p>
          <a:p>
            <a:pPr marL="342900" indent="-342900">
              <a:buAutoNum type="alphaLcParenR"/>
            </a:pPr>
            <a:r>
              <a:rPr lang="cs-CZ" dirty="0" smtClean="0"/>
              <a:t>ten, kdo peníze přijímá</a:t>
            </a:r>
          </a:p>
          <a:p>
            <a:pPr marL="342900" indent="-342900">
              <a:buAutoNum type="alphaLcParenR"/>
            </a:pPr>
            <a:endParaRPr lang="cs-CZ" dirty="0" smtClean="0"/>
          </a:p>
          <a:p>
            <a:pPr marL="342900" indent="-342900"/>
            <a:r>
              <a:rPr lang="cs-CZ" b="1" u="sng" dirty="0" smtClean="0"/>
              <a:t>3. Maximálně v hotovosti můžeme zaplatit:</a:t>
            </a:r>
          </a:p>
          <a:p>
            <a:pPr marL="342900" indent="-342900">
              <a:buAutoNum type="alphaLcParenR"/>
            </a:pPr>
            <a:r>
              <a:rPr lang="cs-CZ" dirty="0" smtClean="0"/>
              <a:t>Neomezeně</a:t>
            </a:r>
          </a:p>
          <a:p>
            <a:pPr marL="342900" indent="-342900">
              <a:buAutoNum type="alphaLcParenR"/>
            </a:pPr>
            <a:r>
              <a:rPr lang="cs-CZ" dirty="0" smtClean="0"/>
              <a:t>15 000 euro</a:t>
            </a:r>
          </a:p>
          <a:p>
            <a:pPr marL="342900" indent="-342900">
              <a:buAutoNum type="alphaLcParenR"/>
            </a:pPr>
            <a:endParaRPr lang="cs-CZ" dirty="0" smtClean="0"/>
          </a:p>
          <a:p>
            <a:pPr marL="342900" indent="-342900"/>
            <a:r>
              <a:rPr lang="cs-CZ" b="1" u="sng" dirty="0" smtClean="0"/>
              <a:t>4. Debetní karta slouží:</a:t>
            </a:r>
          </a:p>
          <a:p>
            <a:pPr marL="342900" indent="-342900">
              <a:buAutoNum type="alphaLcParenR"/>
            </a:pPr>
            <a:r>
              <a:rPr lang="cs-CZ" dirty="0" smtClean="0"/>
              <a:t>k nákupu a výběru z bankomatů</a:t>
            </a:r>
          </a:p>
          <a:p>
            <a:pPr marL="342900" indent="-342900">
              <a:buAutoNum type="alphaLcParenR"/>
            </a:pPr>
            <a:r>
              <a:rPr lang="cs-CZ" dirty="0" smtClean="0"/>
              <a:t>k nákupu „na dluh“</a:t>
            </a:r>
          </a:p>
          <a:p>
            <a:pPr marL="342900" indent="-342900">
              <a:buAutoNum type="alphaLcParenR"/>
            </a:pPr>
            <a:endParaRPr lang="cs-CZ" dirty="0" smtClean="0"/>
          </a:p>
          <a:p>
            <a:pPr marL="342900" indent="-342900"/>
            <a:r>
              <a:rPr lang="cs-CZ" b="1" u="sng" dirty="0" smtClean="0"/>
              <a:t>5. Na </a:t>
            </a:r>
            <a:r>
              <a:rPr lang="cs-CZ" b="1" u="sng" dirty="0" err="1" smtClean="0"/>
              <a:t>kerditní</a:t>
            </a:r>
            <a:r>
              <a:rPr lang="cs-CZ" b="1" u="sng" dirty="0" smtClean="0"/>
              <a:t> kartu můžeme nakupovat „na dluh“:</a:t>
            </a:r>
          </a:p>
          <a:p>
            <a:pPr marL="342900" indent="-342900">
              <a:buAutoNum type="alphaLcParenR"/>
            </a:pPr>
            <a:r>
              <a:rPr lang="cs-CZ" dirty="0" smtClean="0"/>
              <a:t>ano</a:t>
            </a:r>
          </a:p>
          <a:p>
            <a:pPr marL="342900" indent="-342900">
              <a:buAutoNum type="alphaLcParenR"/>
            </a:pPr>
            <a:r>
              <a:rPr lang="cs-CZ" dirty="0" smtClean="0"/>
              <a:t>ne</a:t>
            </a:r>
          </a:p>
          <a:p>
            <a:pPr marL="342900" indent="-342900"/>
            <a:endParaRPr lang="cs-CZ" dirty="0" smtClean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652120" y="2060848"/>
          <a:ext cx="2736304" cy="229704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68152"/>
                <a:gridCol w="1368152"/>
              </a:tblGrid>
              <a:tr h="382841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VÝSLEDKY TESTU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284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38284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8284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38284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8284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Zdroje (20.08.2013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251520" y="1196752"/>
            <a:ext cx="8686800" cy="49377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Zdroje obrázků: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-</a:t>
            </a: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MS Office Klipart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 http://office.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microsoft.com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cz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results.aspx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qu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=KREDITN%C3%8D+KARTA&amp;ex=1#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ai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:MP900149068| |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Times New Roman" pitchFamily="18" charset="0"/>
            </a:endParaRP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-http://office.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microsoft.com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cz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results.aspx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qu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=KARTA&amp;ex=1#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ai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:MC900439829|</a:t>
            </a:r>
          </a:p>
          <a:p>
            <a:pPr lvl="0">
              <a:spcBef>
                <a:spcPct val="20000"/>
              </a:spcBef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-archiv autora</a:t>
            </a:r>
          </a:p>
          <a:p>
            <a:pPr lvl="0">
              <a:spcBef>
                <a:spcPct val="20000"/>
              </a:spcBef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Literatura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-http://cs.wikipedia.org/wiki/Bezhotovostn%C3%AD_platebn%C3%AD_styk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-http://www.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vysokeskoly.cz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maturitniotazky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/ekonomika/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hotovostni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-a-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bezhotovostni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platebni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-styk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841</Words>
  <Application>Microsoft Office PowerPoint</Application>
  <PresentationFormat>Předvádění na obrazovce (4:3)</PresentationFormat>
  <Paragraphs>118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Výukový materiál Zpracovaný v rámci projektu EU peníze školám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Výukový materiál Zpracovaný v rámci projektu EU peníze školám</dc:title>
  <dc:creator>admin</dc:creator>
  <cp:lastModifiedBy>U14</cp:lastModifiedBy>
  <cp:revision>51</cp:revision>
  <dcterms:created xsi:type="dcterms:W3CDTF">2013-11-02T12:12:58Z</dcterms:created>
  <dcterms:modified xsi:type="dcterms:W3CDTF">2014-01-30T07:42:12Z</dcterms:modified>
</cp:coreProperties>
</file>