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71" r:id="rId2"/>
    <p:sldId id="256" r:id="rId3"/>
    <p:sldId id="289" r:id="rId4"/>
    <p:sldId id="272" r:id="rId5"/>
    <p:sldId id="303" r:id="rId6"/>
    <p:sldId id="273" r:id="rId7"/>
    <p:sldId id="304" r:id="rId8"/>
    <p:sldId id="274" r:id="rId9"/>
    <p:sldId id="305" r:id="rId10"/>
    <p:sldId id="296" r:id="rId11"/>
    <p:sldId id="275" r:id="rId12"/>
    <p:sldId id="307" r:id="rId13"/>
    <p:sldId id="276" r:id="rId14"/>
    <p:sldId id="277" r:id="rId15"/>
    <p:sldId id="278" r:id="rId16"/>
    <p:sldId id="279" r:id="rId17"/>
    <p:sldId id="280" r:id="rId18"/>
    <p:sldId id="286" r:id="rId19"/>
    <p:sldId id="281" r:id="rId20"/>
    <p:sldId id="282" r:id="rId21"/>
    <p:sldId id="283" r:id="rId22"/>
    <p:sldId id="285" r:id="rId23"/>
    <p:sldId id="290" r:id="rId24"/>
    <p:sldId id="291" r:id="rId25"/>
    <p:sldId id="292" r:id="rId26"/>
    <p:sldId id="297" r:id="rId27"/>
    <p:sldId id="293" r:id="rId28"/>
    <p:sldId id="298" r:id="rId29"/>
    <p:sldId id="299" r:id="rId30"/>
    <p:sldId id="301" r:id="rId31"/>
    <p:sldId id="302" r:id="rId32"/>
    <p:sldId id="288" r:id="rId33"/>
    <p:sldId id="284" r:id="rId34"/>
    <p:sldId id="294" r:id="rId35"/>
    <p:sldId id="300" r:id="rId36"/>
    <p:sldId id="306" r:id="rId37"/>
    <p:sldId id="308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222" autoAdjust="0"/>
    <p:restoredTop sz="94660"/>
  </p:normalViewPr>
  <p:slideViewPr>
    <p:cSldViewPr>
      <p:cViewPr>
        <p:scale>
          <a:sx n="100" d="100"/>
          <a:sy n="100" d="100"/>
        </p:scale>
        <p:origin x="-2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282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265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46688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4373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5193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2812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82723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61730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61164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14030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31545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78731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67515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46582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42026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31061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125239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169409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77305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030238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53220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59306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71371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371773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538248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10395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51321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663079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443418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611643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87050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017981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218152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760349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200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32.jpe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jpeg"/><Relationship Id="rId9" Type="http://schemas.openxmlformats.org/officeDocument/2006/relationships/image" Target="../media/image30.jpeg"/><Relationship Id="rId14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536" y="2276872"/>
            <a:ext cx="8640960" cy="4680519"/>
          </a:xfrm>
        </p:spPr>
        <p:txBody>
          <a:bodyPr>
            <a:normAutofit fontScale="45000" lnSpcReduction="20000"/>
          </a:bodyPr>
          <a:lstStyle/>
          <a:p>
            <a:pPr marL="0" indent="0">
              <a:buNone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Zpracovaný v rámci projektu EU peníze školám</a:t>
            </a: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: Zlepšujeme a vzděláváme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: 34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t: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+mj-lt"/>
              </a:rPr>
              <a:t>Ročník: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1</a:t>
            </a:r>
            <a:endParaRPr lang="cs-CZ" b="1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latin typeface="+mj-lt"/>
              </a:rPr>
              <a:t>Anotace: </a:t>
            </a:r>
            <a:r>
              <a:rPr lang="cs-CZ" dirty="0">
                <a:latin typeface="+mj-lt"/>
              </a:rPr>
              <a:t>Tento materiál slouží k výuce a opakování učiva pro žáky, kteří byli v souladu s § 9 vyhlášky číslo 73/2005 Sb. o vzdělávání </a:t>
            </a:r>
            <a:r>
              <a:rPr lang="cs-CZ" dirty="0" smtClean="0">
                <a:latin typeface="+mj-lt"/>
              </a:rPr>
              <a:t>dětí, žáků </a:t>
            </a:r>
            <a:r>
              <a:rPr lang="cs-CZ" dirty="0">
                <a:latin typeface="+mj-lt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+mj-lt"/>
              </a:rPr>
              <a:t>.</a:t>
            </a:r>
          </a:p>
          <a:p>
            <a:pPr marL="0" indent="0">
              <a:buNone/>
            </a:pP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Mgr. Marcela VLASATÍKOVÁ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4870" y="2060848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13810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Péče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16. Vztahy mezi manžely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2652" y="3429000"/>
            <a:ext cx="3893813" cy="292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alibri"/>
                <a:ea typeface="Calibri"/>
                <a:cs typeface="Times New Roman"/>
              </a:rPr>
              <a:t/>
            </a:r>
            <a:br>
              <a:rPr lang="cs-CZ" b="1" dirty="0" smtClean="0">
                <a:latin typeface="Calibri"/>
                <a:ea typeface="Calibri"/>
                <a:cs typeface="Times New Roman"/>
              </a:rPr>
            </a:br>
            <a:r>
              <a:rPr lang="cs-CZ" b="1" dirty="0" smtClean="0">
                <a:latin typeface="Calibri"/>
                <a:ea typeface="Calibri"/>
                <a:cs typeface="Times New Roman"/>
              </a:rPr>
              <a:t>Vztahy </a:t>
            </a:r>
            <a:r>
              <a:rPr lang="cs-CZ" b="1" dirty="0">
                <a:latin typeface="Calibri"/>
                <a:ea typeface="Calibri"/>
                <a:cs typeface="Times New Roman"/>
              </a:rPr>
              <a:t>mezi manžely </a:t>
            </a:r>
            <a:r>
              <a:rPr lang="cs-CZ" dirty="0">
                <a:latin typeface="Calibri"/>
                <a:ea typeface="Calibri"/>
                <a:cs typeface="Times New Roman"/>
              </a:rPr>
              <a:t/>
            </a:r>
            <a:br>
              <a:rPr lang="cs-CZ" dirty="0">
                <a:latin typeface="Calibri"/>
                <a:ea typeface="Calibri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b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Zákon o rodině</a:t>
            </a:r>
          </a:p>
          <a:p>
            <a:pPr marL="51435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b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Práva manželů</a:t>
            </a:r>
          </a:p>
          <a:p>
            <a:pPr marL="51435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b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Majetek  - majetkové vztahy</a:t>
            </a:r>
          </a:p>
          <a:p>
            <a:pPr marL="51435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b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Budování vztahů v manželství</a:t>
            </a:r>
          </a:p>
          <a:p>
            <a:pPr marL="51435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b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Stabilita vztahu.</a:t>
            </a:r>
            <a:r>
              <a:rPr lang="cs-CZ" b="1" dirty="0">
                <a:solidFill>
                  <a:srgbClr val="FF0000"/>
                </a:solidFill>
                <a:latin typeface="Cambria"/>
                <a:ea typeface="Times New Roman"/>
                <a:cs typeface="Times New Roman"/>
              </a:rPr>
              <a:t> </a:t>
            </a:r>
            <a:endParaRPr lang="cs-CZ" b="1" dirty="0">
              <a:solidFill>
                <a:srgbClr val="FF0000"/>
              </a:solidFill>
              <a:latin typeface="Calibri"/>
              <a:ea typeface="Calibri"/>
              <a:cs typeface="Times New Roman"/>
            </a:endParaRPr>
          </a:p>
          <a:p>
            <a:pPr marL="51435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b="1" dirty="0">
                <a:solidFill>
                  <a:srgbClr val="FF0000"/>
                </a:solidFill>
                <a:latin typeface="Calibri"/>
                <a:ea typeface="Calibri"/>
                <a:cs typeface="Times New Roman"/>
              </a:rPr>
              <a:t>ÚVAHA. Moje rodina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00808"/>
            <a:ext cx="280035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50706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1. Zákon o rodině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069160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Uzavřením manželství se  muž a žena </a:t>
            </a:r>
          </a:p>
          <a:p>
            <a:pPr marL="0" lv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zavazují žít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spolu podle zákona o rodině</a:t>
            </a:r>
          </a:p>
          <a:p>
            <a:pPr marL="0" lvl="0" indent="0">
              <a:buNone/>
            </a:pP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vzájemně si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pomáhat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vychovávat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své budoucí děti</a:t>
            </a:r>
          </a:p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budou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rovnoprávní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(budou mít stejná práva a povinnosti)</a:t>
            </a:r>
          </a:p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 všech podstatných věcech budou rozhodovat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společně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432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981" y="269776"/>
            <a:ext cx="8008835" cy="1143000"/>
          </a:xfrm>
        </p:spPr>
        <p:txBody>
          <a:bodyPr>
            <a:normAutofit fontScale="90000"/>
          </a:bodyPr>
          <a:lstStyle/>
          <a:p>
            <a:pPr lvl="0"/>
            <a:r>
              <a:rPr lang="cs-CZ" sz="31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31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31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Manželé si </a:t>
            </a:r>
            <a:r>
              <a:rPr lang="cs-CZ" sz="31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pomáhají</a:t>
            </a:r>
            <a:r>
              <a:rPr lang="cs-CZ" sz="31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31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31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vychovávat</a:t>
            </a:r>
            <a:r>
              <a:rPr lang="cs-CZ" sz="31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své děti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982" y="1412776"/>
            <a:ext cx="8769077" cy="5193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01751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2. Práva manželů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4925144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záleží na dohodě, kdo bude rodinu zabezpečovat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finančně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a kdo se bude starat o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domácnost</a:t>
            </a:r>
          </a:p>
          <a:p>
            <a:pPr lvl="0"/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každý z manželů může druhého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zastupovat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při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běžných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záležitostech</a:t>
            </a:r>
          </a:p>
          <a:p>
            <a:pPr lvl="0"/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při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závažných záležitostech můžou jeden druhého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zastupova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t, jen na základě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plné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moci</a:t>
            </a:r>
          </a:p>
          <a:p>
            <a:pPr lvl="0"/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plnou moc musí podepsat partner před notářem)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4179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Práva rodičů nejsou ve všech zemích stejná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3717033"/>
            <a:ext cx="3384376" cy="360040"/>
          </a:xfrm>
        </p:spPr>
        <p:txBody>
          <a:bodyPr>
            <a:normAutofit fontScale="70000" lnSpcReduction="2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42641"/>
            <a:ext cx="4095750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40284"/>
            <a:ext cx="2972798" cy="2106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5262" y="3547254"/>
            <a:ext cx="4131826" cy="30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45058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b="1" dirty="0" smtClean="0">
                <a:solidFill>
                  <a:srgbClr val="FF0000"/>
                </a:solidFill>
                <a:ea typeface="Times New Roman"/>
                <a:cs typeface="Times New Roman"/>
              </a:rPr>
              <a:t>3. Majetek  - majetkové vztahy</a:t>
            </a:r>
            <a:r>
              <a:rPr lang="cs-CZ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/>
            </a:r>
            <a:br>
              <a:rPr lang="cs-CZ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15000"/>
              </a:lnSpc>
              <a:buFont typeface="Symbol"/>
              <a:buChar char=""/>
            </a:pP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Majetek, který si přinesli do manželství, náleží každému z nich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osobně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pPr lvl="0">
              <a:lnSpc>
                <a:spcPct val="115000"/>
              </a:lnSpc>
              <a:buFont typeface="Symbol"/>
              <a:buChar char=""/>
            </a:pP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Majetek, který získali v manželství, </a:t>
            </a:r>
            <a:r>
              <a:rPr lang="cs-CZ" b="1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patří oběma  = společné vlastnictví manželů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pPr lvl="0">
              <a:lnSpc>
                <a:spcPct val="115000"/>
              </a:lnSpc>
              <a:buFont typeface="Symbol"/>
              <a:buChar char=""/>
            </a:pP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Majetek, se kterým vstupujeme do manželství, může ochránit</a:t>
            </a:r>
            <a:r>
              <a:rPr lang="cs-CZ" b="1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 manželská smlouva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pPr marL="914400">
              <a:lnSpc>
                <a:spcPct val="115000"/>
              </a:lnSpc>
              <a:spcAft>
                <a:spcPts val="1000"/>
              </a:spcAft>
            </a:pPr>
            <a:endParaRPr lang="cs-CZ" dirty="0">
              <a:latin typeface="Calibri"/>
              <a:ea typeface="Times New Roman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6449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2700" dirty="0" smtClean="0">
                <a:solidFill>
                  <a:srgbClr val="0070C0"/>
                </a:solidFill>
                <a:ea typeface="Times New Roman"/>
                <a:cs typeface="Times New Roman"/>
              </a:rPr>
              <a:t/>
            </a:r>
            <a:br>
              <a:rPr lang="cs-CZ" sz="2700" dirty="0" smtClean="0">
                <a:solidFill>
                  <a:srgbClr val="0070C0"/>
                </a:solidFill>
                <a:ea typeface="Times New Roman"/>
                <a:cs typeface="Times New Roman"/>
              </a:rPr>
            </a:br>
            <a:r>
              <a:rPr lang="cs-CZ" sz="2700" dirty="0" smtClean="0">
                <a:solidFill>
                  <a:srgbClr val="0070C0"/>
                </a:solidFill>
                <a:ea typeface="Times New Roman"/>
                <a:cs typeface="Times New Roman"/>
              </a:rPr>
              <a:t>Majetek</a:t>
            </a:r>
            <a:r>
              <a:rPr lang="cs-CZ" sz="2700" dirty="0">
                <a:solidFill>
                  <a:srgbClr val="0070C0"/>
                </a:solidFill>
                <a:ea typeface="Times New Roman"/>
                <a:cs typeface="Times New Roman"/>
              </a:rPr>
              <a:t>, který získali v manželství</a:t>
            </a:r>
            <a:r>
              <a:rPr lang="cs-CZ" sz="2700" dirty="0" smtClean="0">
                <a:solidFill>
                  <a:srgbClr val="0070C0"/>
                </a:solidFill>
                <a:ea typeface="Times New Roman"/>
                <a:cs typeface="Times New Roman"/>
              </a:rPr>
              <a:t>,</a:t>
            </a:r>
            <a:br>
              <a:rPr lang="cs-CZ" sz="2700" dirty="0" smtClean="0">
                <a:solidFill>
                  <a:srgbClr val="0070C0"/>
                </a:solidFill>
                <a:ea typeface="Times New Roman"/>
                <a:cs typeface="Times New Roman"/>
              </a:rPr>
            </a:br>
            <a:r>
              <a:rPr lang="cs-CZ" sz="2700" dirty="0" smtClean="0">
                <a:solidFill>
                  <a:srgbClr val="0070C0"/>
                </a:solidFill>
                <a:ea typeface="Times New Roman"/>
                <a:cs typeface="Times New Roman"/>
              </a:rPr>
              <a:t> </a:t>
            </a:r>
            <a:r>
              <a:rPr lang="cs-CZ" sz="2700" b="1" dirty="0">
                <a:solidFill>
                  <a:srgbClr val="0070C0"/>
                </a:solidFill>
                <a:ea typeface="Times New Roman"/>
                <a:cs typeface="Times New Roman"/>
              </a:rPr>
              <a:t>patří oběma  = společné vlastnictví manželů</a:t>
            </a:r>
            <a:r>
              <a:rPr lang="cs-CZ" dirty="0">
                <a:latin typeface="Calibri"/>
                <a:ea typeface="Times New Roman"/>
                <a:cs typeface="Times New Roman"/>
              </a:rPr>
              <a:t/>
            </a:r>
            <a:br>
              <a:rPr lang="cs-CZ" dirty="0">
                <a:latin typeface="Calibri"/>
                <a:ea typeface="Times New Roman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6992"/>
            <a:ext cx="5482952" cy="276917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91946"/>
            <a:ext cx="6552728" cy="4914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68635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Sport a zábava pro děti</a:t>
            </a:r>
            <a:b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patří k úkolům rodičů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2348880"/>
            <a:ext cx="3960440" cy="271454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9550" y="1809452"/>
            <a:ext cx="3564396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5938" y="4211679"/>
            <a:ext cx="4878152" cy="2669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42754"/>
            <a:ext cx="4019550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0667" y="4172734"/>
            <a:ext cx="2845271" cy="178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8099" y="4061"/>
            <a:ext cx="2645699" cy="1847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40986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ea typeface="Times New Roman"/>
                <a:cs typeface="Times New Roman"/>
              </a:rPr>
              <a:t>4. Budování vztahů v manželství</a:t>
            </a:r>
            <a:r>
              <a:rPr lang="cs-CZ" dirty="0" smtClean="0">
                <a:latin typeface="Calibri"/>
                <a:ea typeface="Times New Roman"/>
                <a:cs typeface="Times New Roman"/>
              </a:rPr>
              <a:t/>
            </a:r>
            <a:br>
              <a:rPr lang="cs-CZ" dirty="0" smtClean="0">
                <a:latin typeface="Calibri"/>
                <a:ea typeface="Times New Roman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506916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Manželství je vztah.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Tento vztah není stále stejný, vyvíjí se.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Oba manželé od vztahu něco očekávají. </a:t>
            </a:r>
            <a:endParaRPr lang="cs-CZ" dirty="0" smtClean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Záleží na jejich osobnosti: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Je dobré nevidět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jen sebe, chtít plnit přání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druhého a udělat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ho šťastného. </a:t>
            </a:r>
            <a:endParaRPr lang="cs-CZ" dirty="0" smtClean="0">
              <a:solidFill>
                <a:srgbClr val="000000"/>
              </a:solidFill>
              <a:latin typeface="Arial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Oprostit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se od sobectví,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brát druhého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jako nejbližšího člověka.  Nikdo se nenarodí s dokonalými vědomostmi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o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manželství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a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o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výchově dětí.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r>
              <a:rPr lang="cs-CZ" dirty="0">
                <a:solidFill>
                  <a:srgbClr val="000000"/>
                </a:solidFill>
                <a:latin typeface="Arial"/>
                <a:ea typeface="Times New Roman"/>
              </a:rPr>
              <a:t>Je třeba číst odborné knihy,  rady v časopisech, když je potřeba obrátit se i na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</a:rPr>
              <a:t>manželskou poradnu. Vztahy k sobě navzájem budovat </a:t>
            </a:r>
            <a:r>
              <a:rPr lang="cs-CZ" b="1" dirty="0" smtClean="0">
                <a:solidFill>
                  <a:srgbClr val="000000"/>
                </a:solidFill>
                <a:latin typeface="Arial"/>
                <a:ea typeface="Times New Roman"/>
              </a:rPr>
              <a:t>pomalu</a:t>
            </a:r>
            <a:r>
              <a:rPr lang="cs-CZ" b="1" dirty="0">
                <a:solidFill>
                  <a:srgbClr val="000000"/>
                </a:solidFill>
                <a:latin typeface="Arial"/>
                <a:ea typeface="Times New Roman"/>
              </a:rPr>
              <a:t>, </a:t>
            </a:r>
            <a:r>
              <a:rPr lang="cs-CZ" b="1" dirty="0" smtClean="0">
                <a:solidFill>
                  <a:srgbClr val="000000"/>
                </a:solidFill>
                <a:latin typeface="Arial"/>
                <a:ea typeface="Times New Roman"/>
              </a:rPr>
              <a:t>trpělivě.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64314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>
                <a:solidFill>
                  <a:srgbClr val="0070C0"/>
                </a:solidFill>
                <a:ea typeface="Times New Roman"/>
                <a:cs typeface="Times New Roman"/>
              </a:rPr>
              <a:t/>
            </a:r>
            <a:br>
              <a:rPr lang="cs-CZ" sz="3100" dirty="0" smtClean="0">
                <a:solidFill>
                  <a:srgbClr val="0070C0"/>
                </a:solidFill>
                <a:ea typeface="Times New Roman"/>
                <a:cs typeface="Times New Roman"/>
              </a:rPr>
            </a:br>
            <a:r>
              <a:rPr lang="cs-CZ" sz="3100" dirty="0">
                <a:solidFill>
                  <a:srgbClr val="0070C0"/>
                </a:solidFill>
                <a:ea typeface="Times New Roman"/>
                <a:cs typeface="Times New Roman"/>
              </a:rPr>
              <a:t/>
            </a:r>
            <a:br>
              <a:rPr lang="cs-CZ" sz="3100" dirty="0">
                <a:solidFill>
                  <a:srgbClr val="0070C0"/>
                </a:solidFill>
                <a:ea typeface="Times New Roman"/>
                <a:cs typeface="Times New Roman"/>
              </a:rPr>
            </a:br>
            <a:r>
              <a:rPr lang="cs-CZ" sz="3100" dirty="0" smtClean="0">
                <a:solidFill>
                  <a:srgbClr val="0070C0"/>
                </a:solidFill>
                <a:ea typeface="Times New Roman"/>
                <a:cs typeface="Times New Roman"/>
              </a:rPr>
              <a:t>Je </a:t>
            </a:r>
            <a:r>
              <a:rPr lang="cs-CZ" sz="3100" dirty="0">
                <a:solidFill>
                  <a:srgbClr val="0070C0"/>
                </a:solidFill>
                <a:ea typeface="Times New Roman"/>
                <a:cs typeface="Times New Roman"/>
              </a:rPr>
              <a:t>dobré nevidět jen sebe, chtít plnit přání druhého a udělat ho šťastného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. </a:t>
            </a:r>
            <a:b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75856" y="2420888"/>
            <a:ext cx="4608512" cy="370527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7776864" cy="4563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23862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b="1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b="1" dirty="0" smtClean="0">
                <a:solidFill>
                  <a:srgbClr val="FF0000"/>
                </a:solidFill>
                <a:ea typeface="Times New Roman"/>
                <a:cs typeface="Times New Roman"/>
              </a:rPr>
              <a:t>5. Stabilita vztahu.</a:t>
            </a:r>
            <a:br>
              <a:rPr lang="cs-CZ" b="1" dirty="0" smtClean="0">
                <a:solidFill>
                  <a:srgbClr val="FF0000"/>
                </a:solidFill>
                <a:ea typeface="Times New Roman"/>
                <a:cs typeface="Times New Roman"/>
              </a:rPr>
            </a:br>
            <a:r>
              <a:rPr lang="cs-CZ" sz="2700" b="1" dirty="0" smtClean="0">
                <a:solidFill>
                  <a:srgbClr val="000000"/>
                </a:solidFill>
                <a:ea typeface="Times New Roman"/>
                <a:cs typeface="Times New Roman"/>
              </a:rPr>
              <a:t>Co </a:t>
            </a:r>
            <a:r>
              <a:rPr lang="cs-CZ" sz="2700" b="1" dirty="0">
                <a:solidFill>
                  <a:srgbClr val="000000"/>
                </a:solidFill>
                <a:ea typeface="Times New Roman"/>
                <a:cs typeface="Times New Roman"/>
              </a:rPr>
              <a:t>je nejdůležitější?</a:t>
            </a:r>
            <a:r>
              <a:rPr lang="cs-CZ" sz="2700" dirty="0">
                <a:latin typeface="Calibri"/>
                <a:ea typeface="Times New Roman"/>
                <a:cs typeface="Times New Roman"/>
              </a:rPr>
              <a:t/>
            </a:r>
            <a:br>
              <a:rPr lang="cs-CZ" sz="2700" dirty="0">
                <a:latin typeface="Calibri"/>
                <a:ea typeface="Times New Roman"/>
                <a:cs typeface="Times New Roman"/>
              </a:rPr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824536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Udržovat si vyrovnanou náladu.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Nezanedbávat vzhled.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Řešit problémy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věcně</a:t>
            </a:r>
          </a:p>
          <a:p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</a:rPr>
              <a:t>Mít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</a:rPr>
              <a:t>oboustranně vyhovující sex.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Neužívat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 řešení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problémů sex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Ctít jeho záliby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Podporovat koníčky a záliby partnera.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Pěstovat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podobné záliby jako partner.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Naslouchat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když má partner problémy.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Vyslechnout partnera. Nechat ho hovořit o tom, co ho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zajímá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Uznat své chyby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3074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> </a:t>
            </a:r>
            <a:b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</a:br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>                                   Udržovat </a:t>
            </a:r>
            <a:r>
              <a:rPr lang="cs-CZ" dirty="0">
                <a:solidFill>
                  <a:srgbClr val="002060"/>
                </a:solidFill>
                <a:ea typeface="Times New Roman"/>
                <a:cs typeface="Times New Roman"/>
              </a:rPr>
              <a:t>si </a:t>
            </a:r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</a:br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>                        vyrovnanou </a:t>
            </a:r>
            <a:r>
              <a:rPr lang="cs-CZ" dirty="0">
                <a:solidFill>
                  <a:srgbClr val="002060"/>
                </a:solidFill>
                <a:ea typeface="Times New Roman"/>
                <a:cs typeface="Times New Roman"/>
              </a:rPr>
              <a:t>náladu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.</a:t>
            </a:r>
            <a:r>
              <a:rPr lang="cs-CZ" dirty="0">
                <a:latin typeface="Calibri"/>
                <a:ea typeface="Times New Roman"/>
                <a:cs typeface="Times New Roman"/>
              </a:rPr>
              <a:t/>
            </a:r>
            <a:br>
              <a:rPr lang="cs-CZ" dirty="0">
                <a:latin typeface="Calibri"/>
                <a:ea typeface="Times New Roman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44296" y="2204221"/>
            <a:ext cx="1587743" cy="309698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00808"/>
            <a:ext cx="6408712" cy="5029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85064"/>
            <a:ext cx="3837884" cy="28838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206117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>Nezanedbávat </a:t>
            </a:r>
            <a:r>
              <a:rPr lang="cs-CZ" dirty="0">
                <a:solidFill>
                  <a:srgbClr val="002060"/>
                </a:solidFill>
                <a:ea typeface="Times New Roman"/>
                <a:cs typeface="Times New Roman"/>
              </a:rPr>
              <a:t>vzhled.</a:t>
            </a:r>
            <a:r>
              <a:rPr lang="cs-CZ" dirty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/>
            </a:r>
            <a:br>
              <a:rPr lang="cs-CZ" dirty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8280920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458893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>Řešit </a:t>
            </a:r>
            <a:r>
              <a:rPr lang="cs-CZ" dirty="0">
                <a:solidFill>
                  <a:srgbClr val="002060"/>
                </a:solidFill>
                <a:ea typeface="Times New Roman"/>
                <a:cs typeface="Times New Roman"/>
              </a:rPr>
              <a:t>problémy věcně</a:t>
            </a:r>
            <a:r>
              <a:rPr lang="cs-CZ" dirty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/>
            </a:r>
            <a:br>
              <a:rPr lang="cs-CZ" dirty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2996953"/>
            <a:ext cx="4104456" cy="21602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2441" y="1484785"/>
            <a:ext cx="6871927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650075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</a:br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>Mít oboustranně vyhovující sex</a:t>
            </a:r>
            <a:r>
              <a:rPr lang="cs-CZ" dirty="0">
                <a:solidFill>
                  <a:srgbClr val="002060"/>
                </a:solidFill>
                <a:ea typeface="Times New Roman"/>
                <a:cs typeface="Times New Roman"/>
              </a:rPr>
              <a:t>.</a:t>
            </a:r>
            <a:r>
              <a:rPr lang="cs-CZ" dirty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/>
            </a:r>
            <a:br>
              <a:rPr lang="cs-CZ" dirty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Neužívat k řešení </a:t>
            </a: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problémů sex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.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endParaRPr lang="cs-CZ" dirty="0"/>
          </a:p>
        </p:txBody>
      </p:sp>
      <p:pic>
        <p:nvPicPr>
          <p:cNvPr id="10244" name="Picture 4" descr="http://www.astronakupy.cz/img/upoutavky/3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92896"/>
            <a:ext cx="6731798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548322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820472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>Pěstovat </a:t>
            </a:r>
            <a:r>
              <a:rPr lang="cs-CZ" dirty="0">
                <a:solidFill>
                  <a:srgbClr val="002060"/>
                </a:solidFill>
                <a:ea typeface="Times New Roman"/>
                <a:cs typeface="Times New Roman"/>
              </a:rPr>
              <a:t>podobné záliby jako partner.</a:t>
            </a:r>
            <a:r>
              <a:rPr lang="cs-CZ" dirty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/>
            </a:r>
            <a:br>
              <a:rPr lang="cs-CZ" dirty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5" y="1484784"/>
            <a:ext cx="5238676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268760"/>
            <a:ext cx="3395766" cy="2359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365104"/>
            <a:ext cx="3168352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7854" y="3501008"/>
            <a:ext cx="2859447" cy="3356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678378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>Ctít partnerovy záliby.</a:t>
            </a:r>
            <a:r>
              <a:rPr lang="cs-CZ" dirty="0" smtClean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Podporovat </a:t>
            </a:r>
            <a:r>
              <a:rPr lang="cs-CZ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koníčky a záliby partnera.</a:t>
            </a:r>
            <a:endParaRPr lang="cs-CZ" dirty="0">
              <a:latin typeface="Calibri"/>
              <a:ea typeface="Times New Roman"/>
              <a:cs typeface="Times New Roman"/>
            </a:endParaRPr>
          </a:p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502" y="1438184"/>
            <a:ext cx="1672614" cy="2508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2150" y="4729150"/>
            <a:ext cx="1514258" cy="2019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4015" y="2446958"/>
            <a:ext cx="1143029" cy="1414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9886" y="3010813"/>
            <a:ext cx="1531539" cy="1301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4116" y="5009168"/>
            <a:ext cx="2318657" cy="1738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2150" y="332656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6" name="Picture 10" descr="http://www.rcalbum.com/data/id_5623/7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7198" y="2348880"/>
            <a:ext cx="1472806" cy="196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7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4352" y="4476841"/>
            <a:ext cx="2053953" cy="1401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9" name="Picture 13" descr="http://www.petruvcech.unas.cz/Profily/hajda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502" y="3928983"/>
            <a:ext cx="1835696" cy="137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50" name="Picture 1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0003" y="1916777"/>
            <a:ext cx="1229883" cy="1844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51" name="Picture 1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1425" y="1714933"/>
            <a:ext cx="1234269" cy="1852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52" name="Picture 1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6068" y="4251110"/>
            <a:ext cx="1880507" cy="1247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585513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dirty="0">
                <a:solidFill>
                  <a:srgbClr val="002060"/>
                </a:solidFill>
              </a:rPr>
              <a:t>Naslouchat, když má partner problémy.</a:t>
            </a:r>
            <a:br>
              <a:rPr lang="cs-CZ" dirty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Vyslechnout </a:t>
            </a:r>
            <a:r>
              <a:rPr lang="cs-CZ" dirty="0">
                <a:solidFill>
                  <a:srgbClr val="00B0F0"/>
                </a:solidFill>
              </a:rPr>
              <a:t>partnera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4712" y="1556792"/>
            <a:ext cx="4022798" cy="3542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286" y="2924944"/>
            <a:ext cx="4527799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15231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136904" cy="1224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002060"/>
                </a:solidFill>
              </a:rPr>
              <a:t>Vyslechnout </a:t>
            </a:r>
            <a:r>
              <a:rPr lang="cs-CZ" dirty="0">
                <a:solidFill>
                  <a:srgbClr val="002060"/>
                </a:solidFill>
              </a:rPr>
              <a:t>partnera.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70C0"/>
                </a:solidFill>
              </a:rPr>
              <a:t>Nechat </a:t>
            </a:r>
            <a:r>
              <a:rPr lang="cs-CZ" sz="3100" dirty="0">
                <a:solidFill>
                  <a:srgbClr val="0070C0"/>
                </a:solidFill>
              </a:rPr>
              <a:t>ho hovořit o tom, co ho zajímá</a:t>
            </a:r>
            <a:br>
              <a:rPr lang="cs-CZ" sz="3100" dirty="0">
                <a:solidFill>
                  <a:srgbClr val="0070C0"/>
                </a:solidFill>
              </a:rPr>
            </a:br>
            <a:r>
              <a:rPr lang="cs-CZ" sz="3100" dirty="0">
                <a:solidFill>
                  <a:srgbClr val="0070C0"/>
                </a:solidFill>
              </a:rPr>
              <a:t/>
            </a:r>
            <a:br>
              <a:rPr lang="cs-CZ" sz="3100" dirty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922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38436"/>
            <a:ext cx="5516033" cy="413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3312368" cy="2401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512134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>Řešit </a:t>
            </a:r>
            <a:r>
              <a:rPr lang="cs-CZ" dirty="0">
                <a:solidFill>
                  <a:srgbClr val="002060"/>
                </a:solidFill>
                <a:ea typeface="Times New Roman"/>
                <a:cs typeface="Times New Roman"/>
              </a:rPr>
              <a:t>problémy věcně</a:t>
            </a:r>
            <a:r>
              <a:rPr lang="cs-CZ" dirty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/>
            </a:r>
            <a:br>
              <a:rPr lang="cs-CZ" dirty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1600200"/>
            <a:ext cx="2952328" cy="4525963"/>
          </a:xfrm>
        </p:spPr>
        <p:txBody>
          <a:bodyPr/>
          <a:lstStyle/>
          <a:p>
            <a:endParaRPr lang="cs-CZ"/>
          </a:p>
        </p:txBody>
      </p:sp>
      <p:pic>
        <p:nvPicPr>
          <p:cNvPr id="12290" name="Picture 2" descr="http://www.greys-anatomy.cz/wp-content/uploads/mark-addis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3468"/>
            <a:ext cx="5616624" cy="4573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8550" y="2966778"/>
            <a:ext cx="2849592" cy="1886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122387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Náhradní výchova</a:t>
            </a:r>
            <a:endParaRPr lang="cs-CZ" sz="60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atin typeface="+mj-lt"/>
              </a:rPr>
              <a:t>Stává se, že děti nevyrůstají v úplné a spokojené rodině.</a:t>
            </a:r>
          </a:p>
          <a:p>
            <a:pPr marL="0" indent="0" algn="ctr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Nemohou se o děti řádně starat.</a:t>
            </a:r>
          </a:p>
          <a:p>
            <a:pPr marL="0" indent="0" algn="ctr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Dítě je svěřeno do náhradní výchovy</a:t>
            </a:r>
          </a:p>
        </p:txBody>
      </p:sp>
    </p:spTree>
    <p:extLst>
      <p:ext uri="{BB962C8B-B14F-4D97-AF65-F5344CB8AC3E}">
        <p14:creationId xmlns:p14="http://schemas.microsoft.com/office/powerpoint/2010/main" xmlns="" val="16899264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Náhradní výchova - formy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rgbClr val="0070C0"/>
                </a:solidFill>
                <a:latin typeface="+mj-lt"/>
              </a:rPr>
              <a:t>Náhradní rodinná péče</a:t>
            </a:r>
          </a:p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Osvojení</a:t>
            </a:r>
          </a:p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Poručnictví</a:t>
            </a:r>
          </a:p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Pěstounská 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péče</a:t>
            </a:r>
          </a:p>
          <a:p>
            <a:endParaRPr lang="cs-CZ" sz="4400" dirty="0">
              <a:latin typeface="+mj-lt"/>
            </a:endParaRP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70C0"/>
                </a:solidFill>
                <a:latin typeface="+mj-lt"/>
              </a:rPr>
              <a:t>Ústavní péče</a:t>
            </a:r>
          </a:p>
          <a:p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Kojenecké ústavy</a:t>
            </a:r>
          </a:p>
          <a:p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Dětské domovy</a:t>
            </a:r>
          </a:p>
        </p:txBody>
      </p:sp>
    </p:spTree>
    <p:extLst>
      <p:ext uri="{BB962C8B-B14F-4D97-AF65-F5344CB8AC3E}">
        <p14:creationId xmlns:p14="http://schemas.microsoft.com/office/powerpoint/2010/main" xmlns="" val="13483404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8003232" cy="93610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rgbClr val="0070C0"/>
                </a:solidFill>
                <a:latin typeface="+mj-lt"/>
              </a:rPr>
              <a:t>Náhradní </a:t>
            </a:r>
            <a:r>
              <a:rPr lang="cs-CZ" b="1" dirty="0">
                <a:solidFill>
                  <a:srgbClr val="0070C0"/>
                </a:solidFill>
                <a:latin typeface="+mj-lt"/>
              </a:rPr>
              <a:t>rodinné péče</a:t>
            </a:r>
            <a:br>
              <a:rPr lang="cs-CZ" b="1" dirty="0">
                <a:solidFill>
                  <a:srgbClr val="0070C0"/>
                </a:solidFill>
                <a:latin typeface="+mj-lt"/>
              </a:rPr>
            </a:b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964488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Osvojení</a:t>
            </a:r>
          </a:p>
          <a:p>
            <a:r>
              <a:rPr lang="cs-CZ" dirty="0" smtClean="0">
                <a:latin typeface="+mj-lt"/>
              </a:rPr>
              <a:t> JE ZRUŠITELNÉ – je zrušitelné soudně.</a:t>
            </a:r>
          </a:p>
          <a:p>
            <a:r>
              <a:rPr lang="cs-CZ" dirty="0" smtClean="0">
                <a:latin typeface="+mj-lt"/>
              </a:rPr>
              <a:t> NEZRUŠITELNÉ</a:t>
            </a:r>
            <a:r>
              <a:rPr lang="cs-CZ" dirty="0">
                <a:latin typeface="+mj-lt"/>
              </a:rPr>
              <a:t>– je to přijetí cizího </a:t>
            </a:r>
            <a:r>
              <a:rPr lang="cs-CZ" dirty="0" smtClean="0">
                <a:latin typeface="+mj-lt"/>
              </a:rPr>
              <a:t>dítěte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  za   vlastní, nelze zrušit.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Poručnictví </a:t>
            </a:r>
            <a:r>
              <a:rPr lang="cs-CZ" sz="4000" b="1" dirty="0" smtClean="0">
                <a:latin typeface="+mj-lt"/>
              </a:rPr>
              <a:t>– </a:t>
            </a:r>
            <a:r>
              <a:rPr lang="cs-CZ" dirty="0" smtClean="0">
                <a:latin typeface="+mj-lt"/>
              </a:rPr>
              <a:t>pokud rodiče zemřou, pak dítěti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soud stanoví poručníka, většinou příbuzného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Pěstounská péče </a:t>
            </a:r>
            <a:r>
              <a:rPr lang="cs-CZ" sz="4000" b="1" dirty="0" smtClean="0">
                <a:latin typeface="+mj-lt"/>
              </a:rPr>
              <a:t>– </a:t>
            </a:r>
            <a:r>
              <a:rPr lang="cs-CZ" dirty="0" smtClean="0">
                <a:latin typeface="+mj-lt"/>
              </a:rPr>
              <a:t>dítě žije dočasně u pěstounů a může se stýkat s vlastními rodiči.</a:t>
            </a:r>
            <a:endParaRPr lang="cs-CZ" dirty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83660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Dítě žije dočasně u svých pěstounů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2060848"/>
            <a:ext cx="3384376" cy="406531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6876256" cy="4837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648860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4900" b="1" dirty="0" smtClean="0">
                <a:solidFill>
                  <a:srgbClr val="0070C0"/>
                </a:solidFill>
                <a:latin typeface="+mj-lt"/>
              </a:rPr>
              <a:t>Ústavní </a:t>
            </a:r>
            <a:r>
              <a:rPr lang="cs-CZ" sz="4900" b="1" dirty="0">
                <a:solidFill>
                  <a:srgbClr val="0070C0"/>
                </a:solidFill>
                <a:latin typeface="+mj-lt"/>
              </a:rPr>
              <a:t>péče</a:t>
            </a:r>
            <a:br>
              <a:rPr lang="cs-CZ" sz="4900" b="1" dirty="0">
                <a:solidFill>
                  <a:srgbClr val="0070C0"/>
                </a:solidFill>
                <a:latin typeface="+mj-lt"/>
              </a:rPr>
            </a:br>
            <a:endParaRPr lang="cs-CZ" sz="4900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5589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atin typeface="+mj-lt"/>
              </a:rPr>
              <a:t>Jsou zde vychovány děti, které nemohou vychovávat vlastní rodiče</a:t>
            </a:r>
          </a:p>
          <a:p>
            <a:pPr marL="0" indent="0">
              <a:buNone/>
            </a:pPr>
            <a:endParaRPr lang="cs-CZ" sz="4000" b="1" dirty="0">
              <a:latin typeface="+mj-lt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Kojenecké ústavy </a:t>
            </a:r>
            <a:r>
              <a:rPr lang="cs-CZ" sz="4000" b="1" dirty="0" smtClean="0">
                <a:latin typeface="+mj-lt"/>
              </a:rPr>
              <a:t>– </a:t>
            </a:r>
            <a:r>
              <a:rPr lang="cs-CZ" dirty="0" smtClean="0">
                <a:latin typeface="+mj-lt"/>
              </a:rPr>
              <a:t>odborníci zde vychovávají děti do 3 let.</a:t>
            </a:r>
          </a:p>
          <a:p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Dětské domovy </a:t>
            </a:r>
            <a:r>
              <a:rPr lang="cs-CZ" sz="4000" b="1" dirty="0" smtClean="0">
                <a:latin typeface="+mj-lt"/>
              </a:rPr>
              <a:t>– </a:t>
            </a:r>
            <a:r>
              <a:rPr lang="cs-CZ" dirty="0" smtClean="0">
                <a:latin typeface="+mj-lt"/>
              </a:rPr>
              <a:t>děti od 3 do 18 let.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Žádný ústav nemůže poskytnout tolik péče a lásky jako výchova v rodině. 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66694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>
                <a:solidFill>
                  <a:srgbClr val="0070C0"/>
                </a:solidFill>
                <a:latin typeface="+mj-lt"/>
              </a:rPr>
              <a:t>Ústavní péče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latin typeface="+mj-lt"/>
              </a:rPr>
              <a:t>Dětské domovy mají připraveno pro děti mnoho činnosti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0742" y="1552482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3" y="1552482"/>
            <a:ext cx="4422237" cy="3316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113106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Ústavní péče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Výtvarné 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č</a:t>
            </a:r>
            <a:r>
              <a:rPr lang="cs-CZ" dirty="0" smtClean="0">
                <a:solidFill>
                  <a:srgbClr val="0070C0"/>
                </a:solidFill>
              </a:rPr>
              <a:t>innosti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dětí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2816"/>
            <a:ext cx="1647825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5449" y="1763815"/>
            <a:ext cx="5832648" cy="4374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716387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sz="3100" dirty="0" smtClean="0">
                <a:solidFill>
                  <a:srgbClr val="C00000"/>
                </a:solidFill>
              </a:rPr>
              <a:t/>
            </a:r>
            <a:br>
              <a:rPr lang="cs-CZ" sz="3100" dirty="0" smtClean="0">
                <a:solidFill>
                  <a:srgbClr val="C00000"/>
                </a:solidFill>
              </a:rPr>
            </a:br>
            <a:r>
              <a:rPr lang="cs-CZ" sz="3100" dirty="0">
                <a:solidFill>
                  <a:srgbClr val="C00000"/>
                </a:solidFill>
              </a:rPr>
              <a:t/>
            </a:r>
            <a:br>
              <a:rPr lang="cs-CZ" sz="3100" dirty="0">
                <a:solidFill>
                  <a:srgbClr val="C00000"/>
                </a:solidFill>
              </a:rPr>
            </a:br>
            <a:r>
              <a:rPr lang="cs-CZ" sz="3100" dirty="0" smtClean="0">
                <a:solidFill>
                  <a:srgbClr val="C00000"/>
                </a:solidFill>
              </a:rPr>
              <a:t/>
            </a:r>
            <a:br>
              <a:rPr lang="cs-CZ" sz="3100" dirty="0" smtClean="0">
                <a:solidFill>
                  <a:srgbClr val="C00000"/>
                </a:solidFill>
              </a:rPr>
            </a:br>
            <a:r>
              <a:rPr lang="cs-CZ" sz="3100" dirty="0" smtClean="0">
                <a:solidFill>
                  <a:srgbClr val="C00000"/>
                </a:solidFill>
              </a:rPr>
              <a:t>Žádný </a:t>
            </a:r>
            <a:r>
              <a:rPr lang="cs-CZ" sz="3100" dirty="0">
                <a:solidFill>
                  <a:srgbClr val="C00000"/>
                </a:solidFill>
              </a:rPr>
              <a:t>ústav nemůže poskytnout tolik péče a lásky jako výchova v rodině. </a:t>
            </a:r>
            <a:br>
              <a:rPr lang="cs-CZ" sz="3100" dirty="0">
                <a:solidFill>
                  <a:srgbClr val="C00000"/>
                </a:solidFill>
              </a:rPr>
            </a:b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600200"/>
            <a:ext cx="3816424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1"/>
            <a:ext cx="7344816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090759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Ne všude je o děti postaráno jako u je u nás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    Zanedbanost, bída, hlad a nemoci.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4168048" cy="2806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24744"/>
            <a:ext cx="3619500" cy="271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621404"/>
            <a:ext cx="3120938" cy="216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6624" y="4637428"/>
            <a:ext cx="2835544" cy="1949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70017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6. ÚVAHA    Moje rodina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Otázky pro úvahu o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rodině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čem jsou ti vzorem tví rodiče?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Jaké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povinnosti máš v rodině?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Jak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mohou rodiče nejvíce ovlivnit život svých dětí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čemu mají rodiče děti především vést? Bylo to tak i u vás?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Jaké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záliby ji vykonával spolu s rodiči?</a:t>
            </a:r>
          </a:p>
          <a:p>
            <a:pPr marL="514350" indent="-514350">
              <a:buFont typeface="+mj-lt"/>
              <a:buAutoNum type="arabicPeriod"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3723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0070C0"/>
                </a:solidFill>
              </a:rPr>
              <a:t>OTÁZKY</a:t>
            </a:r>
            <a:r>
              <a:rPr lang="cs-CZ" b="1" dirty="0" smtClean="0"/>
              <a:t>    Vztahy </a:t>
            </a:r>
            <a:r>
              <a:rPr lang="cs-CZ" b="1" dirty="0"/>
              <a:t>mezi </a:t>
            </a:r>
            <a:r>
              <a:rPr lang="cs-CZ" b="1" dirty="0" smtClean="0"/>
              <a:t>manžely</a:t>
            </a:r>
            <a:br>
              <a:rPr lang="cs-CZ" b="1" dirty="0" smtClean="0"/>
            </a:br>
            <a:r>
              <a:rPr lang="cs-CZ" b="1" dirty="0" smtClean="0"/>
              <a:t>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b="1" dirty="0">
                <a:latin typeface="+mj-lt"/>
              </a:rPr>
              <a:t>Vysvětli pojmy:</a:t>
            </a:r>
            <a:endParaRPr lang="cs-CZ" b="1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Zákon </a:t>
            </a:r>
            <a:r>
              <a:rPr lang="cs-CZ" dirty="0">
                <a:latin typeface="+mj-lt"/>
              </a:rPr>
              <a:t>o rodině</a:t>
            </a:r>
          </a:p>
          <a:p>
            <a:r>
              <a:rPr lang="cs-CZ" dirty="0">
                <a:latin typeface="+mj-lt"/>
              </a:rPr>
              <a:t>Práva manželů</a:t>
            </a:r>
          </a:p>
          <a:p>
            <a:r>
              <a:rPr lang="cs-CZ" dirty="0">
                <a:latin typeface="+mj-lt"/>
              </a:rPr>
              <a:t>Majetek  - majetkové vztahy</a:t>
            </a:r>
          </a:p>
          <a:p>
            <a:r>
              <a:rPr lang="cs-CZ" dirty="0">
                <a:latin typeface="+mj-lt"/>
              </a:rPr>
              <a:t>Budování vztahů v </a:t>
            </a:r>
            <a:r>
              <a:rPr lang="cs-CZ" dirty="0" smtClean="0">
                <a:latin typeface="+mj-lt"/>
              </a:rPr>
              <a:t>manželství</a:t>
            </a:r>
          </a:p>
          <a:p>
            <a:pPr marL="0" lvl="0" indent="0">
              <a:buNone/>
            </a:pPr>
            <a:r>
              <a:rPr lang="cs-CZ" dirty="0" smtClean="0">
                <a:latin typeface="+mj-lt"/>
              </a:rPr>
              <a:t>2.</a:t>
            </a:r>
            <a:r>
              <a:rPr lang="cs-CZ" b="1" dirty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Co přispívá ke stabilitě </a:t>
            </a:r>
            <a:r>
              <a:rPr lang="cs-CZ" b="1" dirty="0">
                <a:latin typeface="+mj-lt"/>
              </a:rPr>
              <a:t>vztahu</a:t>
            </a:r>
            <a:r>
              <a:rPr lang="cs-CZ" b="1" dirty="0" smtClean="0">
                <a:latin typeface="+mj-lt"/>
              </a:rPr>
              <a:t>?</a:t>
            </a:r>
          </a:p>
          <a:p>
            <a:pPr marL="0" lvl="0" indent="0">
              <a:buNone/>
            </a:pPr>
            <a:r>
              <a:rPr lang="cs-CZ" b="1" dirty="0" smtClean="0">
                <a:latin typeface="+mj-lt"/>
              </a:rPr>
              <a:t>3. Jaké formy náhradní rodinné péče</a:t>
            </a:r>
          </a:p>
          <a:p>
            <a:pPr marL="0" lvl="0" indent="0">
              <a:buNone/>
            </a:pPr>
            <a:r>
              <a:rPr lang="cs-CZ" b="1" dirty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znáš?</a:t>
            </a:r>
          </a:p>
          <a:p>
            <a:pPr marL="0" lvl="0" indent="0">
              <a:buNone/>
            </a:pPr>
            <a:r>
              <a:rPr lang="cs-CZ" b="1" dirty="0" smtClean="0">
                <a:latin typeface="+mj-lt"/>
              </a:rPr>
              <a:t>4. Jaké </a:t>
            </a:r>
            <a:r>
              <a:rPr lang="cs-CZ" b="1" dirty="0">
                <a:latin typeface="+mj-lt"/>
              </a:rPr>
              <a:t>z</a:t>
            </a:r>
            <a:r>
              <a:rPr lang="cs-CZ" b="1" dirty="0" smtClean="0">
                <a:latin typeface="+mj-lt"/>
              </a:rPr>
              <a:t>náš formy ústavní péče?</a:t>
            </a:r>
          </a:p>
          <a:p>
            <a:pPr marL="0" lvl="0" indent="0">
              <a:buNone/>
            </a:pPr>
            <a:endParaRPr lang="cs-CZ" dirty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27097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b="1" dirty="0">
                <a:latin typeface="+mj-lt"/>
              </a:rPr>
              <a:t>Občanská výchova pro odborná učiliště I</a:t>
            </a:r>
          </a:p>
          <a:p>
            <a:pPr marL="0" indent="0">
              <a:buNone/>
            </a:pPr>
            <a:r>
              <a:rPr lang="cs-CZ" sz="2000" dirty="0">
                <a:latin typeface="+mj-lt"/>
              </a:rPr>
              <a:t>Autorka Hana Kovaříková, vydalo 2003 nakladatelství </a:t>
            </a:r>
            <a:r>
              <a:rPr lang="cs-CZ" sz="2000" dirty="0" smtClean="0">
                <a:latin typeface="+mj-lt"/>
              </a:rPr>
              <a:t>Septima</a:t>
            </a:r>
          </a:p>
          <a:p>
            <a:pPr marL="0" indent="0">
              <a:buNone/>
            </a:pPr>
            <a:endParaRPr lang="cs-CZ" sz="2000" dirty="0" smtClean="0">
              <a:latin typeface="+mj-lt"/>
            </a:endParaRPr>
          </a:p>
          <a:p>
            <a:pPr marL="0" indent="0">
              <a:buNone/>
            </a:pPr>
            <a:r>
              <a:rPr lang="cs-CZ" sz="2000" dirty="0">
                <a:latin typeface="+mj-lt"/>
              </a:rPr>
              <a:t>http://www.bing.com/images/search?q=d%C4%9Bti&amp;qs=n&amp;form=QBIR&amp;pq=d%C4%9Bti&amp;sc=2-4&amp;sp=-1&amp;sk=#</a:t>
            </a:r>
            <a:r>
              <a:rPr lang="cs-CZ" sz="2000" dirty="0" smtClean="0">
                <a:latin typeface="+mj-lt"/>
              </a:rPr>
              <a:t>view=detail&amp;id=ABE2A196BBB019B202434E91917CA6C771FCE0F5&amp;selectedIndex=527</a:t>
            </a:r>
          </a:p>
          <a:p>
            <a:pPr marL="0" indent="0">
              <a:buNone/>
            </a:pPr>
            <a:r>
              <a:rPr lang="cs-CZ" sz="2000" dirty="0">
                <a:latin typeface="+mj-lt"/>
              </a:rPr>
              <a:t>http://www.bing.com/images/search?q=d%C4%9Bti&amp;qs=n&amp;form=QBIR&amp;pq=d%C4%9Bti&amp;sc=2-4&amp;sp=-1&amp;sk=#</a:t>
            </a:r>
            <a:r>
              <a:rPr lang="cs-CZ" sz="2000" dirty="0" smtClean="0">
                <a:latin typeface="+mj-lt"/>
              </a:rPr>
              <a:t>view=detail&amp;id=442D32858EEF9F1D66B40D64E98607DCA0D9DC7C&amp;selectedIndex=936</a:t>
            </a:r>
          </a:p>
          <a:p>
            <a:pPr marL="0" indent="0">
              <a:buNone/>
            </a:pPr>
            <a:endParaRPr lang="cs-CZ" sz="2000" dirty="0" smtClean="0">
              <a:latin typeface="+mj-lt"/>
            </a:endParaRPr>
          </a:p>
          <a:p>
            <a:pPr marL="0" indent="0">
              <a:buNone/>
            </a:pPr>
            <a:r>
              <a:rPr lang="cs-CZ" sz="2000" dirty="0"/>
              <a:t>http://www.bing.com/images/search?q=Mu%C5%BEa+a++%C5%BEena&amp;qs=n&amp;form=QBIR&amp;pq=mu%C5%BEa+a+%C5%BEena&amp;sc=0-0&amp;sp=-1&amp;sk=#view=detail&amp;id=3A37FEC3F5B6F62BC51558B91AFF4FD35BFE290F&amp;selectedIndex=265</a:t>
            </a:r>
          </a:p>
          <a:p>
            <a:pPr marL="0" indent="0">
              <a:buNone/>
            </a:pPr>
            <a:endParaRPr lang="cs-CZ" sz="2000" dirty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85471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2400" dirty="0" smtClean="0"/>
              <a:t>Pokračování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8892480" cy="5832648"/>
          </a:xfrm>
        </p:spPr>
        <p:txBody>
          <a:bodyPr>
            <a:noAutofit/>
          </a:bodyPr>
          <a:lstStyle/>
          <a:p>
            <a:r>
              <a:rPr lang="cs-CZ" sz="1600" dirty="0">
                <a:latin typeface="+mj-lt"/>
              </a:rPr>
              <a:t>http://www.bing.com/images/search?q=d%C4%9Bti&amp;qs=n&amp;form=QBIR&amp;pq=d%C4%9Bti&amp;sc=2-4&amp;sp=-1&amp;sk=&amp;</a:t>
            </a:r>
            <a:r>
              <a:rPr lang="cs-CZ" sz="1600" dirty="0" smtClean="0">
                <a:latin typeface="+mj-lt"/>
              </a:rPr>
              <a:t>id=43F21DB1A691DDD208169B49B7A8E2036DA4354C&amp;selectedIndex=10#view=detail&amp;id=2C97CBBB01426C0A0C3DE05242E99E0D524E6DD2&amp;selectedIndex=23</a:t>
            </a:r>
          </a:p>
          <a:p>
            <a:r>
              <a:rPr lang="cs-CZ" sz="1600" dirty="0">
                <a:latin typeface="+mj-lt"/>
              </a:rPr>
              <a:t>http://www.bing.com/images/search?q=d%C4%9Bti&amp;qs=n&amp;form=QBIR&amp;pq=d%C4%9Bti&amp;sc=2-4&amp;sp=-1&amp;sk=&amp;</a:t>
            </a:r>
            <a:r>
              <a:rPr lang="cs-CZ" sz="1600" dirty="0" smtClean="0">
                <a:latin typeface="+mj-lt"/>
              </a:rPr>
              <a:t>id=43F21DB1A691DDD208169B49B7A8E2036DA4354C&amp;selectedIndex=10#view=detail&amp;id=12EF2B94388D9C7266A56CE5BE59FAADD6D7E52E&amp;selectedIndex=185</a:t>
            </a:r>
          </a:p>
          <a:p>
            <a:r>
              <a:rPr lang="cs-CZ" sz="1600" dirty="0">
                <a:latin typeface="+mj-lt"/>
              </a:rPr>
              <a:t>http://www.bing.com/images/search?q=d%C4%9Bti&amp;qs=n&amp;form=QBIR&amp;pq=d%C4%9Bti&amp;sc=2-4&amp;sp=-1&amp;sk=&amp;</a:t>
            </a:r>
            <a:r>
              <a:rPr lang="cs-CZ" sz="1600" dirty="0" smtClean="0">
                <a:latin typeface="+mj-lt"/>
              </a:rPr>
              <a:t>id=43F21DB1A691DDD208169B49B7A8E2036DA4354C&amp;selectedIndex=10#view=detail&amp;id=63B642116B375DEA4CCCB4598C437EEE84DD8F78&amp;selectedIndex=278</a:t>
            </a:r>
          </a:p>
          <a:p>
            <a:r>
              <a:rPr lang="cs-CZ" sz="1600" dirty="0">
                <a:latin typeface="+mj-lt"/>
              </a:rPr>
              <a:t>http://www.bing.com/images/search?q=d%C4%9Bti&amp;qs=n&amp;form=QBIR&amp;pq=d%C4%9Bti&amp;sc=2-4&amp;sp=-1&amp;sk=&amp;</a:t>
            </a:r>
            <a:r>
              <a:rPr lang="cs-CZ" sz="1600" dirty="0" smtClean="0">
                <a:latin typeface="+mj-lt"/>
              </a:rPr>
              <a:t>id=43F21DB1A691DDD208169B49B7A8E2036DA4354C&amp;selectedIndex=10#view=detail&amp;id=4DEFD5BAB32B39DE98B37FAD65CCC8F7AEDB9D0A&amp;selectedIndex=273</a:t>
            </a:r>
          </a:p>
          <a:p>
            <a:r>
              <a:rPr lang="cs-CZ" sz="1600" dirty="0">
                <a:latin typeface="+mj-lt"/>
              </a:rPr>
              <a:t>http://www.bing.com/images/search?q=d%C4%9Bti&amp;qs=n&amp;form=QBIR&amp;pq=d%C4%9Bti&amp;sc=2-4&amp;sp=-1&amp;sk=#</a:t>
            </a:r>
            <a:r>
              <a:rPr lang="cs-CZ" sz="1600" dirty="0" smtClean="0">
                <a:latin typeface="+mj-lt"/>
              </a:rPr>
              <a:t>view=detail&amp;id=43F21DB1A691DDD208169B49B7A8E2036DA4354C&amp;selectedIndex</a:t>
            </a:r>
          </a:p>
          <a:p>
            <a:r>
              <a:rPr lang="cs-CZ" sz="1600" dirty="0">
                <a:latin typeface="+mj-lt"/>
              </a:rPr>
              <a:t>10http://www.bing.com/images/search?q=sexualn%C3%AD+vztah&amp;qs=n&amp;form=QBIR&amp;pq=sexualn%C3%AD+vztah&amp;sc=0-9&amp;sp=-1&amp;sk=#a</a:t>
            </a:r>
            <a:endParaRPr lang="cs-CZ" sz="1600" dirty="0" smtClean="0">
              <a:latin typeface="+mj-lt"/>
            </a:endParaRPr>
          </a:p>
          <a:p>
            <a:endParaRPr lang="cs-CZ" sz="1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6365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Pokračování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1800" dirty="0">
                <a:latin typeface="+mj-lt"/>
              </a:rPr>
              <a:t>http://www.bing.com/images/search?q=rodina&amp;qs=n&amp;form=QBIR&amp;pq=rodina&amp;sc=8-6&amp;sp=-1&amp;sk=#</a:t>
            </a:r>
            <a:r>
              <a:rPr lang="cs-CZ" sz="1800" dirty="0" smtClean="0">
                <a:latin typeface="+mj-lt"/>
              </a:rPr>
              <a:t>view=detail&amp;id=E6DC43067E649036AE3034D959F3568A43BF04ED&amp;selectedIndex=4</a:t>
            </a:r>
          </a:p>
          <a:p>
            <a:r>
              <a:rPr lang="cs-CZ" sz="1800" dirty="0">
                <a:latin typeface="+mj-lt"/>
              </a:rPr>
              <a:t>http://www.bing.com/images/search?q=rodina&amp;qs=n&amp;form=QBIR&amp;pq=rodina&amp;sc=8-6&amp;sp=-1&amp;sk=#</a:t>
            </a:r>
            <a:r>
              <a:rPr lang="cs-CZ" sz="1800" dirty="0" smtClean="0">
                <a:latin typeface="+mj-lt"/>
              </a:rPr>
              <a:t>view=detail&amp;id=4367D84A114797E60646E7AF0CDE679F4EB7F896&amp;selectedIndex=33</a:t>
            </a:r>
          </a:p>
          <a:p>
            <a:r>
              <a:rPr lang="cs-CZ" sz="1800" dirty="0">
                <a:latin typeface="+mj-lt"/>
              </a:rPr>
              <a:t>http://www.bing.com/images/search?q=rodina&amp;qs=n&amp;form=QBIR&amp;pq=rodina&amp;sc=8-6&amp;sp=-1&amp;sk=#</a:t>
            </a:r>
            <a:r>
              <a:rPr lang="cs-CZ" sz="1800" dirty="0" smtClean="0">
                <a:latin typeface="+mj-lt"/>
              </a:rPr>
              <a:t>view=detail&amp;id=D0F6B02FA7349881F3A378D3E73AA2FBA0094B38&amp;selectedIndex=260</a:t>
            </a:r>
          </a:p>
          <a:p>
            <a:r>
              <a:rPr lang="cs-CZ" sz="1800" dirty="0">
                <a:latin typeface="+mj-lt"/>
              </a:rPr>
              <a:t>http://www.bing.com/images/search?q=rodina&amp;qs=n&amp;form=QBIR&amp;pq=rodina&amp;sc=8-6&amp;sp=-1&amp;sk=#</a:t>
            </a:r>
            <a:r>
              <a:rPr lang="cs-CZ" sz="1800" dirty="0" smtClean="0">
                <a:latin typeface="+mj-lt"/>
              </a:rPr>
              <a:t>view=detail&amp;id=29C959D303F2D1C706A801352C0B5CD7D392FA92&amp;selectedIndex=423</a:t>
            </a:r>
          </a:p>
          <a:p>
            <a:r>
              <a:rPr lang="cs-CZ" sz="1800" dirty="0">
                <a:latin typeface="+mj-lt"/>
              </a:rPr>
              <a:t>http://www.bing.com/images/search?q=rodina&amp;qs=n&amp;form=QBIR&amp;pq=rodina&amp;sc=8-6&amp;sp=-1&amp;sk=#</a:t>
            </a:r>
            <a:r>
              <a:rPr lang="cs-CZ" sz="1800" dirty="0" smtClean="0">
                <a:latin typeface="+mj-lt"/>
              </a:rPr>
              <a:t>view=detail&amp;id=FF45CB08AE22F54E3227E00C0BA5C9A8D764CB75&amp;selectedIndex=428</a:t>
            </a:r>
          </a:p>
          <a:p>
            <a:r>
              <a:rPr lang="cs-CZ" sz="1800" dirty="0">
                <a:latin typeface="+mj-lt"/>
              </a:rPr>
              <a:t>http://www.bing.com/images/search?q=rodina&amp;qs=n&amp;form=QBIR&amp;pq=rodina&amp;sc=8-6&amp;sp=-1&amp;sk=#</a:t>
            </a:r>
            <a:r>
              <a:rPr lang="cs-CZ" sz="1800" dirty="0" smtClean="0">
                <a:latin typeface="+mj-lt"/>
              </a:rPr>
              <a:t>view=detail&amp;id=49A78D285C12872FDCB1C80B3E88B73996F7D933&amp;selectedIndex=429</a:t>
            </a:r>
          </a:p>
          <a:p>
            <a:r>
              <a:rPr lang="cs-CZ" sz="1800" dirty="0">
                <a:latin typeface="+mj-lt"/>
              </a:rPr>
              <a:t>http://www.bing.com/images/search?q=rodina&amp;qs=n&amp;form=QBIR&amp;pq=rodina&amp;sc=8-6&amp;sp=-1&amp;sk=#</a:t>
            </a:r>
            <a:r>
              <a:rPr lang="cs-CZ" sz="1800" dirty="0" smtClean="0">
                <a:latin typeface="+mj-lt"/>
              </a:rPr>
              <a:t>view=detail&amp;id=151B7A80FBA473A03E5A5FBC4E2FC25F2E104246&amp;selectedIndex=324</a:t>
            </a:r>
          </a:p>
          <a:p>
            <a:r>
              <a:rPr lang="cs-CZ" sz="1800" dirty="0">
                <a:latin typeface="+mj-lt"/>
              </a:rPr>
              <a:t>http://www.bing.com/images/search?q=sexualn%C3%AD+vztah&amp;qs=n&amp;form=QBIR&amp;pq=sexualn%C3%AD+vztah&amp;sc=0-9&amp;sp=-1&amp;sk=#</a:t>
            </a:r>
            <a:r>
              <a:rPr lang="cs-CZ" sz="1800" dirty="0" smtClean="0">
                <a:latin typeface="+mj-lt"/>
              </a:rPr>
              <a:t>view=detail&amp;id=1303E196AA81931A7229354C792AEF32980C4C38&amp;selectedIndex=41</a:t>
            </a:r>
          </a:p>
          <a:p>
            <a:r>
              <a:rPr lang="cs-CZ" sz="1800" dirty="0">
                <a:latin typeface="+mj-lt"/>
              </a:rPr>
              <a:t>http://www.bing.com/images/search?q=z%C3%A1liby+%C5%BEeny&amp;qs=n&amp;form=QBIR&amp;pq=z%C3%A1liby+%C5%BEeny&amp;sc=0-0&amp;sp=-1&amp;sk=&amp;id=AE5035312BAA5EF87BBC44F81E7CC8D4AC9E55D7&amp;selectedIndex=64#view=detail&amp;id=2576FC7DC32436D388CF86C578DE4D0D5C49F4F4&amp;selectedIndex=150</a:t>
            </a:r>
            <a:endParaRPr lang="cs-CZ" sz="1800" dirty="0" smtClean="0">
              <a:latin typeface="+mj-lt"/>
            </a:endParaRPr>
          </a:p>
          <a:p>
            <a:endParaRPr lang="cs-CZ" sz="1800" dirty="0" smtClean="0">
              <a:latin typeface="+mj-lt"/>
            </a:endParaRPr>
          </a:p>
          <a:p>
            <a:endParaRPr lang="cs-CZ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66965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Pokračování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 fontScale="70000" lnSpcReduction="20000"/>
          </a:bodyPr>
          <a:lstStyle/>
          <a:p>
            <a:r>
              <a:rPr lang="cs-CZ" sz="2000" dirty="0">
                <a:latin typeface="+mj-lt"/>
              </a:rPr>
              <a:t>http://www.bing.com/images/search?q=sexualn%C3%AD+vztah&amp;qs=n&amp;form=QBIR&amp;pq=sexualn%C3%AD+vztah&amp;sc=0-9&amp;sp=-1&amp;sk=#</a:t>
            </a:r>
            <a:r>
              <a:rPr lang="cs-CZ" sz="2000" dirty="0" smtClean="0">
                <a:latin typeface="+mj-lt"/>
              </a:rPr>
              <a:t>view=detail&amp;id=A2A1FF0046364661569B75ADABACC22406ADA4CD&amp;selectedIndex=113</a:t>
            </a:r>
          </a:p>
          <a:p>
            <a:r>
              <a:rPr lang="cs-CZ" sz="2000" dirty="0">
                <a:latin typeface="+mj-lt"/>
              </a:rPr>
              <a:t>http://www.bing.com/images/search?q=sexualn%C3%AD+vztah&amp;qs=n&amp;form=QBIR&amp;pq=sexualn%C3%AD+vztah&amp;sc=0-9&amp;sp=-1&amp;sk=#</a:t>
            </a:r>
            <a:r>
              <a:rPr lang="cs-CZ" sz="2000" dirty="0" smtClean="0">
                <a:latin typeface="+mj-lt"/>
              </a:rPr>
              <a:t>view=detail&amp;id=467560D7153DAE28911344D22B763CA4198248F4&amp;selectedIndex=145</a:t>
            </a:r>
          </a:p>
          <a:p>
            <a:r>
              <a:rPr lang="cs-CZ" sz="2000" dirty="0">
                <a:latin typeface="+mj-lt"/>
              </a:rPr>
              <a:t>http://www.bing.com/images/search?q=sexualn%C3%AD+vztah&amp;qs=n&amp;form=QBIR&amp;pq=sexualn%C3%AD+vztah&amp;sc=0-9&amp;sp=-1&amp;sk=#view=detail&amp;id=E1AD3B0C3F4F6C6A4F7857078D4B8FCBC17464E3&amp;selectedIndex=397http://www.bing.com/images/search?q=z%C3%A1liby&amp;qs=n&amp;form=QBIR&amp;pq=z%C3%A1liby&amp;sc=0-5&amp;sp=-1&amp;sk=#</a:t>
            </a:r>
            <a:r>
              <a:rPr lang="cs-CZ" sz="2000" dirty="0" smtClean="0">
                <a:latin typeface="+mj-lt"/>
              </a:rPr>
              <a:t>view=detail&amp;id=45DB4939B1EC626DF41D85F15E79C8D8B4685651&amp;selectedIndex=73</a:t>
            </a:r>
          </a:p>
          <a:p>
            <a:r>
              <a:rPr lang="cs-CZ" sz="2000" dirty="0">
                <a:latin typeface="+mj-lt"/>
              </a:rPr>
              <a:t>http://www.bing.com/images/search?q=z%C3%A1liby&amp;qs=n&amp;form=QBIR&amp;pq=z%C3%A1liby&amp;sc=0-5&amp;sp=-1&amp;sk=#view=detail&amp;id=93A8BB8D7E84D8ABDE32D3DF35894F04679B7258&amp;selectedIndex=240http://www.bing.com/images/search?q=z%C3%A1liby&amp;qs=n&amp;form=QBIR&amp;pq=z%C3%A1liby&amp;sc=0-5&amp;sp=-1&amp;sk=#</a:t>
            </a:r>
            <a:r>
              <a:rPr lang="cs-CZ" sz="2000" dirty="0" smtClean="0">
                <a:latin typeface="+mj-lt"/>
              </a:rPr>
              <a:t>view=detail&amp;id=4A20A6CA486F1ABC21090BC80E1D783A0832DF21&amp;selectedIndex=227</a:t>
            </a:r>
          </a:p>
          <a:p>
            <a:r>
              <a:rPr lang="cs-CZ" sz="2000" dirty="0">
                <a:latin typeface="+mj-lt"/>
              </a:rPr>
              <a:t>http://www.bing.com/images/search?q=z%C3%A1liby&amp;qs=n&amp;form=QBIR&amp;pq=z%C3%A1liby&amp;sc=0-5&amp;sp=-1&amp;sk=#view=detail&amp;id=4B3AFD1B17A9CD3356D429D572A8AD685BC778BC&amp;selectedIndex=981http://www.bing.com/images/search?q=z%C3%A1liby+%C5%BEeny&amp;qs=n&amp;form=QBIR&amp;pq=z%C3%A1liby+%C5%BEeny&amp;sc=0-0&amp;sp=-1&amp;sk=#</a:t>
            </a:r>
            <a:r>
              <a:rPr lang="cs-CZ" sz="2000" dirty="0" smtClean="0">
                <a:latin typeface="+mj-lt"/>
              </a:rPr>
              <a:t>view=detail&amp;id=1629F93B3914D560FA9EC2EBB747DF41FB359095&amp;selectedIndex=5</a:t>
            </a:r>
          </a:p>
          <a:p>
            <a:r>
              <a:rPr lang="cs-CZ" sz="2000" dirty="0" smtClean="0">
                <a:latin typeface="+mj-lt"/>
              </a:rPr>
              <a:t>0</a:t>
            </a:r>
          </a:p>
          <a:p>
            <a:r>
              <a:rPr lang="cs-CZ" sz="2000" dirty="0">
                <a:latin typeface="+mj-lt"/>
              </a:rPr>
              <a:t>http://www.bing.com/images/search?q=z%C3%A1liby+%C5%BEeny&amp;qs=n&amp;form=QBIR&amp;pq=z%C3%A1liby+%C5%BEeny&amp;sc=0-0&amp;sp=-1&amp;sk=&amp;id=AE5035312BAA5EF87BBC44F81E7CC8D4AC9E55D7&amp;selectedIndex=64#view=detail&amp;id=EACB1DCA17E125ADEDCBEE79FD1BA9F08A5052C7&amp;selectedIndex=4</a:t>
            </a:r>
          </a:p>
        </p:txBody>
      </p:sp>
    </p:spTree>
    <p:extLst>
      <p:ext uri="{BB962C8B-B14F-4D97-AF65-F5344CB8AC3E}">
        <p14:creationId xmlns:p14="http://schemas.microsoft.com/office/powerpoint/2010/main" xmlns="" val="3013996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944</TotalTime>
  <Words>685</Words>
  <Application>Microsoft Office PowerPoint</Application>
  <PresentationFormat>Předvádění na obrazovce (4:3)</PresentationFormat>
  <Paragraphs>226</Paragraphs>
  <Slides>37</Slides>
  <Notes>37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Motiv systému Office</vt:lpstr>
      <vt:lpstr> O dborné U čiliště                a Z ákladní Š kola praktická Holešov    </vt:lpstr>
      <vt:lpstr> Téma: Péče o zdraví  16. Vztahy mezi manžely </vt:lpstr>
      <vt:lpstr> Vztahy mezi manžely  </vt:lpstr>
      <vt:lpstr>1. Zákon o rodině</vt:lpstr>
      <vt:lpstr> Manželé si pomáhají vychovávat své děti </vt:lpstr>
      <vt:lpstr>2. Práva manželů</vt:lpstr>
      <vt:lpstr>Práva rodičů nejsou ve všech zemích stejná</vt:lpstr>
      <vt:lpstr> 3. Majetek  - majetkové vztahy </vt:lpstr>
      <vt:lpstr> Majetek, který získali v manželství,  patří oběma  = společné vlastnictví manželů </vt:lpstr>
      <vt:lpstr>Sport a zábava pro děti  patří k úkolům rodičů</vt:lpstr>
      <vt:lpstr>4. Budování vztahů v manželství </vt:lpstr>
      <vt:lpstr>  Je dobré nevidět jen sebe, chtít plnit přání druhého a udělat ho šťastného.  </vt:lpstr>
      <vt:lpstr> 5. Stabilita vztahu. Co je nejdůležitější? </vt:lpstr>
      <vt:lpstr>                                     Udržovat si                          vyrovnanou náladu. </vt:lpstr>
      <vt:lpstr> Nezanedbávat vzhled. </vt:lpstr>
      <vt:lpstr> Řešit problémy věcně </vt:lpstr>
      <vt:lpstr> Mít oboustranně vyhovující sex. </vt:lpstr>
      <vt:lpstr> Pěstovat podobné záliby jako partner. </vt:lpstr>
      <vt:lpstr>Ctít partnerovy záliby. </vt:lpstr>
      <vt:lpstr> Naslouchat, když má partner problémy. </vt:lpstr>
      <vt:lpstr>   Vyslechnout partnera.  Nechat ho hovořit o tom, co ho zajímá   </vt:lpstr>
      <vt:lpstr> Řešit problémy věcně </vt:lpstr>
      <vt:lpstr>Náhradní výchova</vt:lpstr>
      <vt:lpstr>Náhradní výchova - formy</vt:lpstr>
      <vt:lpstr> Náhradní rodinné péče </vt:lpstr>
      <vt:lpstr>Dítě žije dočasně u svých pěstounů</vt:lpstr>
      <vt:lpstr> Ústavní péče </vt:lpstr>
      <vt:lpstr>Ústavní péče</vt:lpstr>
      <vt:lpstr>Ústavní péče</vt:lpstr>
      <vt:lpstr>   Žádný ústav nemůže poskytnout tolik péče a lásky jako výchova v rodině.   </vt:lpstr>
      <vt:lpstr>Ne všude je o děti postaráno jako u je u nás</vt:lpstr>
      <vt:lpstr>6. ÚVAHA    Moje rodina</vt:lpstr>
      <vt:lpstr> OTÁZKY    Vztahy mezi manžely    </vt:lpstr>
      <vt:lpstr>Zdroje a adresy</vt:lpstr>
      <vt:lpstr> Pokračování</vt:lpstr>
      <vt:lpstr>Pokračování</vt:lpstr>
      <vt:lpstr>Pokračování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58</cp:revision>
  <dcterms:created xsi:type="dcterms:W3CDTF">2013-11-06T10:40:35Z</dcterms:created>
  <dcterms:modified xsi:type="dcterms:W3CDTF">2014-02-03T14:12:33Z</dcterms:modified>
</cp:coreProperties>
</file>