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0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wm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7772400" cy="1440159"/>
          </a:xfrm>
        </p:spPr>
        <p:txBody>
          <a:bodyPr>
            <a:normAutofit fontScale="90000"/>
          </a:bodyPr>
          <a:lstStyle/>
          <a:p>
            <a:r>
              <a:rPr lang="cs-CZ" sz="5300" dirty="0" smtClean="0">
                <a:solidFill>
                  <a:schemeClr val="accent4">
                    <a:lumMod val="10000"/>
                  </a:schemeClr>
                </a:solidFill>
              </a:rPr>
              <a:t>Výukový materiál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</a:br>
            <a:r>
              <a:rPr lang="cs-CZ" sz="2200" dirty="0" smtClean="0">
                <a:solidFill>
                  <a:schemeClr val="accent4">
                    <a:lumMod val="10000"/>
                  </a:schemeClr>
                </a:solidFill>
              </a:rPr>
              <a:t>Zpracovaný v rámci projektu EU peníze školám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323528" y="2780928"/>
            <a:ext cx="8640960" cy="3672408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Název projektu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 Zlepšujeme a vzděláváme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Název programu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 Operační program Vzdělávání pro konkurenceschopnost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Číslo výzvy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 34</a:t>
            </a:r>
          </a:p>
          <a:p>
            <a:pPr algn="l"/>
            <a:endParaRPr lang="cs-CZ" sz="2100" b="1" dirty="0" smtClean="0">
              <a:solidFill>
                <a:schemeClr val="accent4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Předmě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t: Občanská výchova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Ročník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 2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Tematická oblast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 OV2</a:t>
            </a:r>
          </a:p>
          <a:p>
            <a:pPr algn="l"/>
            <a:r>
              <a:rPr lang="cs-CZ" sz="21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Anotace:</a:t>
            </a:r>
            <a:r>
              <a:rPr lang="cs-CZ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Tento materiál slouží k výuce a opakování učiva pro žáky, kteří byli v souladu s § 9 vyhlášky číslo 73/2005 Sb. o vzdělávání dětí,žáků a studentů se speciálními vzdělávacími potřebami a dětí, žáků a studentů mimořádně nadaných, v platném znění, zařazeni do třídy odborného učiliště, kde se vzdělávají dle ŠVP v oborech 65-51-E/01 Stravovací a ubytovací služby, 66-51-E/01 Prodavačské práce a 75-41-E/01 Pečovatelské služby.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Autor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 Ing. Zdeněk Peška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Období vytvoření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 Září 2013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188640"/>
            <a:ext cx="79928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O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dborné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U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čiliště</a:t>
            </a:r>
            <a:endParaRPr lang="cs-CZ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  <a:p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              a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Z</a:t>
            </a:r>
            <a:r>
              <a:rPr lang="cs-CZ" sz="3200" dirty="0" smtClean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ákladní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Š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kola praktická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Holešov</a:t>
            </a:r>
            <a:endParaRPr lang="cs-CZ" sz="3200" b="0" cap="none" spc="0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00B0F0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395536" y="1268760"/>
            <a:ext cx="84249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5601" cy="1556792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</p:pic>
      <p:sp>
        <p:nvSpPr>
          <p:cNvPr id="11" name="Obdélník 10"/>
          <p:cNvSpPr/>
          <p:nvPr/>
        </p:nvSpPr>
        <p:spPr>
          <a:xfrm>
            <a:off x="1331640" y="2996952"/>
            <a:ext cx="662473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INFLACE</a:t>
            </a:r>
            <a:endParaRPr lang="cs-CZ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CO JE TO INFLACE?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052736"/>
            <a:ext cx="84249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Inflací </a:t>
            </a:r>
            <a:r>
              <a:rPr lang="cs-CZ" dirty="0" smtClean="0"/>
              <a:t>rozumíme v ekonomice jako opakovaný růst cen zboží a služeb. Ceny jednotlivých druhů zboží se v čase zvyšují (platí zákon nabídky a poptávky, tudíž se ceny mohou samozřejmě i snižovat) = cenová hladina roste.</a:t>
            </a:r>
          </a:p>
          <a:p>
            <a:r>
              <a:rPr lang="cs-CZ" b="1" dirty="0" smtClean="0"/>
              <a:t>Cenová hladina</a:t>
            </a:r>
            <a:r>
              <a:rPr lang="cs-CZ" dirty="0" smtClean="0"/>
              <a:t> je zjednodušeně řečeno "průměrná cena zboží".</a:t>
            </a:r>
          </a:p>
          <a:p>
            <a:r>
              <a:rPr lang="cs-CZ" dirty="0" smtClean="0"/>
              <a:t>Ekvivalentně lze inflaci definovat jako snížení kupní síly peněz.</a:t>
            </a:r>
          </a:p>
          <a:p>
            <a:r>
              <a:rPr lang="cs-CZ" dirty="0" smtClean="0"/>
              <a:t>Příklad – růst ceny benzínu a nafty v letech </a:t>
            </a:r>
            <a:r>
              <a:rPr lang="cs-CZ" dirty="0" smtClean="0"/>
              <a:t>2005-2013:</a:t>
            </a:r>
            <a:endParaRPr lang="cs-CZ" dirty="0" smtClean="0"/>
          </a:p>
          <a:p>
            <a:endParaRPr lang="cs-CZ" dirty="0">
              <a:solidFill>
                <a:schemeClr val="accent4">
                  <a:lumMod val="1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852936"/>
            <a:ext cx="6916708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MC90044173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140968"/>
            <a:ext cx="2451720" cy="245172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701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951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ÚČINKY INFLACE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908720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Účinky inflace na ekonomiku jsou různé a mohou být pozitivní i negativní. Mezi negativní dopady inflace patří snížení reálné hodnoty peněz a dalších peněžních aktiv, nejistota ohledně budoucího vývoje cen, jež odrazuje investice a úspory. Podívejte se, co udělá čas a inflace s Vámi </a:t>
            </a:r>
            <a:r>
              <a:rPr lang="cs-CZ" dirty="0"/>
              <a:t>v</a:t>
            </a:r>
            <a:r>
              <a:rPr lang="cs-CZ" dirty="0" smtClean="0"/>
              <a:t>ydělanými 1000,- </a:t>
            </a:r>
            <a:r>
              <a:rPr lang="cs-CZ" dirty="0" smtClean="0"/>
              <a:t>Kč:</a:t>
            </a:r>
            <a:endParaRPr lang="cs-CZ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060848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4">
                    <a:lumMod val="10000"/>
                  </a:schemeClr>
                </a:solidFill>
              </a:rPr>
              <a:t>ZPŮSOB ULOŽENÍ                                     DNES                  ZA ROK                  ZA 20 LET </a:t>
            </a:r>
            <a:endParaRPr lang="cs-CZ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pic>
        <p:nvPicPr>
          <p:cNvPr id="9" name="Obrázek 8" descr="MC900397638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5445224"/>
            <a:ext cx="1080120" cy="799053"/>
          </a:xfrm>
          <a:prstGeom prst="rect">
            <a:avLst/>
          </a:prstGeom>
        </p:spPr>
      </p:pic>
      <p:pic>
        <p:nvPicPr>
          <p:cNvPr id="10" name="Obrázek 9" descr="MC90044038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4365104"/>
            <a:ext cx="939552" cy="939552"/>
          </a:xfrm>
          <a:prstGeom prst="rect">
            <a:avLst/>
          </a:prstGeom>
        </p:spPr>
      </p:pic>
      <p:pic>
        <p:nvPicPr>
          <p:cNvPr id="11" name="Obrázek 10" descr="MC90043982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3429000"/>
            <a:ext cx="867544" cy="867544"/>
          </a:xfrm>
          <a:prstGeom prst="rect">
            <a:avLst/>
          </a:prstGeom>
        </p:spPr>
      </p:pic>
      <p:pic>
        <p:nvPicPr>
          <p:cNvPr id="15" name="Obrázek 14" descr="MC900279132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2420888"/>
            <a:ext cx="1276633" cy="1063443"/>
          </a:xfrm>
          <a:prstGeom prst="rect">
            <a:avLst/>
          </a:prstGeom>
        </p:spPr>
      </p:pic>
      <p:sp>
        <p:nvSpPr>
          <p:cNvPr id="16" name="Obdélník 15"/>
          <p:cNvSpPr/>
          <p:nvPr/>
        </p:nvSpPr>
        <p:spPr>
          <a:xfrm>
            <a:off x="2267744" y="2420888"/>
            <a:ext cx="1584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POD MATRACÍ</a:t>
            </a:r>
          </a:p>
          <a:p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ÚROK 0%</a:t>
            </a:r>
            <a:endParaRPr lang="cs-CZ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267744" y="3429000"/>
            <a:ext cx="1584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NA ÚČTU</a:t>
            </a:r>
          </a:p>
          <a:p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ÚROK 0,1%</a:t>
            </a:r>
            <a:endParaRPr lang="cs-CZ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267744" y="4509120"/>
            <a:ext cx="1584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INVESTICE</a:t>
            </a:r>
          </a:p>
          <a:p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ÚROK 5%</a:t>
            </a:r>
            <a:endParaRPr lang="cs-CZ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267744" y="5589240"/>
            <a:ext cx="1584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VRTAČKA</a:t>
            </a:r>
          </a:p>
          <a:p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INFLACE 3%</a:t>
            </a:r>
            <a:endParaRPr lang="cs-CZ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067944" y="2636912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4">
                    <a:lumMod val="10000"/>
                  </a:schemeClr>
                </a:solidFill>
              </a:rPr>
              <a:t>1000,- Kč             1000,- Kč                  1000,- Kč</a:t>
            </a:r>
            <a:endParaRPr lang="cs-CZ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067944" y="3573016"/>
            <a:ext cx="4536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4">
                    <a:lumMod val="10000"/>
                  </a:schemeClr>
                </a:solidFill>
              </a:rPr>
              <a:t>1000,- Kč             1001,- Kč                  1020,- Kč</a:t>
            </a:r>
            <a:endParaRPr lang="cs-CZ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067944" y="4509120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4">
                    <a:lumMod val="10000"/>
                  </a:schemeClr>
                </a:solidFill>
              </a:rPr>
              <a:t>1000,- Kč             1050,- Kč                  2000,- Kč</a:t>
            </a:r>
            <a:endParaRPr lang="cs-CZ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067944" y="5517232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4">
                    <a:lumMod val="10000"/>
                  </a:schemeClr>
                </a:solidFill>
              </a:rPr>
              <a:t>  800,- Kč               824,- Kč                  1480,- Kč</a:t>
            </a:r>
            <a:endParaRPr lang="cs-CZ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7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INFLACE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908720"/>
            <a:ext cx="8424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 smtClean="0"/>
              <a:t>Měření inflace</a:t>
            </a:r>
          </a:p>
          <a:p>
            <a:r>
              <a:rPr lang="cs-CZ" dirty="0" smtClean="0"/>
              <a:t>Pro měření inflace je nejčastěji používán:</a:t>
            </a:r>
          </a:p>
          <a:p>
            <a:r>
              <a:rPr lang="cs-CZ" b="1" dirty="0" smtClean="0"/>
              <a:t>Index spotřebitelských cen</a:t>
            </a:r>
            <a:r>
              <a:rPr lang="cs-CZ" dirty="0" smtClean="0"/>
              <a:t> (</a:t>
            </a:r>
            <a:r>
              <a:rPr lang="cs-CZ" dirty="0" err="1" smtClean="0"/>
              <a:t>Consumer</a:t>
            </a:r>
            <a:r>
              <a:rPr lang="cs-CZ" dirty="0" smtClean="0"/>
              <a:t> </a:t>
            </a:r>
            <a:r>
              <a:rPr lang="cs-CZ" dirty="0" err="1" smtClean="0"/>
              <a:t>price</a:t>
            </a:r>
            <a:r>
              <a:rPr lang="cs-CZ" dirty="0" smtClean="0"/>
              <a:t> index, CPI) měří náklady tzv. tržního koše výrobků a služeb. Každé položce je přiřazena fixní váha, odpovídající důležitosti v rozpočtech výdajů domácnosti.</a:t>
            </a:r>
          </a:p>
          <a:p>
            <a:r>
              <a:rPr lang="cs-CZ" b="1" dirty="0" smtClean="0"/>
              <a:t>Index cen výrobců</a:t>
            </a:r>
            <a:r>
              <a:rPr lang="cs-CZ" dirty="0" smtClean="0"/>
              <a:t> (</a:t>
            </a:r>
            <a:r>
              <a:rPr lang="cs-CZ" dirty="0" err="1" smtClean="0"/>
              <a:t>Producer</a:t>
            </a:r>
            <a:r>
              <a:rPr lang="cs-CZ" dirty="0" smtClean="0"/>
              <a:t> </a:t>
            </a:r>
            <a:r>
              <a:rPr lang="cs-CZ" dirty="0" err="1" smtClean="0"/>
              <a:t>price</a:t>
            </a:r>
            <a:r>
              <a:rPr lang="cs-CZ" dirty="0" smtClean="0"/>
              <a:t> index, PPI) je založen na cenách komodit, zahrnujících ceny potravin, zpracovatelského a těžebního průmyslu. Fixní váhy jsou založeny na čistých dodávkách či prodejích komodit.</a:t>
            </a:r>
          </a:p>
          <a:p>
            <a:r>
              <a:rPr lang="cs-CZ" b="1" dirty="0" smtClean="0"/>
              <a:t>Deflátor HNP</a:t>
            </a:r>
            <a:r>
              <a:rPr lang="cs-CZ" dirty="0" smtClean="0"/>
              <a:t> se měří jako poměr nominálního a reálného HNP. Tento index používá variabilní váhy a vychází se z účtů národního produktu a </a:t>
            </a:r>
            <a:r>
              <a:rPr lang="cs-CZ" dirty="0" smtClean="0"/>
              <a:t>důchodu.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u="sng" dirty="0" smtClean="0"/>
              <a:t>Stupně inflace</a:t>
            </a:r>
          </a:p>
          <a:p>
            <a:r>
              <a:rPr lang="cs-CZ" b="1" dirty="0" smtClean="0"/>
              <a:t>Inflace mírná</a:t>
            </a:r>
            <a:r>
              <a:rPr lang="cs-CZ" dirty="0" smtClean="0"/>
              <a:t> (jednociferný roční růst míry inflace) nevytváří vážnější potíže v ekonomice. Je považována za přijatelnou.</a:t>
            </a:r>
          </a:p>
          <a:p>
            <a:r>
              <a:rPr lang="cs-CZ" b="1" dirty="0" smtClean="0"/>
              <a:t>Pádivá inflace</a:t>
            </a:r>
            <a:r>
              <a:rPr lang="cs-CZ" dirty="0" smtClean="0"/>
              <a:t> (dvou až trojciferný roční růst míry inflace) vyvolává vážné ekonomické potíže. </a:t>
            </a:r>
          </a:p>
          <a:p>
            <a:r>
              <a:rPr lang="cs-CZ" b="1" dirty="0" smtClean="0"/>
              <a:t>Hyperinflace</a:t>
            </a:r>
            <a:r>
              <a:rPr lang="cs-CZ" dirty="0" smtClean="0"/>
              <a:t> (více než trojciferným ročním růstem míry inflace) vede k rozpadu peněžní soustavy. 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INFLACE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908720"/>
            <a:ext cx="3600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 smtClean="0"/>
              <a:t>Důsledky inflace</a:t>
            </a:r>
          </a:p>
          <a:p>
            <a:r>
              <a:rPr lang="cs-CZ" dirty="0" smtClean="0"/>
              <a:t>Inflace negativně ovlivňuje mzdy, jejíchž kupní síla klesá. Nepostihuje vlastníky hmotných statků, protože cena majetku roste stejně jako inflace. Z toho důvodu inflace více postihuje sociálně slabší skupiny obyvatel. </a:t>
            </a:r>
          </a:p>
          <a:p>
            <a:r>
              <a:rPr lang="cs-CZ" dirty="0" smtClean="0"/>
              <a:t>Pokud je míra inflace vyšší než nominální úroková míra, klesá hodnota vkladů a půjček. Ztrácejí věřitelé a získávají dlužníci. </a:t>
            </a:r>
          </a:p>
          <a:p>
            <a:r>
              <a:rPr lang="cs-CZ" dirty="0" smtClean="0"/>
              <a:t>Vysoká úroveň inflace vede ke snížení poptávky, což způsobí celkové snížení odbytu a tedy i reálného produktu. </a:t>
            </a:r>
            <a:endParaRPr lang="cs-CZ" dirty="0"/>
          </a:p>
        </p:txBody>
      </p:sp>
      <p:pic>
        <p:nvPicPr>
          <p:cNvPr id="4" name="Obrázek 3" descr="inflace-novotny-0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908720"/>
            <a:ext cx="5005181" cy="468052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INFLACE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908720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Inflaci u nás počítá </a:t>
            </a:r>
            <a:r>
              <a:rPr lang="cs-CZ" b="1" dirty="0" smtClean="0"/>
              <a:t>Český statistický úřad</a:t>
            </a:r>
            <a:r>
              <a:rPr lang="cs-CZ" dirty="0" smtClean="0"/>
              <a:t> jako vážený průměr celkem 775 položek. Vahou je významnost (důležitost) položky na celkové spotřebě domácnosti. Jednotlivé položky souhrnně nazýváme </a:t>
            </a:r>
            <a:r>
              <a:rPr lang="cs-CZ" b="1" dirty="0" smtClean="0"/>
              <a:t>spotřebitelský koš</a:t>
            </a:r>
            <a:r>
              <a:rPr lang="cs-CZ" dirty="0" smtClean="0"/>
              <a:t>. Ze všech položek je 117 tzv. regulovaných.</a:t>
            </a:r>
            <a:endParaRPr lang="cs-CZ" dirty="0"/>
          </a:p>
        </p:txBody>
      </p:sp>
      <p:pic>
        <p:nvPicPr>
          <p:cNvPr id="4" name="Obrázek 3" descr="inflac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060848"/>
            <a:ext cx="7488832" cy="426211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1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53285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OPAKOVÁNÍ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908720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b="1" u="sng" dirty="0" smtClean="0"/>
              <a:t>Inflace je:</a:t>
            </a:r>
          </a:p>
          <a:p>
            <a:pPr marL="342900" indent="-342900">
              <a:buAutoNum type="alphaLcParenR"/>
            </a:pPr>
            <a:r>
              <a:rPr lang="cs-CZ" dirty="0" smtClean="0"/>
              <a:t>zúročení peněz</a:t>
            </a:r>
          </a:p>
          <a:p>
            <a:pPr marL="342900" indent="-342900">
              <a:buAutoNum type="alphaLcParenR"/>
            </a:pPr>
            <a:r>
              <a:rPr lang="cs-CZ" dirty="0" smtClean="0"/>
              <a:t>opakovaný růst cen zboží a služeb</a:t>
            </a:r>
          </a:p>
          <a:p>
            <a:pPr marL="342900" indent="-342900"/>
            <a:endParaRPr lang="cs-CZ" dirty="0" smtClean="0"/>
          </a:p>
          <a:p>
            <a:pPr marL="342900" indent="-342900"/>
            <a:r>
              <a:rPr lang="cs-CZ" b="1" u="sng" dirty="0" smtClean="0"/>
              <a:t>2. Dá se inflace měřit?</a:t>
            </a:r>
          </a:p>
          <a:p>
            <a:pPr marL="342900" indent="-342900">
              <a:buAutoNum type="alphaLcParenR"/>
            </a:pPr>
            <a:r>
              <a:rPr lang="cs-CZ" dirty="0" smtClean="0"/>
              <a:t>ne</a:t>
            </a:r>
          </a:p>
          <a:p>
            <a:pPr marL="342900" indent="-342900">
              <a:buAutoNum type="alphaLcParenR"/>
            </a:pPr>
            <a:r>
              <a:rPr lang="cs-CZ" dirty="0" smtClean="0"/>
              <a:t>ano</a:t>
            </a:r>
          </a:p>
          <a:p>
            <a:pPr marL="342900" indent="-342900"/>
            <a:endParaRPr lang="cs-CZ" dirty="0" smtClean="0"/>
          </a:p>
          <a:p>
            <a:pPr marL="342900" indent="-342900"/>
            <a:r>
              <a:rPr lang="cs-CZ" b="1" u="sng" dirty="0" smtClean="0"/>
              <a:t>3. Pokud je inflace v řádu jednotek procent, jedná se o:</a:t>
            </a:r>
          </a:p>
          <a:p>
            <a:pPr marL="342900" indent="-342900">
              <a:buAutoNum type="alphaLcParenR"/>
            </a:pPr>
            <a:r>
              <a:rPr lang="cs-CZ" dirty="0" smtClean="0"/>
              <a:t>mírnou inflaci</a:t>
            </a:r>
          </a:p>
          <a:p>
            <a:pPr marL="342900" indent="-342900">
              <a:buAutoNum type="alphaLcParenR"/>
            </a:pPr>
            <a:r>
              <a:rPr lang="cs-CZ" dirty="0" smtClean="0"/>
              <a:t>pádivou inflaci</a:t>
            </a:r>
          </a:p>
          <a:p>
            <a:pPr marL="342900" indent="-342900">
              <a:buAutoNum type="alphaLcParenR"/>
            </a:pPr>
            <a:endParaRPr lang="cs-CZ" dirty="0" smtClean="0"/>
          </a:p>
          <a:p>
            <a:pPr marL="342900" indent="-342900"/>
            <a:r>
              <a:rPr lang="cs-CZ" b="1" u="sng" dirty="0" smtClean="0"/>
              <a:t>4. Inflace v  ČR se pohybuje:</a:t>
            </a:r>
          </a:p>
          <a:p>
            <a:pPr marL="342900" indent="-342900">
              <a:buAutoNum type="alphaLcParenR"/>
            </a:pPr>
            <a:r>
              <a:rPr lang="cs-CZ" dirty="0" smtClean="0"/>
              <a:t>okolo 2%</a:t>
            </a:r>
          </a:p>
          <a:p>
            <a:pPr marL="342900" indent="-342900">
              <a:buAutoNum type="alphaLcParenR"/>
            </a:pPr>
            <a:r>
              <a:rPr lang="cs-CZ" dirty="0" smtClean="0"/>
              <a:t>okolo 8%</a:t>
            </a:r>
          </a:p>
          <a:p>
            <a:pPr marL="342900" indent="-342900">
              <a:buAutoNum type="alphaLcParenR"/>
            </a:pPr>
            <a:endParaRPr lang="cs-CZ" dirty="0" smtClean="0"/>
          </a:p>
          <a:p>
            <a:pPr marL="342900" indent="-342900"/>
            <a:r>
              <a:rPr lang="cs-CZ" b="1" u="sng" dirty="0" smtClean="0"/>
              <a:t>5. Můžeme inflaci ovlivnit?</a:t>
            </a:r>
          </a:p>
          <a:p>
            <a:pPr marL="342900" indent="-342900">
              <a:buAutoNum type="alphaLcParenR"/>
            </a:pPr>
            <a:r>
              <a:rPr lang="cs-CZ" dirty="0" smtClean="0"/>
              <a:t>ano</a:t>
            </a:r>
          </a:p>
          <a:p>
            <a:pPr marL="342900" indent="-342900">
              <a:buAutoNum type="alphaLcParenR"/>
            </a:pPr>
            <a:r>
              <a:rPr lang="cs-CZ" dirty="0" smtClean="0"/>
              <a:t>ne</a:t>
            </a:r>
          </a:p>
          <a:p>
            <a:pPr marL="342900" indent="-342900">
              <a:buAutoNum type="alphaLcParenR"/>
            </a:pP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868144" y="548680"/>
          <a:ext cx="2327920" cy="2264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792"/>
                <a:gridCol w="1152128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VÝSLEDEK</a:t>
                      </a:r>
                      <a:r>
                        <a:rPr lang="cs-CZ" baseline="0" dirty="0" smtClean="0"/>
                        <a:t> TESTU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4104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Zdroje (02.09.2013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251520" y="1196752"/>
            <a:ext cx="8686800" cy="4937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Zdroje obrázků: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-</a:t>
            </a: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MS Office Klipart</a:t>
            </a:r>
          </a:p>
          <a:p>
            <a:pPr lvl="0">
              <a:spcBef>
                <a:spcPct val="20000"/>
              </a:spcBef>
            </a:pP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-http://office.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microsoft.com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cs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results.aspx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qu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pen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%C3%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ADze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&amp;ex=2#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ai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:MP900382634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|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://office.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microsoft.com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cs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results.aspx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qu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=palivo&amp;ex=1#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ai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:MC900441737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|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://office.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microsoft.com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cs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results.aspx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qu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=MATRACE&amp;ex=1#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ai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:MC900279132|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://office.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microsoft.com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cs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results.aspx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qu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=KREDITN%C3%8D+KARTA&amp;ex=1#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ai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:MC900030049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|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?q=inflace&amp;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=QBLH&amp;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=inflace&amp;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=2-7&amp;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=detail&amp;id=E355B1B9CDF9218358E59F3C1633B570981C4888&amp;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=12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://office.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microsoft.com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cs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results.aspx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qu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=N%C3%81%C5%98AD%C3%8D&amp;ex=1#</a:t>
            </a:r>
            <a:r>
              <a:rPr lang="cs-CZ" sz="1400" dirty="0" err="1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ai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:MC900397638|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Literatura</a:t>
            </a:r>
          </a:p>
          <a:p>
            <a:pPr lvl="0">
              <a:spcBef>
                <a:spcPct val="20000"/>
              </a:spcBef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-</a:t>
            </a:r>
            <a:r>
              <a:rPr lang="cs-CZ" sz="1400" dirty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cs.wikipedia.org/wiki/Inflace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-http://www.finance.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makrodata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eu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/inflace/informace/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-http://www.kurzy.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/komodity/index.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?A=6&amp;od=1.1.2005&amp;do=2.9.2013&amp;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compare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=Zobraz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-http://www.kurzy.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/makroekonomika/inflace/</a:t>
            </a:r>
          </a:p>
          <a:p>
            <a:pPr lvl="0">
              <a:spcBef>
                <a:spcPct val="20000"/>
              </a:spcBef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739</Words>
  <Application>Microsoft Office PowerPoint</Application>
  <PresentationFormat>Předvádění na obrazovce (4:3)</PresentationFormat>
  <Paragraphs>99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Výukový materiál Zpracovaný v rámci projektu EU peníze školám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Výukový materiál Zpracovaný v rámci projektu EU peníze školám</dc:title>
  <dc:creator>admin</dc:creator>
  <cp:lastModifiedBy>U14</cp:lastModifiedBy>
  <cp:revision>38</cp:revision>
  <dcterms:created xsi:type="dcterms:W3CDTF">2013-11-02T12:12:58Z</dcterms:created>
  <dcterms:modified xsi:type="dcterms:W3CDTF">2014-01-30T07:47:21Z</dcterms:modified>
</cp:coreProperties>
</file>