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4" r:id="rId6"/>
    <p:sldId id="261" r:id="rId7"/>
    <p:sldId id="262" r:id="rId8"/>
    <p:sldId id="263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0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251520" y="2636912"/>
            <a:ext cx="8640960" cy="3744416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2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OV2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Anotace: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endParaRPr lang="cs-CZ" sz="2100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Ing. Zdeněk Peška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Září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1331640" y="2996952"/>
            <a:ext cx="6624736" cy="31393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ZBOŽÍ,</a:t>
            </a:r>
          </a:p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STANOVENÍ CENY ZBOŽÍ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CO JE ZBOŽÍ?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Zboží</a:t>
            </a:r>
            <a:r>
              <a:rPr lang="cs-CZ" dirty="0" smtClean="0"/>
              <a:t> je hmotný statek (přírodní nebo vyrobený), který je určen k prodeji. To znamená, že zboží za určitých podmínek změní svého majitele – vlastnictví produktu přechází z prodávajícího na kupujícího. Nejčastější podmínkou pro přechod vlastnictví je zaplacení kupní ceny.</a:t>
            </a: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pic>
        <p:nvPicPr>
          <p:cNvPr id="4" name="Obrázek 3" descr="0001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060848"/>
            <a:ext cx="5792192" cy="4344144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56895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NÁKLADY, KALKULACE A TVORBA CENY: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124744"/>
            <a:ext cx="842493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/>
              <a:t>Náklady a jejich </a:t>
            </a:r>
            <a:r>
              <a:rPr lang="cs-CZ" b="1" u="sng" dirty="0" smtClean="0"/>
              <a:t>členění:</a:t>
            </a:r>
            <a:endParaRPr lang="cs-CZ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1. </a:t>
            </a:r>
            <a:r>
              <a:rPr lang="cs-CZ" b="1" dirty="0" smtClean="0"/>
              <a:t>Podle nákladových </a:t>
            </a:r>
            <a:r>
              <a:rPr lang="cs-CZ" b="1" dirty="0" smtClean="0"/>
              <a:t>druhů: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spotřeba materiálu</a:t>
            </a:r>
            <a:r>
              <a:rPr lang="cs-CZ" dirty="0" smtClean="0"/>
              <a:t>, nakupovaných výrobků či polotovarů</a:t>
            </a:r>
            <a:br>
              <a:rPr lang="cs-CZ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odpisy</a:t>
            </a:r>
            <a:r>
              <a:rPr lang="cs-CZ" dirty="0" smtClean="0"/>
              <a:t> majetku</a:t>
            </a:r>
            <a:br>
              <a:rPr lang="cs-CZ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spotřeba</a:t>
            </a:r>
            <a:r>
              <a:rPr lang="cs-CZ" dirty="0" smtClean="0"/>
              <a:t> prací a </a:t>
            </a:r>
            <a:r>
              <a:rPr lang="cs-CZ" u="sng" dirty="0" smtClean="0"/>
              <a:t>služeb</a:t>
            </a:r>
            <a:r>
              <a:rPr lang="cs-CZ" dirty="0" smtClean="0"/>
              <a:t> jiných podniků (opravy, přeprava)</a:t>
            </a:r>
            <a:br>
              <a:rPr lang="cs-CZ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mzdy</a:t>
            </a:r>
            <a:r>
              <a:rPr lang="cs-CZ" dirty="0" smtClean="0"/>
              <a:t> a ostatní úhrady pracovníkům za vykonanou práci</a:t>
            </a:r>
            <a:br>
              <a:rPr lang="cs-CZ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finanční</a:t>
            </a:r>
            <a:r>
              <a:rPr lang="cs-CZ" dirty="0" smtClean="0"/>
              <a:t> úhrady (úroky, pojistné…)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2. </a:t>
            </a:r>
            <a:r>
              <a:rPr lang="cs-CZ" b="1" dirty="0" smtClean="0"/>
              <a:t>Účetní členění </a:t>
            </a:r>
            <a:r>
              <a:rPr lang="cs-CZ" b="1" dirty="0" smtClean="0"/>
              <a:t>nákladů: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provozní</a:t>
            </a:r>
            <a:r>
              <a:rPr lang="cs-CZ" dirty="0" smtClean="0"/>
              <a:t> – běžné náklady, které se vztahují k pravidelně se opakujícím činnostem (odpisy)</a:t>
            </a:r>
            <a:br>
              <a:rPr lang="cs-CZ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finanční</a:t>
            </a:r>
            <a:r>
              <a:rPr lang="cs-CZ" dirty="0" smtClean="0"/>
              <a:t> – souvisí s finančními operacemi (úroky z úvěru)</a:t>
            </a:r>
            <a:br>
              <a:rPr lang="cs-CZ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mimořádné</a:t>
            </a:r>
            <a:r>
              <a:rPr lang="cs-CZ" dirty="0" smtClean="0"/>
              <a:t> – neobvyklé povahy nebo vznikají nahodile (penále, pokuty)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3. </a:t>
            </a:r>
            <a:r>
              <a:rPr lang="cs-CZ" b="1" dirty="0" smtClean="0"/>
              <a:t>Účelové členění (z kalkulačního hlediska</a:t>
            </a:r>
            <a:r>
              <a:rPr lang="cs-CZ" b="1" dirty="0" smtClean="0"/>
              <a:t>):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Přímé</a:t>
            </a:r>
            <a:r>
              <a:rPr lang="cs-CZ" dirty="0" smtClean="0"/>
              <a:t> – přímo vstupují do výrobku (materiál) </a:t>
            </a:r>
            <a:br>
              <a:rPr lang="cs-CZ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Nepřímé</a:t>
            </a:r>
            <a:r>
              <a:rPr lang="cs-CZ" dirty="0" smtClean="0"/>
              <a:t> – nepřímo zasahují do výroby (pronájem skladu)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56895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NÁKLADY, KALKULACE A TVORBA CENY: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124744"/>
            <a:ext cx="842493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/>
              <a:t>Náklady a jejich členění</a:t>
            </a:r>
            <a:endParaRPr lang="cs-CZ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4. </a:t>
            </a:r>
            <a:r>
              <a:rPr lang="cs-CZ" b="1" dirty="0" smtClean="0"/>
              <a:t>Podle vztahu k objemu </a:t>
            </a:r>
            <a:r>
              <a:rPr lang="cs-CZ" b="1" dirty="0" smtClean="0"/>
              <a:t>výkonu: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b="1" dirty="0" smtClean="0"/>
              <a:t> </a:t>
            </a:r>
            <a:r>
              <a:rPr lang="cs-CZ" u="sng" dirty="0" smtClean="0"/>
              <a:t>fixní</a:t>
            </a:r>
            <a:r>
              <a:rPr lang="cs-CZ" dirty="0" smtClean="0"/>
              <a:t> – náklady, které se změnou objemu nemění (nájemné, odpisy)</a:t>
            </a:r>
            <a:br>
              <a:rPr lang="cs-CZ" dirty="0" smtClean="0"/>
            </a:br>
            <a:r>
              <a:rPr lang="cs-CZ" dirty="0" smtClean="0">
                <a:sym typeface="Wingdings"/>
              </a:rPr>
              <a:t></a:t>
            </a:r>
            <a:r>
              <a:rPr lang="cs-CZ" dirty="0" smtClean="0"/>
              <a:t> </a:t>
            </a:r>
            <a:r>
              <a:rPr lang="cs-CZ" u="sng" dirty="0" smtClean="0"/>
              <a:t>variabilní</a:t>
            </a:r>
            <a:r>
              <a:rPr lang="cs-CZ" dirty="0" smtClean="0"/>
              <a:t> – náklady, které se změnou objemu </a:t>
            </a:r>
            <a:r>
              <a:rPr lang="cs-CZ" dirty="0" err="1" smtClean="0"/>
              <a:t>mnění</a:t>
            </a:r>
            <a:r>
              <a:rPr lang="cs-CZ" dirty="0" smtClean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i="1" dirty="0" smtClean="0"/>
              <a:t>Proporcionální náklady</a:t>
            </a:r>
            <a:r>
              <a:rPr lang="cs-CZ" dirty="0" smtClean="0"/>
              <a:t> – mění se stejným tempem jako objem výroby (spotřeba materiálu)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i="1" dirty="0" smtClean="0"/>
              <a:t>Progresivní náklady</a:t>
            </a:r>
            <a:r>
              <a:rPr lang="cs-CZ" dirty="0" smtClean="0"/>
              <a:t> – jejichž celková výše roste rychleji než objem výkonu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i="1" dirty="0" smtClean="0"/>
              <a:t>Degresivní náklady</a:t>
            </a:r>
            <a:r>
              <a:rPr lang="cs-CZ" dirty="0" smtClean="0"/>
              <a:t> - jejichž celková výše roste pomaleji než objem výkonu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Kalkulace:</a:t>
            </a:r>
            <a:endParaRPr lang="cs-CZ" dirty="0" smtClean="0"/>
          </a:p>
          <a:p>
            <a:pPr marL="342900" lvl="0" indent="-342900">
              <a:buAutoNum type="arabicPeriod"/>
            </a:pPr>
            <a:r>
              <a:rPr lang="cs-CZ" u="sng" dirty="0" smtClean="0"/>
              <a:t>Předběžná</a:t>
            </a:r>
            <a:r>
              <a:rPr lang="cs-CZ" dirty="0" smtClean="0"/>
              <a:t> – vypracovává se před </a:t>
            </a:r>
          </a:p>
          <a:p>
            <a:pPr marL="342900" lvl="0" indent="-342900"/>
            <a:r>
              <a:rPr lang="cs-CZ" dirty="0" smtClean="0"/>
              <a:t>zahájení výroby</a:t>
            </a:r>
          </a:p>
          <a:p>
            <a:pPr lvl="0"/>
            <a:r>
              <a:rPr lang="cs-CZ" dirty="0" smtClean="0"/>
              <a:t>2. </a:t>
            </a:r>
            <a:r>
              <a:rPr lang="cs-CZ" u="sng" dirty="0" smtClean="0"/>
              <a:t>Výsledná</a:t>
            </a:r>
            <a:r>
              <a:rPr lang="cs-CZ" dirty="0" smtClean="0"/>
              <a:t> – po skončení výroby, složí </a:t>
            </a:r>
          </a:p>
          <a:p>
            <a:pPr lvl="0"/>
            <a:r>
              <a:rPr lang="cs-CZ" dirty="0" smtClean="0"/>
              <a:t>ke kontrole skutečné úrovně hospodaření</a:t>
            </a:r>
            <a:endParaRPr lang="cs-CZ" dirty="0"/>
          </a:p>
        </p:txBody>
      </p:sp>
      <p:pic>
        <p:nvPicPr>
          <p:cNvPr id="4" name="Obrázek 3" descr="kalkula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3597650"/>
            <a:ext cx="4415408" cy="2904874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56895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KALKULAČNÍ VZOREC: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124744"/>
            <a:ext cx="842493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+ Přímý materiál</a:t>
            </a:r>
            <a:br>
              <a:rPr lang="cs-CZ" dirty="0" smtClean="0"/>
            </a:br>
            <a:r>
              <a:rPr lang="cs-CZ" dirty="0" smtClean="0"/>
              <a:t>+ Přímé mzdy</a:t>
            </a:r>
            <a:br>
              <a:rPr lang="cs-CZ" dirty="0" smtClean="0"/>
            </a:br>
            <a:r>
              <a:rPr lang="cs-CZ" dirty="0" smtClean="0"/>
              <a:t>+ Ostatní přímé náklady</a:t>
            </a:r>
            <a:br>
              <a:rPr lang="cs-CZ" dirty="0" smtClean="0"/>
            </a:br>
            <a:r>
              <a:rPr lang="cs-CZ" u="sng" dirty="0" smtClean="0"/>
              <a:t>+ Výrobní (provozní režie)</a:t>
            </a:r>
            <a:r>
              <a:rPr lang="cs-CZ" dirty="0" smtClean="0"/>
              <a:t>_______________</a:t>
            </a:r>
            <a:br>
              <a:rPr lang="cs-CZ" dirty="0" smtClean="0"/>
            </a:br>
            <a:r>
              <a:rPr lang="cs-CZ" dirty="0" smtClean="0"/>
              <a:t>= VÝLASTNÍ NÁKLADY VÝROBY</a:t>
            </a:r>
            <a:br>
              <a:rPr lang="cs-CZ" dirty="0" smtClean="0"/>
            </a:br>
            <a:r>
              <a:rPr lang="cs-CZ" dirty="0" smtClean="0"/>
              <a:t>+ Zásobovací režie</a:t>
            </a:r>
            <a:br>
              <a:rPr lang="cs-CZ" dirty="0" smtClean="0"/>
            </a:br>
            <a:r>
              <a:rPr lang="cs-CZ" u="sng" dirty="0" smtClean="0"/>
              <a:t>+ Správní režie_________________________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= VLASTNÍ NÁKLADY VÝKONU</a:t>
            </a:r>
            <a:br>
              <a:rPr lang="cs-CZ" dirty="0" smtClean="0"/>
            </a:br>
            <a:r>
              <a:rPr lang="cs-CZ" u="sng" dirty="0" smtClean="0"/>
              <a:t>+ odbytová režie________________________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= ÚPLNÉ VLASTNÍ NÁKLADY VÝKONU</a:t>
            </a:r>
            <a:br>
              <a:rPr lang="cs-CZ" dirty="0" smtClean="0"/>
            </a:br>
            <a:r>
              <a:rPr lang="cs-CZ" u="sng" dirty="0" smtClean="0"/>
              <a:t>+ zisk</a:t>
            </a:r>
            <a:r>
              <a:rPr lang="cs-CZ" dirty="0" smtClean="0"/>
              <a:t>________________________________</a:t>
            </a:r>
            <a:br>
              <a:rPr lang="cs-CZ" dirty="0" smtClean="0"/>
            </a:br>
            <a:r>
              <a:rPr lang="cs-CZ" dirty="0" smtClean="0"/>
              <a:t>= PRODEJNÍ CENA</a:t>
            </a:r>
            <a:br>
              <a:rPr lang="cs-CZ" dirty="0" smtClean="0"/>
            </a:br>
            <a:r>
              <a:rPr lang="cs-CZ" u="sng" dirty="0" smtClean="0"/>
              <a:t>+ DPH</a:t>
            </a:r>
            <a:r>
              <a:rPr lang="cs-CZ" dirty="0" smtClean="0"/>
              <a:t>_______________________________</a:t>
            </a:r>
            <a:br>
              <a:rPr lang="cs-CZ" dirty="0" smtClean="0"/>
            </a:br>
            <a:r>
              <a:rPr lang="cs-CZ" dirty="0" smtClean="0"/>
              <a:t>= PRODEJNÍ CENA vč. DPH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56895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KALKULAČNÍ METODY: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124744"/>
            <a:ext cx="842493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Kalkulace prostým dělením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používá se v případě, že se vyrábí jen jeden druh výrobků. Celkové režijní náklady vydělíme počtem výrobků.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b="1" dirty="0" smtClean="0"/>
              <a:t>Kalkulace dělením s poměrovým číslem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používá se při výrobě několika málo druhý stejnorodých výrobků, které se od sebe liší jen velikostí, hmotností, pracností, kvalitou…</a:t>
            </a:r>
            <a:br>
              <a:rPr lang="cs-CZ" dirty="0" smtClean="0"/>
            </a:br>
            <a:r>
              <a:rPr lang="cs-CZ" dirty="0" smtClean="0"/>
              <a:t>- poměrová čísla vyjadřují poměr mezi náklady skutečných kalkulačních jednic</a:t>
            </a:r>
            <a:br>
              <a:rPr lang="cs-CZ" dirty="0" smtClean="0"/>
            </a:br>
            <a:r>
              <a:rPr lang="cs-CZ" dirty="0" smtClean="0"/>
              <a:t>- jeden z výrobků označíme jako základní a přiřadíme mu číslo 1, ostatní výrobky přepočítáme podle vybraného hlediska (pracnosti, velikosti, spotřeby materiálu)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b="1" dirty="0" smtClean="0"/>
              <a:t>Kalkulace přirážková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používá se pokud podnik vyrábí několik různorodých výrobků</a:t>
            </a:r>
            <a:br>
              <a:rPr lang="cs-CZ" dirty="0" smtClean="0"/>
            </a:br>
            <a:r>
              <a:rPr lang="cs-CZ" dirty="0" smtClean="0"/>
              <a:t>- používají se různé rozvrhové základny (pro výpočet režijních nákladů)</a:t>
            </a:r>
            <a:br>
              <a:rPr lang="cs-CZ" dirty="0" smtClean="0"/>
            </a:br>
            <a:r>
              <a:rPr lang="cs-CZ" dirty="0" smtClean="0"/>
              <a:t>- za rozvahou základnu se volí veličina, které jsou režijní náklady přímo úměrné</a:t>
            </a:r>
            <a:br>
              <a:rPr lang="cs-CZ" dirty="0" smtClean="0"/>
            </a:br>
            <a:r>
              <a:rPr lang="cs-CZ" u="sng" dirty="0" smtClean="0"/>
              <a:t>Rozvrh</a:t>
            </a:r>
            <a:r>
              <a:rPr lang="cs-CZ" dirty="0" smtClean="0"/>
              <a:t> </a:t>
            </a:r>
            <a:r>
              <a:rPr lang="cs-CZ" u="sng" dirty="0" smtClean="0"/>
              <a:t>základny</a:t>
            </a:r>
            <a:r>
              <a:rPr lang="cs-CZ" dirty="0" smtClean="0"/>
              <a:t>: přímé mzdy, přímý materiál, součet přímého materiálu a přímých mezd, součet pracovních hodin strojů, spotřeba pracovního času v normohodinách 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56895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TVORBA CEN: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052736"/>
            <a:ext cx="84249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- vyjádření hodnoty výrobku a služeb na trhu</a:t>
            </a:r>
          </a:p>
          <a:p>
            <a:r>
              <a:rPr lang="cs-CZ" dirty="0" smtClean="0"/>
              <a:t>- důležitý faktor určující podíl firmy na trhu a zároveň určující výsledek hospodaření firmy, hlavně zisk</a:t>
            </a:r>
          </a:p>
          <a:p>
            <a:r>
              <a:rPr lang="cs-CZ" u="sng" dirty="0" smtClean="0"/>
              <a:t>Určení ceny:</a:t>
            </a:r>
            <a:endParaRPr lang="cs-CZ" dirty="0" smtClean="0"/>
          </a:p>
          <a:p>
            <a:pPr lvl="0"/>
            <a:r>
              <a:rPr lang="cs-CZ" dirty="0" smtClean="0"/>
              <a:t>a) </a:t>
            </a:r>
            <a:r>
              <a:rPr lang="cs-CZ" i="1" dirty="0" smtClean="0"/>
              <a:t>cena volná</a:t>
            </a:r>
            <a:r>
              <a:rPr lang="cs-CZ" dirty="0" smtClean="0"/>
              <a:t> (smluvní) – ceny, které jsou na trhu určovány vzájemným vztahem nabídky a poptávky</a:t>
            </a:r>
          </a:p>
          <a:p>
            <a:pPr lvl="0"/>
            <a:r>
              <a:rPr lang="cs-CZ" dirty="0" smtClean="0"/>
              <a:t>b) </a:t>
            </a:r>
            <a:r>
              <a:rPr lang="cs-CZ" i="1" dirty="0" smtClean="0"/>
              <a:t>cena pevná</a:t>
            </a:r>
            <a:r>
              <a:rPr lang="cs-CZ" dirty="0" smtClean="0"/>
              <a:t> – tyto ceny stanoví někdo jiný než prodejce (ministerstva – ceny MHD)</a:t>
            </a:r>
          </a:p>
          <a:p>
            <a:r>
              <a:rPr lang="cs-CZ" u="sng" dirty="0" smtClean="0"/>
              <a:t>Vlivy ceny snižující a zvyšující:</a:t>
            </a:r>
            <a:endParaRPr lang="cs-CZ" dirty="0" smtClean="0"/>
          </a:p>
          <a:p>
            <a:pPr lvl="0"/>
            <a:r>
              <a:rPr lang="cs-CZ" dirty="0" smtClean="0"/>
              <a:t>- spokojenost zákazníka</a:t>
            </a:r>
          </a:p>
          <a:p>
            <a:pPr lvl="0"/>
            <a:r>
              <a:rPr lang="cs-CZ" dirty="0" smtClean="0"/>
              <a:t>- potřeba okamžitého zisku</a:t>
            </a:r>
          </a:p>
          <a:p>
            <a:pPr lvl="0"/>
            <a:r>
              <a:rPr lang="cs-CZ" dirty="0" smtClean="0"/>
              <a:t>- snaha o zvýšení podílu na trhu</a:t>
            </a:r>
          </a:p>
          <a:p>
            <a:pPr lvl="0"/>
            <a:r>
              <a:rPr lang="cs-CZ" dirty="0" smtClean="0"/>
              <a:t>- zajištění dlouhodobé perspektivy příjmu</a:t>
            </a:r>
          </a:p>
          <a:p>
            <a:pPr lvl="0"/>
            <a:r>
              <a:rPr lang="cs-CZ" dirty="0" smtClean="0"/>
              <a:t>- získávání zákazníků konkurence</a:t>
            </a:r>
          </a:p>
          <a:p>
            <a:pPr lvl="0"/>
            <a:r>
              <a:rPr lang="cs-CZ" dirty="0" smtClean="0"/>
              <a:t>- nadměrná poptávka</a:t>
            </a:r>
          </a:p>
          <a:p>
            <a:r>
              <a:rPr lang="cs-CZ" u="sng" dirty="0" smtClean="0"/>
              <a:t>Výše ceny se pohybuje podle</a:t>
            </a:r>
            <a:r>
              <a:rPr lang="cs-CZ" dirty="0" smtClean="0"/>
              <a:t>:</a:t>
            </a:r>
          </a:p>
          <a:p>
            <a:pPr lvl="0"/>
            <a:r>
              <a:rPr lang="cs-CZ" dirty="0" smtClean="0"/>
              <a:t>- věku zákazníka (vstupné, jízdné MHD…)</a:t>
            </a:r>
          </a:p>
          <a:p>
            <a:pPr lvl="0"/>
            <a:r>
              <a:rPr lang="cs-CZ" dirty="0" smtClean="0"/>
              <a:t>- času prodeje (ovoce podle sezónnosti, tel. tarify …)</a:t>
            </a:r>
          </a:p>
          <a:p>
            <a:pPr lvl="0"/>
            <a:r>
              <a:rPr lang="cs-CZ" dirty="0" smtClean="0"/>
              <a:t>- místo prodeje (Praha a vesnice, stánek a butik)</a:t>
            </a:r>
          </a:p>
          <a:p>
            <a:pPr lvl="0"/>
            <a:r>
              <a:rPr lang="cs-CZ" dirty="0" smtClean="0"/>
              <a:t>- množství prodeje (Makro)</a:t>
            </a:r>
          </a:p>
          <a:p>
            <a:pPr lvl="0"/>
            <a:r>
              <a:rPr lang="cs-CZ" dirty="0" smtClean="0"/>
              <a:t>- pohotovosti při placení (placení ihned, na splátky …)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56895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TVORBA CEN: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124744"/>
            <a:ext cx="842493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Cenová tvorba:</a:t>
            </a:r>
            <a:endParaRPr lang="cs-CZ" dirty="0" smtClean="0"/>
          </a:p>
          <a:p>
            <a:pPr lvl="0"/>
            <a:r>
              <a:rPr lang="cs-CZ" dirty="0" smtClean="0"/>
              <a:t>- podnikatel prodává proto, aby realizoval optimalizaci zisku, nemůže tedy dlouhodobě stanovovat ceny na úrovni vlastních nákladů, nebo dokonce pod úrovní vlastních nákladů</a:t>
            </a:r>
          </a:p>
          <a:p>
            <a:pPr lvl="0"/>
            <a:r>
              <a:rPr lang="cs-CZ" dirty="0" smtClean="0"/>
              <a:t>- chce-li posoudit výši zisku, musí vlastní náklady kalkulovat</a:t>
            </a:r>
          </a:p>
          <a:p>
            <a:endParaRPr lang="cs-CZ" u="sng" dirty="0" smtClean="0"/>
          </a:p>
          <a:p>
            <a:r>
              <a:rPr lang="cs-CZ" u="sng" dirty="0" smtClean="0"/>
              <a:t>Základní metody cenové tvorby:</a:t>
            </a:r>
            <a:endParaRPr lang="cs-CZ" dirty="0" smtClean="0"/>
          </a:p>
          <a:p>
            <a:pPr lvl="0"/>
            <a:r>
              <a:rPr lang="cs-CZ" dirty="0" smtClean="0"/>
              <a:t>a) </a:t>
            </a:r>
            <a:r>
              <a:rPr lang="cs-CZ" i="1" dirty="0" smtClean="0"/>
              <a:t>kalkulační metoda</a:t>
            </a:r>
            <a:r>
              <a:rPr lang="cs-CZ" dirty="0" smtClean="0"/>
              <a:t> (vlastní náklady + nějakým % získaný zisk) - podnik stanoví kalkulaci vlastních nákladů a velikost nákladů zvýší o % zisků, které si sám stanoví</a:t>
            </a:r>
          </a:p>
          <a:p>
            <a:pPr lvl="0"/>
            <a:r>
              <a:rPr lang="cs-CZ" i="1" dirty="0" smtClean="0"/>
              <a:t>b) metoda cenového porovnání </a:t>
            </a:r>
            <a:endParaRPr lang="cs-CZ" dirty="0" smtClean="0"/>
          </a:p>
          <a:p>
            <a:pPr lvl="0"/>
            <a:r>
              <a:rPr lang="cs-CZ" i="1" dirty="0" smtClean="0"/>
              <a:t>c) podle hodnoty vnímané zákazníkem</a:t>
            </a:r>
            <a:endParaRPr lang="cs-CZ" dirty="0" smtClean="0"/>
          </a:p>
          <a:p>
            <a:pPr marL="342900" indent="-342900"/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(15.09.2013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1196752"/>
            <a:ext cx="8686800" cy="4937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Zdroje obrázků: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-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MS Office Klipart</a:t>
            </a:r>
          </a:p>
          <a:p>
            <a:pPr lvl="0">
              <a:spcBef>
                <a:spcPct val="20000"/>
              </a:spcBef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-http://office.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microsoft.com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cs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cz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results.aspx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qu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pen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ADze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&amp;ex=2#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ai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:MP900382634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|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zbo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%C5%BE%C3%AD&amp;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zbo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%C5%BE%C3%AD&amp;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=detail&amp;id=544DBA2DC3F0C57F73393E01FCAD277F23107FA8&amp;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?q=kalkulace&amp;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=QBLH&amp;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=kalkulace&amp;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=0-7&amp;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=detail&amp;id=558DE37729E50915B175F149A919F3F84C2B383D&amp;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</a:t>
            </a:r>
          </a:p>
          <a:p>
            <a:pPr lvl="0">
              <a:spcBef>
                <a:spcPct val="20000"/>
              </a:spcBef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Literatura</a:t>
            </a:r>
          </a:p>
          <a:p>
            <a:pPr lvl="0">
              <a:spcBef>
                <a:spcPct val="20000"/>
              </a:spcBef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http://cs.wikipedia.org/wiki/Zbo%C5%BE%C3%AD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-http://imaturita.cz/maturitni-otazky/ucetnictvi/naklady,-kalkulace-a-tvorba-cen-(2008)/462/</a:t>
            </a:r>
          </a:p>
          <a:p>
            <a:pPr lvl="0">
              <a:spcBef>
                <a:spcPct val="20000"/>
              </a:spcBef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523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40</cp:revision>
  <dcterms:created xsi:type="dcterms:W3CDTF">2013-11-02T12:12:58Z</dcterms:created>
  <dcterms:modified xsi:type="dcterms:W3CDTF">2014-01-30T07:55:24Z</dcterms:modified>
</cp:coreProperties>
</file>