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8" r:id="rId5"/>
    <p:sldId id="279" r:id="rId6"/>
    <p:sldId id="280" r:id="rId7"/>
    <p:sldId id="283" r:id="rId8"/>
    <p:sldId id="282" r:id="rId9"/>
    <p:sldId id="284" r:id="rId10"/>
    <p:sldId id="285" r:id="rId11"/>
    <p:sldId id="286" r:id="rId12"/>
    <p:sldId id="287" r:id="rId13"/>
    <p:sldId id="277" r:id="rId14"/>
    <p:sldId id="28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00" autoAdjust="0"/>
  </p:normalViewPr>
  <p:slideViewPr>
    <p:cSldViewPr>
      <p:cViewPr varScale="1">
        <p:scale>
          <a:sx n="64" d="100"/>
          <a:sy n="64" d="100"/>
        </p:scale>
        <p:origin x="-61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 bright="44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projektu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Zlepšujeme a vzděláváme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programu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Operační program Vzdělávání pro konkurenceschopnost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Číslo výzvy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34</a:t>
            </a:r>
          </a:p>
          <a:p>
            <a:pPr algn="l"/>
            <a:endParaRPr lang="cs-CZ" sz="23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Předmě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t: Občanská výchova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Ročník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2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Tematická oblast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OV2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Anotace: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Autor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Ing. Zdeněk Peška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Období vytvoření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2996952"/>
            <a:ext cx="871296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UKLÁDÁNÍ PENĚZ,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SLUŽBY BANKOVNÍCH ÚSTAVŮ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640871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BANKOVNÍ SYSTÉM ČR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9" name="Prstenec 88"/>
          <p:cNvSpPr/>
          <p:nvPr/>
        </p:nvSpPr>
        <p:spPr bwMode="auto">
          <a:xfrm>
            <a:off x="1979712" y="1484784"/>
            <a:ext cx="4680520" cy="4320480"/>
          </a:xfrm>
          <a:prstGeom prst="donut">
            <a:avLst>
              <a:gd name="adj" fmla="val 8995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pic>
        <p:nvPicPr>
          <p:cNvPr id="90" name="Obrázek 89" descr="thCAOEN44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212976"/>
            <a:ext cx="2486025" cy="1295400"/>
          </a:xfrm>
          <a:prstGeom prst="rect">
            <a:avLst/>
          </a:prstGeom>
        </p:spPr>
      </p:pic>
      <p:pic>
        <p:nvPicPr>
          <p:cNvPr id="88" name="Obrázek 87" descr="bank_25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3068960"/>
            <a:ext cx="1646312" cy="1646312"/>
          </a:xfrm>
          <a:prstGeom prst="rect">
            <a:avLst/>
          </a:prstGeom>
        </p:spPr>
      </p:pic>
      <p:pic>
        <p:nvPicPr>
          <p:cNvPr id="91" name="Obrázek 90" descr="bank_25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908720"/>
            <a:ext cx="1646312" cy="1646312"/>
          </a:xfrm>
          <a:prstGeom prst="rect">
            <a:avLst/>
          </a:prstGeom>
        </p:spPr>
      </p:pic>
      <p:pic>
        <p:nvPicPr>
          <p:cNvPr id="92" name="Obrázek 91" descr="bank_25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2996952"/>
            <a:ext cx="1646312" cy="1646312"/>
          </a:xfrm>
          <a:prstGeom prst="rect">
            <a:avLst/>
          </a:prstGeom>
        </p:spPr>
      </p:pic>
      <p:pic>
        <p:nvPicPr>
          <p:cNvPr id="93" name="Obrázek 92" descr="bank_25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725144"/>
            <a:ext cx="1646312" cy="1646312"/>
          </a:xfrm>
          <a:prstGeom prst="rect">
            <a:avLst/>
          </a:prstGeom>
        </p:spPr>
      </p:pic>
      <p:sp>
        <p:nvSpPr>
          <p:cNvPr id="95" name="Rovnoramenný trojúhelník 94"/>
          <p:cNvSpPr/>
          <p:nvPr/>
        </p:nvSpPr>
        <p:spPr bwMode="auto">
          <a:xfrm>
            <a:off x="2915816" y="2564904"/>
            <a:ext cx="2880320" cy="648072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89" grpId="0" animBg="1"/>
      <p:bldP spid="9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ČESKÁ NÁRODNÍ BANKA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611560" y="980728"/>
            <a:ext cx="8208912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u="sng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Základní úkoly centrální banky: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určuje a prosazuje vnitřní a vnější měnovou politiku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sleduje množství peněz v oběhu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vydává bankovky a mince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stahuje z oběhu neplatné a opotřebované peníze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dohlíží nad činností obchodních bank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poskytuje bankám úvěry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vede účty státního rozpočtu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spravuje měnové rezervy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obchoduje s cennými papíry</a:t>
            </a: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Arial" pitchFamily="34" charset="0"/>
              </a:rPr>
              <a:t>provádí další činnosti</a:t>
            </a:r>
          </a:p>
          <a:p>
            <a:endParaRPr lang="cs-CZ" dirty="0" smtClean="0"/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ČESKÁ NÁRODNÍ BANKA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611560" y="980728"/>
            <a:ext cx="820891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Provádí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ČNB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přes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nástroje měnové politiky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, kterými ovlivňuje množství peněz v ekonomice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, jež má vliv</a:t>
            </a:r>
            <a:r>
              <a:rPr lang="en-US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: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 	              </a:t>
            </a:r>
          </a:p>
          <a:p>
            <a:pPr marL="274320" indent="-274320" algn="ctr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	</a:t>
            </a:r>
          </a:p>
          <a:p>
            <a:pPr marL="274320" indent="-274320" algn="ctr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na zaměstnanost</a:t>
            </a:r>
          </a:p>
          <a:p>
            <a:pPr marL="274320" indent="-274320" algn="ctr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hospodářský růst</a:t>
            </a:r>
          </a:p>
          <a:p>
            <a:pPr marL="274320" indent="-274320" algn="ctr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inflaci</a:t>
            </a:r>
          </a:p>
          <a:p>
            <a:pPr marL="274320" indent="-274320" algn="ctr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na  platební bilanci země. </a:t>
            </a:r>
          </a:p>
          <a:p>
            <a:pPr>
              <a:lnSpc>
                <a:spcPct val="150000"/>
              </a:lnSpc>
              <a:defRPr/>
            </a:pPr>
            <a:endParaRPr lang="cs-CZ" sz="2000" b="1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Udržuje stabilitu měny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, aby nedocházelo k prudkému zvyšování nebo snižování cenové hladiny v důsledku inflace.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komercna-banka-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284984"/>
            <a:ext cx="2268890" cy="1334641"/>
          </a:xfrm>
          <a:prstGeom prst="rect">
            <a:avLst/>
          </a:prstGeom>
        </p:spPr>
      </p:pic>
      <p:pic>
        <p:nvPicPr>
          <p:cNvPr id="8" name="Obrázek 7" descr="Č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5085184"/>
            <a:ext cx="2599915" cy="1222623"/>
          </a:xfrm>
          <a:prstGeom prst="rect">
            <a:avLst/>
          </a:prstGeom>
        </p:spPr>
      </p:pic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BANKY DRUHÉHO STUPNĚ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lnSpc>
                <a:spcPct val="150000"/>
              </a:lnSpc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jsou podnikatelskými subjekty a podnikají za účelem dosažení zisku.</a:t>
            </a:r>
          </a:p>
          <a:p>
            <a:pPr>
              <a:lnSpc>
                <a:spcPct val="150000"/>
              </a:lnSpc>
              <a:defRPr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V zákoně o bankách č. 21/1992 je to jednoznačně vymezeno čtyřmi základními podmínkami:</a:t>
            </a:r>
          </a:p>
          <a:p>
            <a:pPr>
              <a:lnSpc>
                <a:spcPct val="150000"/>
              </a:lnSpc>
              <a:defRPr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jde o právnické osoby se sídlem  ČR, založené jako akciové společnosti</a:t>
            </a: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přijímají vklady od veřejnosti</a:t>
            </a: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poskytují úvěry</a:t>
            </a: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 marL="274320" indent="-274320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mají licenci od ČNB</a:t>
            </a: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pic>
        <p:nvPicPr>
          <p:cNvPr id="5" name="Obrázek 4" descr="162937-potovni-sporitel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4149080"/>
            <a:ext cx="1837944" cy="1371600"/>
          </a:xfrm>
          <a:prstGeom prst="rect">
            <a:avLst/>
          </a:prstGeom>
        </p:spPr>
      </p:pic>
      <p:pic>
        <p:nvPicPr>
          <p:cNvPr id="6" name="Obrázek 5" descr="cso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5229200"/>
            <a:ext cx="2459574" cy="14468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TYPY BANK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cs-CZ" sz="2000" b="1" u="sng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Univerzální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  <a:defRPr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mají plnou bankovní licenci a poskytují služby všem zákazníkům</a:t>
            </a:r>
          </a:p>
          <a:p>
            <a:pPr>
              <a:lnSpc>
                <a:spcPct val="150000"/>
              </a:lnSpc>
              <a:defRPr/>
            </a:pPr>
            <a:r>
              <a:rPr lang="cs-CZ" sz="2000" b="1" u="sng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Specializované</a:t>
            </a:r>
            <a:endParaRPr lang="cs-CZ" sz="2000" u="sng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q"/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teritoriálně -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při plné bankovní licenci operují pouze v určitém regionu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zákaznicky -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při plné bankovní licenci poskytují služby pouze vybraným skupinám zákazníků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  <a:defRPr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produktově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- mají omezenou bankovní licenci pouze na prodej určitých bankovních produktů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HLAVNÍ ČINNOSTI BANK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Shromažďují vklady</a:t>
            </a:r>
          </a:p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Poskytují úvěry</a:t>
            </a:r>
          </a:p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Zprostředkovávají platební styk</a:t>
            </a:r>
          </a:p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Nakupují a prodávají cenné papíry</a:t>
            </a:r>
          </a:p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Směnárenské služby</a:t>
            </a:r>
          </a:p>
          <a:p>
            <a:pPr marL="0" lvl="2">
              <a:lnSpc>
                <a:spcPct val="150000"/>
              </a:lnSpc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sz="2000" i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  <a:cs typeface="Times New Roman" pitchFamily="18" charset="0"/>
              </a:rPr>
              <a:t>Poradenství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pic>
        <p:nvPicPr>
          <p:cNvPr id="8" name="Obrázek 7" descr="banka-resi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3189069"/>
            <a:ext cx="5157058" cy="3434601"/>
          </a:xfrm>
          <a:prstGeom prst="rect">
            <a:avLst/>
          </a:prstGeom>
        </p:spPr>
      </p:pic>
      <p:pic>
        <p:nvPicPr>
          <p:cNvPr id="9" name="Obrázek 8" descr="ban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908720"/>
            <a:ext cx="3029947" cy="1944216"/>
          </a:xfrm>
          <a:prstGeom prst="rect">
            <a:avLst/>
          </a:prstGeom>
        </p:spPr>
      </p:pic>
      <p:pic>
        <p:nvPicPr>
          <p:cNvPr id="11" name="Obrázek 10" descr="banka_3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789040"/>
            <a:ext cx="3071149" cy="28529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B43b00d_F2010010701723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908719"/>
            <a:ext cx="4044491" cy="2696327"/>
          </a:xfrm>
          <a:prstGeom prst="rect">
            <a:avLst/>
          </a:prstGeom>
        </p:spPr>
      </p:pic>
      <p:pic>
        <p:nvPicPr>
          <p:cNvPr id="5" name="Obrázek 4" descr="TZ120724-platebni-karty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717032"/>
            <a:ext cx="4953572" cy="2952328"/>
          </a:xfrm>
          <a:prstGeom prst="rect">
            <a:avLst/>
          </a:prstGeom>
        </p:spPr>
      </p:pic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PASIVNÍ OBCHODY BANK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vkladové služby,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netermínované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a termínované vklady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(na dobu určitou, s výpovědní lhůtou),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vkladní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knížky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(na jméno, na doručitele, bez výpovědní lhůty),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obligace,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hypoteční zástavní listy,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vydávání platebních karet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(kreditní, debetní) </a:t>
            </a: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a šeků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(bankovní, soukromé, cestovní)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AKTIVNÍ OBCHODY BANK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Kontokorentní úvěr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(čerpání do výše úvěrového limitu)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Eskontní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(souvisí s odkoupením směnky)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Akceptační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(akceptace cizí směnky)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Revolvingový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(opakované čerpání úvěru)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Lombardní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(úvěr jištěný zástavou movité věci)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Hypoteční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(jištěný zástavou nemovitosti)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Emisní úvěr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(spojený s emisí dlouhodobých cenných papírů)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Spotřební půjčky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občanům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pic>
        <p:nvPicPr>
          <p:cNvPr id="4" name="Obrázek 3" descr="kolaz_akc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4293096"/>
            <a:ext cx="3650357" cy="2347397"/>
          </a:xfrm>
          <a:prstGeom prst="rect">
            <a:avLst/>
          </a:prstGeom>
        </p:spPr>
      </p:pic>
      <p:pic>
        <p:nvPicPr>
          <p:cNvPr id="5" name="Obrázek 4" descr="thCAXMMNL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4869160"/>
            <a:ext cx="4547874" cy="17281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OSTATNÍ BANKOVNÍ OPERACE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Poradenská a informační činnost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Směnárenská činnost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Devizové operace 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(se zahraniční měnou)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Nákup a prodej cestovních šeků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Obchodování s cennými papíry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Arial Black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pic>
        <p:nvPicPr>
          <p:cNvPr id="4" name="Obrázek 3" descr="sek0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573016"/>
            <a:ext cx="4762500" cy="2228850"/>
          </a:xfrm>
          <a:prstGeom prst="rect">
            <a:avLst/>
          </a:prstGeom>
        </p:spPr>
      </p:pic>
      <p:pic>
        <p:nvPicPr>
          <p:cNvPr id="5" name="Obrázek 4" descr="thCA11LHR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068960"/>
            <a:ext cx="3635896" cy="27336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323528" y="980728"/>
            <a:ext cx="8820472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1.  Česká národní banka :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určuje a prosazuje vnitřní a vnější měnovou politiku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určuje cenu vodného a stočného</a:t>
            </a:r>
          </a:p>
          <a:p>
            <a:pPr marL="457200" indent="-457200">
              <a:buAutoNum type="alphaLcParenR"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  <a:p>
            <a:pPr marL="457200" indent="-457200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2.  Může Česká národní banka obchodovat s cennými papíry?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ano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ne</a:t>
            </a:r>
          </a:p>
          <a:p>
            <a:pPr marL="457200" indent="-457200">
              <a:buAutoNum type="alphaLcParenR"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  <a:p>
            <a:pPr marL="457200" indent="-457200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3.  Dělá Česká národní banka dozor nad bankami druhého stupně?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ano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ne</a:t>
            </a:r>
          </a:p>
          <a:p>
            <a:pPr marL="457200" indent="-457200">
              <a:buAutoNum type="alphaLcParenR"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  <a:p>
            <a:pPr marL="457200" indent="-457200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4.  Jednou z hlavních činností bank je: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nakupování nemovitostí</a:t>
            </a:r>
          </a:p>
          <a:p>
            <a:pPr marL="360363" indent="-360363">
              <a:buAutoNum type="alphaLcParenR"/>
            </a:pP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shromažďování vkladů</a:t>
            </a:r>
          </a:p>
          <a:p>
            <a:pPr marL="457200" indent="-457200">
              <a:buAutoNum type="alphaLcParenR"/>
            </a:pPr>
            <a:endParaRPr lang="cs-CZ" sz="2000" dirty="0" smtClean="0">
              <a:solidFill>
                <a:schemeClr val="accent4">
                  <a:lumMod val="10000"/>
                </a:schemeClr>
              </a:solidFill>
              <a:cs typeface="Arial" pitchFamily="34" charset="0"/>
            </a:endParaRP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585321"/>
              </p:ext>
            </p:extLst>
          </p:nvPr>
        </p:nvGraphicFramePr>
        <p:xfrm>
          <a:off x="3995936" y="5085184"/>
          <a:ext cx="4248471" cy="1112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152128"/>
                <a:gridCol w="1008112"/>
                <a:gridCol w="1008112"/>
                <a:gridCol w="1080119"/>
              </a:tblGrid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TESTU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Zdroje (02.09.2013)</a:t>
            </a:r>
            <a:endParaRPr lang="cs-CZ" dirty="0">
              <a:solidFill>
                <a:schemeClr val="accent4">
                  <a:lumMod val="10000"/>
                </a:schemeClr>
              </a:solidFill>
              <a:effectLst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Zdroje obrázků: 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MS Office Klipart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&amp;ex=2#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:MP900433720|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?q=%C4%8CNB&amp;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=%C4%8Dnb&amp;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=detail&amp;id=6D436B61649257A2CB47D14D300A607935F14BFF&amp;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?q=BANKA&amp;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=banka&amp;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=8-5&amp;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=detail&amp;id=C68EF64DAE92DC841B265F19625B19EEC8FF60BF&amp;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=39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?q=logo+%C4%8Desk%C3%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BDch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+bank&amp;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=logo+%C4%8Desk%C3%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BDch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+bank&amp;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=0-9&amp;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=detail&amp;id=CC765238379358B19A49ECFE104B1619041B10A7&amp;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=5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%C5%99itelna&amp;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%C5%99itelna&amp;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=detail&amp;id=845F4CD68090D20B4A8B02F41EC259D454C8917C&amp;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?q=%C4%8Dsob&amp;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=%C4%8Dsob&amp;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=detail&amp;id=787AFE34ADB99CA7B89A769BCE06F53DB58B93F5&amp;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=14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%C5%99itelna&amp;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spo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%C5%99itelna&amp;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=detail&amp;id=C49339C243FDA52313DFD55DBFC78DE3B05A0D28&amp;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=31</a:t>
            </a:r>
          </a:p>
          <a:p>
            <a:pPr>
              <a:buNone/>
            </a:pPr>
            <a:endParaRPr lang="cs-CZ" sz="1400" dirty="0" smtClean="0">
              <a:solidFill>
                <a:schemeClr val="accent4">
                  <a:lumMod val="10000"/>
                </a:schemeClr>
              </a:solidFill>
              <a:latin typeface="+mj-lt"/>
              <a:cs typeface="Times New Roman" pitchFamily="18" charset="0"/>
            </a:endParaRPr>
          </a:p>
          <a:p>
            <a:pPr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Zdroje (02.09.2013)</a:t>
            </a:r>
            <a:endParaRPr lang="cs-CZ" dirty="0">
              <a:solidFill>
                <a:schemeClr val="accent4">
                  <a:lumMod val="10000"/>
                </a:schemeClr>
              </a:solidFill>
              <a:effectLst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Zdroje obrázků: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?q=CENN%C3%89+PAP%C3%8DRY&amp;go=&amp;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ds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=detail&amp;id=AF419A56CA3070CFCC7BFC5DF16BC6DCF4873006&amp;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=6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?q=SM%C4%9ANKA&amp;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%C4%9Bnka&amp;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=0-2&amp;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=detail&amp;id=91237528FDC0BD331F29560E887534BF9B108811&amp;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=5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?q=CESTOVN%C3%8D+%C5%A0EK&amp;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cestovn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%C3%AD+%C5%A1ek&amp;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=detail&amp;id=7715FBF7EE567443917C5A3232AA731B791E05E2&amp;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=5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?q=CENN%C3%9D+PAP%C3%8DR&amp;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cenn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%C3%BD+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pap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ADr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=0-4&amp;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=detail&amp;id=973FAAF1A881D34AFB4CA68841D2C5B1A9A16D00&amp;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?q=PLATEBN%C3%8D+KARTY&amp;go=&amp;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ds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=detail&amp;id=5ADA6B6488BDCAC607150E6C9E9BF9AF35D8AABE&amp;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=8-5&amp;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=detail&amp;id=1762385DD3BFB3163DB98B2EF3287EBB59A2DD98&amp;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=8-5&amp;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=detail&amp;id=16A220B17BA7D5A3BB87EA4F6D26F20C7C56339E&amp;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=40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=banka&amp;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=8-5&amp;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=detail&amp;id=9638E4237A49879DF95AF4A357679613F8F3C54A&amp;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=34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?q=VKLADN%C3%8D+KN%C3%8D%C5%BDKA&amp;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=QBIR&amp;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vkladn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%C3%AD+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kn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%C3%AD%C5%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BEka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=0-5&amp;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=detail&amp;id=90A9F8EAA4FF567EC6C37016DD59C59F8D071D31&amp;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</a:t>
            </a:r>
          </a:p>
          <a:p>
            <a:pPr>
              <a:buNone/>
            </a:pPr>
            <a:endParaRPr lang="cs-CZ" sz="1400" dirty="0" smtClean="0">
              <a:solidFill>
                <a:schemeClr val="accent4">
                  <a:lumMod val="10000"/>
                </a:schemeClr>
              </a:solidFill>
              <a:latin typeface="+mj-lt"/>
              <a:cs typeface="Times New Roman" pitchFamily="18" charset="0"/>
            </a:endParaRPr>
          </a:p>
          <a:p>
            <a:pPr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1034</TotalTime>
  <Words>566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(02.09.2013)</vt:lpstr>
      <vt:lpstr>Zdroje (02.09.2013)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106</cp:revision>
  <dcterms:created xsi:type="dcterms:W3CDTF">2013-09-17T15:57:50Z</dcterms:created>
  <dcterms:modified xsi:type="dcterms:W3CDTF">2014-01-30T08:00:32Z</dcterms:modified>
</cp:coreProperties>
</file>