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6" r:id="rId9"/>
    <p:sldId id="264" r:id="rId10"/>
    <p:sldId id="265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1000"/>
            <a:lum/>
          </a:blip>
          <a:srcRect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640960" cy="3672408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sz="19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19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Zlepšujeme a vzděláváme</a:t>
            </a:r>
          </a:p>
          <a:p>
            <a:pPr algn="l"/>
            <a:r>
              <a:rPr lang="cs-CZ" sz="19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Název programu</a:t>
            </a:r>
            <a:r>
              <a:rPr lang="cs-CZ" sz="19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Operační program Vzdělávání pro konkurenceschopnost</a:t>
            </a:r>
          </a:p>
          <a:p>
            <a:pPr algn="l"/>
            <a:r>
              <a:rPr lang="cs-CZ" sz="19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Číslo výzvy</a:t>
            </a:r>
            <a:r>
              <a:rPr lang="cs-CZ" sz="19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34</a:t>
            </a:r>
          </a:p>
          <a:p>
            <a:pPr algn="l"/>
            <a:endParaRPr lang="cs-CZ" sz="1900" b="1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19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Předmě</a:t>
            </a:r>
            <a:r>
              <a:rPr lang="cs-CZ" sz="19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t: Občanská výchova</a:t>
            </a:r>
          </a:p>
          <a:p>
            <a:pPr algn="l"/>
            <a:r>
              <a:rPr lang="cs-CZ" sz="19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19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2</a:t>
            </a:r>
          </a:p>
          <a:p>
            <a:pPr algn="l"/>
            <a:r>
              <a:rPr lang="cs-CZ" sz="19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Tematická oblast</a:t>
            </a:r>
            <a:r>
              <a:rPr lang="cs-CZ" sz="19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OV2</a:t>
            </a:r>
          </a:p>
          <a:p>
            <a:pPr algn="l"/>
            <a:r>
              <a:rPr lang="cs-CZ" sz="19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Anotace:</a:t>
            </a:r>
            <a:r>
              <a:rPr lang="cs-CZ" sz="19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r>
              <a:rPr lang="cs-CZ" sz="19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Autor</a:t>
            </a:r>
            <a:r>
              <a:rPr lang="cs-CZ" sz="19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Ing. Zdeněk Peška</a:t>
            </a:r>
          </a:p>
          <a:p>
            <a:pPr algn="l"/>
            <a:r>
              <a:rPr lang="cs-CZ" sz="19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Období vytvoření</a:t>
            </a:r>
            <a:r>
              <a:rPr lang="cs-CZ" sz="1900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539552" y="2204864"/>
            <a:ext cx="813690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DAŇOVÉ PŘIZNÁNÍ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DAŇOVÉ PŘIZNÁNÍ V ČESKÉ REPUBLICE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948690"/>
            <a:ext cx="783259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 České republice je možné podat následující daňová přiznání: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pro daně z příjmů: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přiznání k dani z příjmů fyzických osob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přiznání k dani z příjmů právnických osob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pro nepřímé daně: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přiznání k DPH (dani z přidané hodnoty)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pro majetkové daně: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přiznání k dani z nemovitosti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přiznání k dani silniční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přiznání k dani dědické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přiznání k dani darovací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přiznání k dani z převodu nemovitostí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DAŇ Z PŘÍJMŮ FYZICKÝCH  OSOB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948690"/>
            <a:ext cx="835185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</a:t>
            </a:r>
            <a:r>
              <a:rPr lang="cs-CZ" sz="2000" dirty="0" smtClean="0"/>
              <a:t>daní přímou. Je stanovena zákonem o daních z příjmů č. 586/1992 Sb., ve znění pozdějších předpisů. Patří sem: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Příjmy ze závislé činnosti </a:t>
            </a:r>
            <a:r>
              <a:rPr lang="cs-CZ" sz="2000" dirty="0" smtClean="0"/>
              <a:t>(ze </a:t>
            </a:r>
            <a:r>
              <a:rPr lang="cs-CZ" sz="2000" dirty="0" smtClean="0"/>
              <a:t>mzdy či platu) a funkční požitky (§ 6 zákona)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Příjmy z podnikání a jiné samostatně výdělečné činnosti (§ 7 zákona)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Příjmy z kapitálového majetku (§ 8 zákona)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Příjmy z pronájmu (§ 9 zákona)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Ostatní příjmy (§ 10 zákona)</a:t>
            </a:r>
            <a:br>
              <a:rPr lang="cs-CZ" sz="2000" dirty="0" smtClean="0"/>
            </a:br>
            <a:endParaRPr lang="cs-CZ" sz="2000" dirty="0" smtClean="0"/>
          </a:p>
          <a:p>
            <a:r>
              <a:rPr lang="cs-CZ" sz="2000" dirty="0" smtClean="0"/>
              <a:t>Součtem příjmů fyzických osob </a:t>
            </a:r>
          </a:p>
          <a:p>
            <a:r>
              <a:rPr lang="cs-CZ" sz="2000" dirty="0" smtClean="0"/>
              <a:t>dle jednotlivých paragrafů vzniká </a:t>
            </a:r>
          </a:p>
          <a:p>
            <a:r>
              <a:rPr lang="cs-CZ" sz="2000" dirty="0" smtClean="0"/>
              <a:t>základ daně. Ten je možné očistit </a:t>
            </a:r>
          </a:p>
          <a:p>
            <a:r>
              <a:rPr lang="cs-CZ" sz="2000" dirty="0" smtClean="0"/>
              <a:t>o nezdanitelné části, například </a:t>
            </a:r>
          </a:p>
          <a:p>
            <a:r>
              <a:rPr lang="cs-CZ" sz="2000" dirty="0" smtClean="0"/>
              <a:t>hodnoty darů, odečet úroků, </a:t>
            </a:r>
          </a:p>
          <a:p>
            <a:r>
              <a:rPr lang="cs-CZ" sz="2000" dirty="0" smtClean="0"/>
              <a:t>penzijní připojištění a pojištění, </a:t>
            </a:r>
          </a:p>
          <a:p>
            <a:r>
              <a:rPr lang="cs-CZ" sz="2000" dirty="0" smtClean="0"/>
              <a:t>životní pojištění, odborové </a:t>
            </a:r>
          </a:p>
          <a:p>
            <a:r>
              <a:rPr lang="cs-CZ" sz="2000" dirty="0" smtClean="0"/>
              <a:t>příspěvky, úhrada za další </a:t>
            </a:r>
          </a:p>
          <a:p>
            <a:r>
              <a:rPr lang="cs-CZ" sz="2000" dirty="0" smtClean="0"/>
              <a:t>vzdělávání</a:t>
            </a:r>
            <a:endParaRPr lang="cs-CZ" dirty="0"/>
          </a:p>
        </p:txBody>
      </p:sp>
      <p:pic>
        <p:nvPicPr>
          <p:cNvPr id="5" name="Obrázek 4" descr="BAB3d56fb_profimedia_00107132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2924944"/>
            <a:ext cx="4751450" cy="302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DAŇ Z PŘÍJMŮ PRÁVNICKÝCH OSOB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948690"/>
            <a:ext cx="783259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Poplatníky daně z příjmů právnických osob jsou:</a:t>
            </a:r>
            <a:br>
              <a:rPr lang="cs-CZ" sz="2000" dirty="0" smtClean="0"/>
            </a:br>
            <a:r>
              <a:rPr lang="cs-CZ" sz="2000" dirty="0" smtClean="0"/>
              <a:t>a) osoby, které nejsou fyzickými osobami,</a:t>
            </a:r>
            <a:br>
              <a:rPr lang="cs-CZ" sz="2000" dirty="0" smtClean="0"/>
            </a:br>
            <a:r>
              <a:rPr lang="cs-CZ" sz="2000" dirty="0" smtClean="0"/>
              <a:t>b) organizační složky státu,</a:t>
            </a:r>
            <a:br>
              <a:rPr lang="cs-CZ" sz="2000" dirty="0" smtClean="0"/>
            </a:br>
            <a:r>
              <a:rPr lang="cs-CZ" sz="2000" dirty="0" smtClean="0"/>
              <a:t>c) podílové fondy,</a:t>
            </a:r>
            <a:br>
              <a:rPr lang="cs-CZ" sz="2000" dirty="0" smtClean="0"/>
            </a:br>
            <a:r>
              <a:rPr lang="cs-CZ" sz="2000" dirty="0" smtClean="0"/>
              <a:t>d) fondy obhospodařované penzijní společností a transformovaný fond ("fond penzijní společnosti“).</a:t>
            </a:r>
          </a:p>
          <a:p>
            <a:r>
              <a:rPr lang="cs-CZ" sz="2000" dirty="0" smtClean="0"/>
              <a:t>Předmětem daně jsou příjmy</a:t>
            </a:r>
          </a:p>
          <a:p>
            <a:r>
              <a:rPr lang="cs-CZ" sz="2000" dirty="0" smtClean="0"/>
              <a:t> (výnosy) z veškeré činnosti a </a:t>
            </a:r>
          </a:p>
          <a:p>
            <a:r>
              <a:rPr lang="cs-CZ" sz="2000" dirty="0" smtClean="0"/>
              <a:t>z nakládání s veškerým majetkem  </a:t>
            </a:r>
          </a:p>
          <a:p>
            <a:r>
              <a:rPr lang="cs-CZ" sz="2000" dirty="0" smtClean="0"/>
              <a:t>právnických osob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4" name="Obrázek 3" descr="vedeni-ucetni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92065" y="2420888"/>
            <a:ext cx="5296241" cy="4176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DAŇ Z PŘIDANÉ HODNOTY (DPH)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948690"/>
            <a:ext cx="806489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Tvoří </a:t>
            </a:r>
            <a:r>
              <a:rPr lang="cs-CZ" sz="2000" dirty="0" smtClean="0"/>
              <a:t>jeden z nejdůležitějších příjmů státního rozpočtu. Platí ji všichni při nákupu většiny zboží a služeb. V současné době je v naší republice základní daň 21% a snížená daň 15% (např. na </a:t>
            </a:r>
            <a:r>
              <a:rPr lang="cs-CZ" dirty="0" smtClean="0"/>
              <a:t>potraviny, nápoje, krmiva pro zvířata, voda, knihy, zdravotnické prostředky, teplo …..)</a:t>
            </a:r>
          </a:p>
          <a:p>
            <a:r>
              <a:rPr lang="cs-CZ" dirty="0" smtClean="0"/>
              <a:t>V Česku se plátcem musí povinně stát subjekt, jehož obrat přesáhl za 12 po sobě jdoucích kalendářních měsíců částku 1 000 </a:t>
            </a:r>
            <a:r>
              <a:rPr lang="cs-CZ" dirty="0" err="1" smtClean="0"/>
              <a:t>000</a:t>
            </a:r>
            <a:r>
              <a:rPr lang="cs-CZ" dirty="0" smtClean="0"/>
              <a:t> Kč. Přihlášku k registraci musí podat do 15 dnů po skončení termínu, v němž subjekt překročil stanovený limit a plátcem se stává prvního dne třetího měsíce následujícího po měsíci, ve kterém překročil stanovený obrat. Pokud to neudělá, je mu finanční úřad ze zákona povinný udělit pokutu 10 % ze všech příjmů za období, v němž měl být plátcem daně a nebyl.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DAŇ Z NEMOVITOSTI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948690"/>
            <a:ext cx="82809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Touto daní je každoročně zdaňováno vlastnictví nemovitosti (tedy staveb a nemovitostí). Výlučným příjemcem výnosů daně jsou obce.</a:t>
            </a:r>
          </a:p>
          <a:p>
            <a:r>
              <a:rPr lang="cs-CZ" dirty="0" smtClean="0"/>
              <a:t>Za zdaňovací období se počítá kalendářní rok a poplatník je povinen podat příslušnému úřadu daňové přiznání do 31. ledna na zdaňovací období. V případě, že přiznání bylo podáno v letech minulých a nedošlo od té doby k žádné změně, se přiznání nepodává. Daň se platí bez ohledu na úroveň příjmu poplatníka. Místem určeným výnosu daně jsou rozpočty měst a obcí, v jejichž územním obvodě se zdaňovaná nemovitost nachází.</a:t>
            </a:r>
          </a:p>
        </p:txBody>
      </p:sp>
      <p:pic>
        <p:nvPicPr>
          <p:cNvPr id="4" name="Obrázek 3" descr="dum_na_penezich_dan_z_nemovitosti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69366" y="2636912"/>
            <a:ext cx="5674634" cy="407642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3061148"/>
            <a:ext cx="474969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Daň, která přesáhla částku Kč 5 000,-, je splatná </a:t>
            </a:r>
          </a:p>
          <a:p>
            <a:r>
              <a:rPr lang="cs-CZ" dirty="0" smtClean="0"/>
              <a:t>ve dvou stejných splátkách do 31. 5. a do 30. 11. </a:t>
            </a:r>
          </a:p>
          <a:p>
            <a:r>
              <a:rPr lang="cs-CZ" dirty="0" smtClean="0"/>
              <a:t>(lze celou výši daně zaplatit najednou do 31. 5.), </a:t>
            </a:r>
          </a:p>
          <a:p>
            <a:r>
              <a:rPr lang="cs-CZ" dirty="0" smtClean="0"/>
              <a:t>v opačném případě se musí zaplatit </a:t>
            </a:r>
          </a:p>
          <a:p>
            <a:r>
              <a:rPr lang="cs-CZ" dirty="0" smtClean="0"/>
              <a:t>nejpozději do 31. 5. zdaňovacího </a:t>
            </a:r>
          </a:p>
          <a:p>
            <a:r>
              <a:rPr lang="cs-CZ" dirty="0" smtClean="0"/>
              <a:t>období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62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DAŇ Z SILNIČNÍ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948690"/>
            <a:ext cx="33123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Předmětem této daně jsou všechna motorová vozidla, která jsou používána k podnikání, a to i když jsou vlastněna soukromými osobami. Poplatníkem i plátcem této daně je provozovatel vozidla, který je zapsán v jeho technickém průkazu.</a:t>
            </a:r>
          </a:p>
        </p:txBody>
      </p:sp>
      <p:pic>
        <p:nvPicPr>
          <p:cNvPr id="4" name="Obrázek 3" descr="big_nakladni-auto-ii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-675456"/>
            <a:ext cx="5517232" cy="55172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4077072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Sazba daně je stanovena podle obsahu motoru a objemu válců v motoru u osobních automobilů, u nákladních pak závisí na hmotnosti celého vozidla a počtu náprav. </a:t>
            </a:r>
          </a:p>
          <a:p>
            <a:r>
              <a:rPr lang="cs-CZ" dirty="0" smtClean="0"/>
              <a:t>V současné době se uplatňuje sleva na všechna vozidla dle data registrace – první tři roky 48 %, další tři roky 40 % a další tři roky 25 %; vozidla s první registrací do 31. 12. 1989 platí 25 %.</a:t>
            </a:r>
          </a:p>
          <a:p>
            <a:r>
              <a:rPr lang="cs-CZ" dirty="0" smtClean="0"/>
              <a:t>Zdaňovacím obdobím je 1 rok, daň se platí ve 4 zálohách (15. dubna, 15. července, </a:t>
            </a:r>
          </a:p>
          <a:p>
            <a:r>
              <a:rPr lang="cs-CZ" dirty="0" smtClean="0"/>
              <a:t>15. října a 15. prosince)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9601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DAŇ DĚDICKÁ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948690"/>
            <a:ext cx="4896544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</a:t>
            </a:r>
            <a:r>
              <a:rPr lang="cs-CZ" sz="2000" dirty="0" smtClean="0"/>
              <a:t>taková platba, kterou platí dědici státu, na základě dědictví ze zákona nebo ze závěti. Jejím předmětem je nabytí nemovitého, movitého i nehmotného majetku děděním. Až na výjimečné případy se vztahuje na všechny, je splatná do třiceti dnů ode dne doručení platebního výměru.</a:t>
            </a:r>
          </a:p>
          <a:p>
            <a:r>
              <a:rPr lang="cs-CZ" dirty="0" smtClean="0"/>
              <a:t>Poplatníci daně se dělí do tří skupin podle svého příbuzenského vztahu:</a:t>
            </a:r>
          </a:p>
          <a:p>
            <a:pPr marL="355600">
              <a:buFont typeface="Wingdings" pitchFamily="2" charset="2"/>
              <a:buChar char="q"/>
            </a:pPr>
            <a:r>
              <a:rPr lang="cs-CZ" dirty="0" smtClean="0"/>
              <a:t>v přímé příbuzenské linii (rodiče a děti) a manželé – DAŇ NEPLATÍ</a:t>
            </a:r>
          </a:p>
          <a:p>
            <a:pPr marL="355600">
              <a:buFont typeface="Wingdings" pitchFamily="2" charset="2"/>
              <a:buChar char="q"/>
            </a:pPr>
            <a:r>
              <a:rPr lang="cs-CZ" dirty="0" smtClean="0"/>
              <a:t>v pobočné příbuzenské linii – sourozenci, tety, strýcové, neteře, synovci, sestřenice, bratranci</a:t>
            </a:r>
          </a:p>
          <a:p>
            <a:pPr marL="355600">
              <a:buFont typeface="Wingdings" pitchFamily="2" charset="2"/>
              <a:buChar char="q"/>
            </a:pPr>
            <a:r>
              <a:rPr lang="cs-CZ" dirty="0" smtClean="0"/>
              <a:t>ostatní fyzické a právnické osoby</a:t>
            </a:r>
          </a:p>
          <a:p>
            <a:r>
              <a:rPr lang="cs-CZ" dirty="0" smtClean="0"/>
              <a:t>Zákonným právem je dědictví odmítnout, například pokud by zděděné dluhy převýšily hodnotu majetku. V tomto případě pak dědictví převezme stát a dluhy umoří prodejem jeho části.</a:t>
            </a:r>
          </a:p>
          <a:p>
            <a:endParaRPr lang="cs-CZ" dirty="0"/>
          </a:p>
        </p:txBody>
      </p:sp>
      <p:pic>
        <p:nvPicPr>
          <p:cNvPr id="4" name="Obrázek 3" descr="1272112_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052736"/>
            <a:ext cx="3280220" cy="44644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DAŇ DAROVACÍ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948690"/>
            <a:ext cx="867645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daň se velmi podobá předchozí, platí se ale tehdy, je-li darováním bezúplatně převeden majetek mezi několika osobami jinak než smrtí zůstavitele.</a:t>
            </a:r>
          </a:p>
          <a:p>
            <a:r>
              <a:rPr lang="cs-CZ" sz="2000" dirty="0" smtClean="0"/>
              <a:t>Existují výjimky, kterými jsou například darování nemovitosti, která je kulturní památkou či darování peněz a majetku, který bude prokazatelně využit na studium, léčení, úhradu sociálních služeb, nákup zdravotních </a:t>
            </a:r>
            <a:r>
              <a:rPr lang="cs-CZ" dirty="0"/>
              <a:t>pomůcek nebo</a:t>
            </a:r>
          </a:p>
        </p:txBody>
      </p:sp>
      <p:pic>
        <p:nvPicPr>
          <p:cNvPr id="4" name="Obrázek 3" descr="BAB37624b_profimedia_007203116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58171" y="2852936"/>
            <a:ext cx="4966332" cy="36813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3" y="2492896"/>
            <a:ext cx="32906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charitativní účely.</a:t>
            </a:r>
          </a:p>
          <a:p>
            <a:r>
              <a:rPr lang="cs-CZ" sz="2000" dirty="0" smtClean="0"/>
              <a:t>Základem daně je cena majetku, snížená o prokázané dluhy. Daň darovací platí většinou obdarovaný, dárce je ručitelem daně. V případě daru do ciziny platí daň dárce. Sazba není stejná jako u daně dědické (je dvojnásobná).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25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DAŇ Z PŘEVODU NEMOVITOSTI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948690"/>
            <a:ext cx="80648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Daň z převodu nemovitosti je jednorázová, stejně jako dvě předcházející. Základem daně je buď cena podle znaleckého posudku nebo kupní cena; je jím vyšší z těchto dvou cen. Sazba daně je 4 %. Poplatníkem daně je kupující. Daňové přiznání je potřeba podat a daň zaplatit do tří měsíců od konce měsíce, v kterém byl vklad zapsán do katastru nemovitostí.</a:t>
            </a:r>
            <a:endParaRPr lang="cs-CZ" dirty="0"/>
          </a:p>
        </p:txBody>
      </p:sp>
      <p:pic>
        <p:nvPicPr>
          <p:cNvPr id="4" name="Obrázek 3" descr="shutterstock_77325730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412776"/>
            <a:ext cx="8604448" cy="57391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9201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OPAKOVÁNÍ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948690"/>
            <a:ext cx="8064896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3050" indent="-273050">
              <a:buAutoNum type="arabicPeriod"/>
            </a:pPr>
            <a:r>
              <a:rPr lang="cs-CZ" sz="2000" dirty="0" smtClean="0"/>
              <a:t>Daně musí každý z nás platit:</a:t>
            </a:r>
          </a:p>
          <a:p>
            <a:pPr marL="457200" indent="-457200"/>
            <a:r>
              <a:rPr lang="cs-CZ" sz="2000" dirty="0" smtClean="0"/>
              <a:t>a) ano</a:t>
            </a:r>
          </a:p>
          <a:p>
            <a:pPr marL="457200" indent="-457200"/>
            <a:r>
              <a:rPr lang="cs-CZ" sz="2000" dirty="0" smtClean="0"/>
              <a:t>b) ne</a:t>
            </a:r>
          </a:p>
          <a:p>
            <a:pPr marL="457200" indent="-457200">
              <a:buAutoNum type="alphaLcParenR" startAt="2"/>
            </a:pPr>
            <a:endParaRPr lang="cs-CZ" sz="2000" dirty="0" smtClean="0"/>
          </a:p>
          <a:p>
            <a:pPr marL="457200" indent="-457200"/>
            <a:r>
              <a:rPr lang="cs-CZ" sz="2000" dirty="0" smtClean="0"/>
              <a:t>2. Daň z nemovitosti platí každý majitel nemovitosti:</a:t>
            </a:r>
          </a:p>
          <a:p>
            <a:pPr marL="457200" indent="-457200"/>
            <a:r>
              <a:rPr lang="cs-CZ" sz="2000" dirty="0" smtClean="0"/>
              <a:t>a) ano</a:t>
            </a:r>
          </a:p>
          <a:p>
            <a:pPr marL="457200" indent="-457200"/>
            <a:r>
              <a:rPr lang="cs-CZ" sz="2000" dirty="0" smtClean="0"/>
              <a:t>b) ne</a:t>
            </a:r>
          </a:p>
          <a:p>
            <a:pPr marL="457200" indent="-457200"/>
            <a:endParaRPr lang="cs-CZ" sz="2000" dirty="0" smtClean="0"/>
          </a:p>
          <a:p>
            <a:pPr marL="457200" indent="-457200"/>
            <a:r>
              <a:rPr lang="cs-CZ" sz="2000" dirty="0" smtClean="0"/>
              <a:t>3. Dědickou daň děti po rodičích:</a:t>
            </a:r>
          </a:p>
          <a:p>
            <a:pPr marL="273050" indent="-273050">
              <a:buAutoNum type="alphaLcParenR"/>
            </a:pPr>
            <a:r>
              <a:rPr lang="cs-CZ" sz="2000" dirty="0" smtClean="0"/>
              <a:t>platí</a:t>
            </a:r>
          </a:p>
          <a:p>
            <a:pPr marL="457200" indent="-457200"/>
            <a:r>
              <a:rPr lang="cs-CZ" sz="2000" dirty="0" smtClean="0"/>
              <a:t>b) neplatí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273050" indent="-273050">
              <a:buAutoNum type="arabicPeriod" startAt="4"/>
            </a:pPr>
            <a:r>
              <a:rPr lang="cs-CZ" dirty="0" smtClean="0"/>
              <a:t>Daň z převodu nemovitosti platí od roku 2014:</a:t>
            </a:r>
          </a:p>
          <a:p>
            <a:pPr marL="273050" indent="-273050">
              <a:buAutoNum type="alphaLcParenR"/>
            </a:pPr>
            <a:r>
              <a:rPr lang="cs-CZ" dirty="0" smtClean="0"/>
              <a:t>kupující</a:t>
            </a:r>
          </a:p>
          <a:p>
            <a:pPr marL="342900" indent="-342900"/>
            <a:r>
              <a:rPr lang="cs-CZ" dirty="0" smtClean="0"/>
              <a:t>b) prodávající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24128" y="3068960"/>
          <a:ext cx="2255912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784"/>
                <a:gridCol w="115212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VÝSLEDEK TESTU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(02.08.2013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908720"/>
            <a:ext cx="8892480" cy="522579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Zdroje obrázků: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-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MS Office Klipart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dan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%C4%9B&amp;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dan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%C4%9B&amp;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=detail&amp;id=AB4A56B3421FBAE231E05CDAF39AB45ACB3CD310&amp;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pen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ADze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pen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ADze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=2-6&amp;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=detail&amp;id=CF60C12A43C5E783800607CD99BDA6AAAD4FA9D5&amp;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=31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dan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%C4%9B&amp;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dan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%C4%9B&amp;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=0-2&amp;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=detail&amp;id=0D6E5992B42D59ECA029D3C9617EC9E691462BAB&amp;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=107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dan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%C4%9B&amp;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dan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%C4%9B&amp;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=0-2&amp;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=detail&amp;id=C516717EB0740EB56826759466B38C27B198FE94&amp;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=24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nakladni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+auta&amp;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=AS&amp;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=AS1&amp;FORM=QBIR&amp;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=n%C3%A1kladn%C3%AD&amp;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=6-8&amp;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=2&amp;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=AS&amp;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=AS1#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=detail&amp;id=9389AB801B32D9D2011EE9004B47DBFF34A55040&amp;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?q=z%C3%A1v%C4%9B%C5%A5&amp;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=z%C3%A1v%C4%9B%C5%A5&amp;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=detail&amp;id=9C45FC6B0E07EA385EF0377A92FD2D265D99763A&amp;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=25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?q=darovat&amp;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=darovat&amp;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=0-6&amp;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=detail&amp;id=C3BA454979A343B0D0AE20082E803E4E651897EF&amp;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=2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?q=koup%C4%9B+nemovitosti&amp;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=koup%C4%9B+nemovitosti&amp;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=detail&amp;id=E023950A6A7FBAB9B3B355B1DD1EE875998BC596&amp;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=69</a:t>
            </a:r>
          </a:p>
          <a:p>
            <a:pPr lvl="0">
              <a:spcBef>
                <a:spcPct val="20000"/>
              </a:spcBef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Literatura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-http://cs.wikipedia.org/wiki/Da%C5%88ov%C3%A9_p%C5%99izn%C3%A1n%C3%AD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http://cs.wikipedia.org/wiki/Da%C5%88_z_p%C5%99%C3%ADjm%C5%AF_fyzick%C3%BDch_osob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http://cs.wikipedia.org/wiki/Da%C5%88_z_p%C5%99%C3%ADjm%C5%AF_pr%C3%A1vnick%C3%BDch_osob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http://cs.wikipedia.org/wiki/Da%C5%88_z_p%C5%99idan%C3%A9_hodnoty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http://cs.wikipedia.org/wiki/Da%C5%88_z_nemovitosti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http://cs.wikipedia.org/wiki/Silni%C4%8Dn%C3%AD_da%C5%88</a:t>
            </a:r>
          </a:p>
          <a:p>
            <a:pPr lvl="0">
              <a:spcBef>
                <a:spcPct val="20000"/>
              </a:spcBef>
              <a:buFontTx/>
              <a:buChar char="-"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http://cs.wikipedia.org/wiki/D%C4%9Bdick%C3%A1_da%C5%88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1165</TotalTime>
  <Words>1211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125</cp:revision>
  <dcterms:created xsi:type="dcterms:W3CDTF">2013-11-02T12:12:58Z</dcterms:created>
  <dcterms:modified xsi:type="dcterms:W3CDTF">2014-01-30T08:40:35Z</dcterms:modified>
</cp:coreProperties>
</file>