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0" r:id="rId5"/>
    <p:sldId id="278" r:id="rId6"/>
    <p:sldId id="279" r:id="rId7"/>
    <p:sldId id="281" r:id="rId8"/>
    <p:sldId id="282" r:id="rId9"/>
    <p:sldId id="283" r:id="rId10"/>
    <p:sldId id="284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00" autoAdjust="0"/>
  </p:normalViewPr>
  <p:slideViewPr>
    <p:cSldViewPr>
      <p:cViewPr varScale="1">
        <p:scale>
          <a:sx n="64" d="100"/>
          <a:sy n="64" d="100"/>
        </p:scale>
        <p:origin x="-61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 bright="44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mb/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2</a:t>
            </a:r>
          </a:p>
          <a:p>
            <a:pPr algn="l"/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Tematická oblast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OV2</a:t>
            </a:r>
          </a:p>
          <a:p>
            <a:pPr algn="l"/>
            <a:r>
              <a:rPr lang="cs-CZ" sz="24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Anotace:</a:t>
            </a: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Ing. Zdeněk Peška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Září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411760" y="2996952"/>
            <a:ext cx="3560117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MZDY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268760"/>
            <a:ext cx="8349658" cy="5256584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Mzda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je odměna za práci v pracovním poměru vyplácená ve výplatním termínu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(zpravidla měsíčně) zpětně. Nárok na mzdu (či plat) vyplývá  se Zákoníku práce. </a:t>
            </a:r>
          </a:p>
          <a:p>
            <a:pPr>
              <a:lnSpc>
                <a:spcPts val="2500"/>
              </a:lnSpc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Mzda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		-je vyplácena zaměstnancům v soukromém sektoru a většinou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jde o dohodu mezi zaměstnancem a zaměstnancem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Plat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		-je vyplácena zaměstnancům zákonem určených institucí,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především  státním  zaměstnancům.</a:t>
            </a:r>
            <a:r>
              <a:rPr lang="cs-CZ" b="1" dirty="0" smtClean="0"/>
              <a:t>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V rozpočtové sféře jsou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platy - 12 platových tříd, dělí se dále do 12 platových stupňů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podle let praxe.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Čistá mzda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-je oproštěna od všech srážek ze mzdy 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Reálná mzda 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-je termín používaný k určení skutečné hodnoty mzdy,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to znamená, co je možné za tuto mzdu si pořídit. Reálná mzda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je vyjádřením poměru ceny životních potřeb k vyplácené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peněžité odměně.</a:t>
            </a: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548680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ZÁKLADNÍ POJMY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eniz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413555"/>
            <a:ext cx="7492064" cy="444444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268760"/>
            <a:ext cx="8349658" cy="2304256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Průměrná mzda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-je pojem používaný v statistice. Určuje se tak průměrný plat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v daném oboru nebo oblasti.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Minimální mzda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-od 1. 8. 2013 činí 8.500 Kč, tj. 50,60 Kč na hodinu 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(pro stanovenou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týdenní pracovní dobu 40 hodin)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.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Zaručená mzda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-je obvykle vyšší než minimální mzda.</a:t>
            </a:r>
          </a:p>
          <a:p>
            <a:pPr>
              <a:lnSpc>
                <a:spcPts val="2500"/>
              </a:lnSpc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Naturální mzda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-mzda v jiné formě než peněžní, ale až nad úrovní minimální</a:t>
            </a:r>
          </a:p>
          <a:p>
            <a:pPr>
              <a:lnSpc>
                <a:spcPts val="2500"/>
              </a:lnSpc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		mzdy (výrobky, obilí…).</a:t>
            </a: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548680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ZÁKLADNÍ POJMY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412776"/>
            <a:ext cx="8349658" cy="36004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ts val="2500"/>
              </a:lnSpc>
              <a:tabLst>
                <a:tab pos="2328863" algn="l"/>
              </a:tabLst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Pevná složka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-paušální velikost mzdy.</a:t>
            </a:r>
          </a:p>
          <a:p>
            <a:pPr>
              <a:lnSpc>
                <a:spcPts val="2500"/>
              </a:lnSpc>
              <a:tabLst>
                <a:tab pos="2328863" algn="l"/>
              </a:tabLst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Pohyblivá složka 	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-je nenároková část mzdy. Patří sem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příplatky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,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osobní</a:t>
            </a:r>
          </a:p>
          <a:p>
            <a:pPr>
              <a:lnSpc>
                <a:spcPts val="2500"/>
              </a:lnSpc>
              <a:tabLst>
                <a:tab pos="2328863" algn="l"/>
              </a:tabLst>
            </a:pP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	ohodnocení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,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prémie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a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odměny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 </a:t>
            </a:r>
          </a:p>
          <a:p>
            <a:pPr>
              <a:lnSpc>
                <a:spcPts val="2500"/>
              </a:lnSpc>
              <a:tabLst>
                <a:tab pos="2328863" algn="l"/>
              </a:tabLst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>
              <a:lnSpc>
                <a:spcPts val="2500"/>
              </a:lnSpc>
              <a:tabLst>
                <a:tab pos="2328863" algn="l"/>
              </a:tabLst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Konkrétní složky mzdy: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Základní mzda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Příplatky (nárokové, nenárokové)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Náhrady mzdy (dovolená, svátek)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Odměny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Další plnění</a:t>
            </a:r>
          </a:p>
          <a:p>
            <a:pPr marL="285750" indent="-285750">
              <a:lnSpc>
                <a:spcPts val="2500"/>
              </a:lnSpc>
              <a:buFont typeface="Courier New" panose="02070309020205020404" pitchFamily="49" charset="0"/>
              <a:buChar char="o"/>
              <a:tabLst>
                <a:tab pos="2328863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Dávky nemocenského pojištění</a:t>
            </a:r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SLOŽKY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4" name="Obrázek 3" descr="peniz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74991" y="2348880"/>
            <a:ext cx="3869009" cy="4136676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5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412776"/>
            <a:ext cx="8349658" cy="5112568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>
              <a:buAutoNum type="arabicPeriod"/>
            </a:pP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Časová mzda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výsledek nezávisí přímo na zaměstnancovi (vysoká kvalita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práce, stabilní chod stroje,…).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a)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prostá 	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-přidávají se k ní pouze mimořádné odměny,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	používá se zejména pro nástupní praxe; pro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	jednoduché a kvalifikačně nenáročné práce.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b)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garantovaný výdělek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-mzda zaručená dopředu (obvykle 6-12 měsíců);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				poskytují se k nim pouze mimořádné, stabilizační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	a jubilejní odměny; při neplnění povinností lze uplatnit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	srážkový systém.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2. Úkolová mzda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výdělek je závislý na výkonu vyjádřeném stupněm plnění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norem času (normohodiny*mzdový tarif), výkonu nebo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počtem odvedených jednotek. Je individuální, kolektivní nebo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akordní (stanoví se za splnění úkolu). Není tam, kde by snaha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o co největší výkon mohla vést k úrazu, nedodržení postupu...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3. Podílová mzda -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(provize) - podíl na výsledcích práce (tržby) např. v oblasti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služeb.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4. Smíšená mzda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kombinace časové a úkolové (popř. podílové) mzdy;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výsledky jsou závislé i na dalších vlivech.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ZÁKLADNÍ FORMY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340768"/>
            <a:ext cx="8349658" cy="532859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1. Prémie: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nejčastější doplňková forma mzdy; výkonnostní, za kvalitu,termínové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       (dodržení termínu) apod.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Předpisy (pravidla, podle nichž se poskytují prémie):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-prémiový řád (nezávazná),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			-prémiový list (závazná).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Povinná ustanovení: rozsah platnosti, sazba, období, splatnost, u kolektivní způsob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rozdělování aj.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2. Osobní ohodnocení: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- kritériem jsou odborné znalosti, osobní schopnosti aj.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3. Odměna: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výkonnostní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 jednorázová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za splnění zpravidla neopakovatelného úkolu.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c)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mimořádná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za mimořádně příznivé výsledky práce a za výjimečné zásluhy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(záchranu života, zabránění havárií apod. - to však není mzdou).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jubilejní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- při významných pracovních a životních výročích.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e)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stabilizační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 aby zaměstnanci zůstali v podniku (v pracovním zařazení); </a:t>
            </a:r>
          </a:p>
          <a:p>
            <a:pPr>
              <a:tabLst>
                <a:tab pos="357188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poskytuje se podle mzdového předpisu za stanovenou dobu (roky) nezávisle </a:t>
            </a:r>
          </a:p>
          <a:p>
            <a:pPr>
              <a:tabLst>
                <a:tab pos="357188" algn="l"/>
              </a:tabLst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na dosahovaných výsledcích - není mzdou.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f) </a:t>
            </a:r>
            <a:r>
              <a:rPr lang="cs-CZ" i="1" dirty="0" smtClean="0">
                <a:solidFill>
                  <a:schemeClr val="accent4">
                    <a:lumMod val="10000"/>
                  </a:schemeClr>
                </a:solidFill>
              </a:rPr>
              <a:t>za pracovní pohotovost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- je nařízená; na/mimo pracoviště, v noci, v den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pracovní/volna; není mzdou.</a:t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DOPLŇKOVÉ FORMY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340768"/>
            <a:ext cx="8349658" cy="532859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3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Účast na hospodářském výsledku (HV) podniku (13. plat)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- v závislosti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na HV podniku (vypláceno ze zisku); rozdělování se řídí výší mzdy jednotlivých 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zaměstnanců; až po skončení roku, během roku se mohou poskytovat zálohy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DOPLŇKOVÉ FORMY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6" name="Obrázek 5" descr="penize-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348880"/>
            <a:ext cx="7488832" cy="4218709"/>
          </a:xfrm>
          <a:prstGeom prst="rect">
            <a:avLst/>
          </a:prstGeom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340768"/>
            <a:ext cx="8349658" cy="532859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-za dovolenou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-za státní svátek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-za překážky v práci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-při dočasné pracovní neschopnosti: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zaměstnavatel vyplácí od 4. pracovního dne (po uplynutí tzv. karenční doby,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po níž náhrada mzdy nenáleží) do 21. kalendářního dne. Náhrada mzdy 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přísluší za pracovní dny a v nich za počet hodin, na které byla 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rozvžena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směna, 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 za svátky, v jejichž důsledku zaměstnanci práce odpadla, a to ve výši 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60% průměrného redukovaného výdělku. Od 22. kalendářního dne vyplácí mzdu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Česká správa sociálního zabezpečení 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-při karanténě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již od 1. pracovního dne do 21. kalendářního dne ve výši 60% průměrného 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redukovaného výdělku.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Od 22. kalendářního dne vyplácí mzdu Česká správa </a:t>
            </a:r>
          </a:p>
          <a:p>
            <a:pPr lvl="1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sociálního zabezpečení </a:t>
            </a:r>
          </a:p>
          <a:p>
            <a:pPr marL="342900" indent="-342900"/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NÁHRADA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340768"/>
            <a:ext cx="8349658" cy="5328592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Na mzdu má nárok: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každý, kdo pracuje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jen ten, koho má šéf rád</a:t>
            </a:r>
          </a:p>
          <a:p>
            <a:pPr marL="342900" indent="-342900"/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2. </a:t>
            </a:r>
            <a:r>
              <a:rPr lang="cs-CZ" smtClean="0">
                <a:solidFill>
                  <a:schemeClr val="accent4">
                    <a:lumMod val="10000"/>
                  </a:schemeClr>
                </a:solidFill>
              </a:rPr>
              <a:t>Pohyblivou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část mzdy (prémie, odměny…) dostává pracovník: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automaticky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je nenároková část mzdy</a:t>
            </a:r>
          </a:p>
          <a:p>
            <a:pPr marL="342900" indent="-342900">
              <a:buAutoNum type="alphaLcParenR"/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3. Osobní ohodnocení: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dostane každý automaticky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je doplňková (tedy nenároková) forma mzdy</a:t>
            </a:r>
          </a:p>
          <a:p>
            <a:pPr marL="342900" indent="-342900">
              <a:buAutoNum type="alphaLcParenR"/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4. Tzv. 13 plat dostane: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každý automaticky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podle hospodaření podniku může dostat</a:t>
            </a:r>
          </a:p>
          <a:p>
            <a:pPr marL="342900" indent="-342900">
              <a:buAutoNum type="alphaLcParenR"/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5. Pokud existují překážky v práci, pak pracující: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nemá nárok na mzdu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dostane náhradu mzdy</a:t>
            </a:r>
          </a:p>
          <a:p>
            <a:pPr marL="342900" indent="-342900">
              <a:buAutoNum type="alphaLcParenR"/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>
              <a:buAutoNum type="alphaLcParenR"/>
            </a:pP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620688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012160" y="3429000"/>
          <a:ext cx="232792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792"/>
                <a:gridCol w="115212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</a:t>
                      </a:r>
                      <a:r>
                        <a:rPr lang="cs-CZ" baseline="0" dirty="0" smtClean="0"/>
                        <a:t> TESTU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Zdroje (22.09.2013)</a:t>
            </a:r>
            <a:endParaRPr lang="cs-CZ" dirty="0">
              <a:solidFill>
                <a:schemeClr val="accent4">
                  <a:lumMod val="10000"/>
                </a:schemeClr>
              </a:solidFill>
              <a:effectLst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Zdroje obrázků: MS Office Klipart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-http://office.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&amp;ex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=2#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:MP900433720|.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jpg</a:t>
            </a:r>
            <a:endParaRPr lang="cs-CZ" sz="1800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-http://www.bing.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=2-6&amp;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=detail&amp;id=49ED8DCF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940C67BA7DBAEAB28DB3FCF649CFB8F1&amp;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=5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-http://www.bing.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com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search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?q=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qs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=n&amp;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form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=QBI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pq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sc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=2-6&amp;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sp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=-1&amp;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sk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=#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view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=detail&amp;id=DFDE5F40F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002665D5722F1B73A2C1BEDED1AFB56&amp;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selectedIndex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=22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Literatura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http://cs.wikipedia.org/wiki/Mzda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http://www.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imaturita.cz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/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maturitni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-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otazky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/ekonomie/motivace-a-</a:t>
            </a:r>
            <a:r>
              <a:rPr lang="cs-CZ" sz="1800" dirty="0" err="1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odmenovani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cs typeface="Times New Roman" pitchFamily="18" charset="0"/>
              </a:rPr>
              <a:t>/35/</a:t>
            </a:r>
          </a:p>
          <a:p>
            <a:pPr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623</TotalTime>
  <Words>521</Words>
  <Application>Microsoft Office PowerPoint</Application>
  <PresentationFormat>Předvádění na obrazovce (4:3)</PresentationFormat>
  <Paragraphs>145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(22.09.2013)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65</cp:revision>
  <dcterms:created xsi:type="dcterms:W3CDTF">2013-09-17T15:57:50Z</dcterms:created>
  <dcterms:modified xsi:type="dcterms:W3CDTF">2014-01-30T08:48:22Z</dcterms:modified>
</cp:coreProperties>
</file>