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0" r:id="rId5"/>
    <p:sldId id="281" r:id="rId6"/>
    <p:sldId id="278" r:id="rId7"/>
    <p:sldId id="279" r:id="rId8"/>
    <p:sldId id="284" r:id="rId9"/>
    <p:sldId id="285" r:id="rId10"/>
    <p:sldId id="283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00" autoAdjust="0"/>
  </p:normalViewPr>
  <p:slideViewPr>
    <p:cSldViewPr>
      <p:cViewPr varScale="1">
        <p:scale>
          <a:sx n="62" d="100"/>
          <a:sy n="62" d="100"/>
        </p:scale>
        <p:origin x="-1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8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projektu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Zlepšujeme a vzděláváme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programu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Operační program Vzdělávání pro konkurenceschopnost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Číslo výzvy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34</a:t>
            </a:r>
          </a:p>
          <a:p>
            <a:pPr algn="l"/>
            <a:endParaRPr lang="cs-CZ" sz="23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Předmě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t: Občanská výchova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Ročník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2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Tematická oblast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OV2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Anotace: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Autor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Ing. Zdeněk Peška</a:t>
            </a:r>
          </a:p>
          <a:p>
            <a:pPr algn="l"/>
            <a:r>
              <a:rPr lang="cs-CZ" sz="23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Období vytvoření</a:t>
            </a:r>
            <a:r>
              <a:rPr lang="cs-CZ" sz="23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2996952"/>
            <a:ext cx="8712968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EU A RADA EVROPY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EVROPSKÁ UNIE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Evropská unie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(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EU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) je politická a ekonomická unie, kterou od posledního rozšíření 1.7. 2013 tvoří 28 evropských států s 507,7 miliony obyvatel (přibližně 7,3 % světové populace). </a:t>
            </a:r>
          </a:p>
          <a:p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EU vznikla v roce 1993 na základě Smlouvy o Evropské unii, známější jako Maastrichtská smlouva, která navazovala na evropský integrační proces od padesátých let. Evropská unie byla paralelním celkem k Evropským společenstvím bez právní subjektivity, který se od ostatních lišil působností.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Evropská unie byla v té době toliko zárodkem politické integrace a nástrojem pro spolupráci v některých oblastech. Lisabonskou smlouvou nahradila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Evropská unie Evropské společenství (ES; dříve Evropské hospodářské společenství), čímž získala právní subjektivitu a také vlastnosti ES – především nadstátnost.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ČLENSTVÍ V EVROPSKÉ UNIÍ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Při prvních rozšířeních evropských společenství nebyla stanovena žádná kritéria, která by noví členové museli splnit (kromě obecných podmínek stanovených v zakládacích smlouvách). Situace zemí střední a východní Evropy se značně odlišovala od předchozích přistupujících zemí, Evropská rada proto v červnu 1993 v Kodani určila obecné závazné podmínky, tzv.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Kodaňská kritéria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pPr marL="3948113"/>
            <a:r>
              <a:rPr lang="cs-CZ" i="1" u="sng" dirty="0" smtClean="0">
                <a:solidFill>
                  <a:schemeClr val="accent4">
                    <a:lumMod val="10000"/>
                  </a:schemeClr>
                </a:solidFill>
              </a:rPr>
              <a:t>politická kritéria</a:t>
            </a:r>
            <a:r>
              <a:rPr lang="cs-CZ" u="sng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kandidátská země musí mít stabilní instituce zajišťující demokracii, právní stát, dodržování lidských práv a práv menšin</a:t>
            </a:r>
          </a:p>
          <a:p>
            <a:pPr marL="3948113"/>
            <a:r>
              <a:rPr lang="cs-CZ" i="1" u="sng" dirty="0" smtClean="0">
                <a:solidFill>
                  <a:schemeClr val="accent4">
                    <a:lumMod val="10000"/>
                  </a:schemeClr>
                </a:solidFill>
              </a:rPr>
              <a:t>ekonomická kritéria</a:t>
            </a:r>
            <a:r>
              <a:rPr lang="cs-CZ" u="sng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země musí mít fungující tržní ekonomiku schopnou se vypořádat s konkurenčními tlaky uvnitř Unie</a:t>
            </a:r>
          </a:p>
          <a:p>
            <a:pPr marL="3948113"/>
            <a:r>
              <a:rPr lang="cs-CZ" i="1" u="sng" dirty="0" smtClean="0">
                <a:solidFill>
                  <a:schemeClr val="accent4">
                    <a:lumMod val="10000"/>
                  </a:schemeClr>
                </a:solidFill>
              </a:rPr>
              <a:t>kritérium přijetí </a:t>
            </a:r>
            <a:r>
              <a:rPr lang="cs-CZ" u="sng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země musí být schopná přijmout závazky vyplývající z členství, včetně cílů politické, hospodářské a měnové unie</a:t>
            </a:r>
          </a:p>
          <a:p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4" name="Obrázek 3" descr="2746986-evropska-un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996952"/>
            <a:ext cx="3594308" cy="316835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ČLENOVÉ EVROPSKÉ UNIE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340768"/>
            <a:ext cx="417646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Evropská unie má od roku 2013 28 členských států a přibližně 500 miliónů obyvatel (2009; lidnatější jsou jen Čína, 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1 306 mil., a Indie, 1 080 mil.).</a:t>
            </a:r>
          </a:p>
          <a:p>
            <a:endParaRPr lang="cs-CZ" sz="16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Rozšířila se celkem sedmkrát: </a:t>
            </a:r>
          </a:p>
          <a:p>
            <a:pPr marL="900113" indent="-900113"/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+ 1973 	Dánsko, Irsko a Spojené království 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+ 1981 	Řecko 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+ 1986 	Španělskem a Portugalskem </a:t>
            </a:r>
          </a:p>
          <a:p>
            <a:pPr marL="900113" indent="-900113"/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- 1985 	vystoupilo Grónsko, když v referendu 52 % obyvatel hlasovalo proti setrvání v ES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+ 1995 	Finsko, Rakousko a Švédsko</a:t>
            </a:r>
          </a:p>
          <a:p>
            <a:pPr marL="900113" indent="-900113"/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+ 2004 	Česko, Estonsko, Kypr, Litva, Lotyšsko, Maďarsko, Malta, Polsko, Slovensko a Slovinsko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+ 2007 	Rumunsko a Bulharsko.</a:t>
            </a:r>
          </a:p>
          <a:p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+ 2013 	Chorvatsko</a:t>
            </a:r>
            <a:endParaRPr lang="cs-CZ" sz="1600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  <p:pic>
        <p:nvPicPr>
          <p:cNvPr id="4" name="Obrázek 3" descr="mapa-EU%20-%20Kypr%20-%20600x5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1484784"/>
            <a:ext cx="4951381" cy="4464496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RADA EVROPY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Rada Evropy je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mezinárodní celoevropská organizace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, která zajišťuje spolupráci členských států zejména v oblasti podpory demokracie a ochrany lidských i sociálních práv a svobod.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Datum založení Rady Evropy je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5. května 1949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podpisem zakládací listiny, tzv.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Londýnské dohody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 Sídlo má ve francouzském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Štrasburku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Radu tvoří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47 členských států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a několik zemí se speciálním statusem. Česká republika se k Radě Evropy připojila 30. června 1993.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Misí a cílem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Rady Evropy je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vytvoření společného demokratického a právního prostoru, který zaručuje dodržování lidských práv, demokracii a respektování zákonů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Tyto hodnoty jsou základem civilizované a tolerantní společnosti a jsou nezbytné pro evropskou stabilitu, ekonomický růst a sociální soudržnost. Na základě těchto elementárních hodnot, se Rada Evropy snaží najít společné řešení hlavních problémů Evropy, jako jsou organizovaný zločin, korupce, terorismus, klonování lidí (bioetika), počítačové trestné činnosti (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cyberzločiny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), násilí na dětech a ženách a obchodování s lidmi. Spolupráce členských států, je jediný způsob, jak vyřešit hlavní problémy, kterým čelí dnešní společnost.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84249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INSTITUCE RADY EVROPY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Výbor ministrů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rozhoduje, skládá se z ministrů zahraničních věcí nebo zástupců členských států při Radě Evropy,</a:t>
            </a:r>
          </a:p>
          <a:p>
            <a:endParaRPr lang="cs-CZ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Parlamentní shromáždění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– má pouze poradní funkci a zasedají v něm delegace parlamentů členských států,</a:t>
            </a:r>
          </a:p>
          <a:p>
            <a:endParaRPr lang="cs-CZ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Kongres místních a regionálních orgánů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– složený ze zástupců územní samosprávy členských států. Jedná se o poradní orgán Rady Evropy,</a:t>
            </a:r>
          </a:p>
          <a:p>
            <a:endParaRPr lang="cs-CZ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Komisař pro lidská práva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,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Sekretariát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– řídí činnost Rady Evropy. V čele stojí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generální tajemník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, který zároveň reprezentuje Radu Evropy navenek,</a:t>
            </a:r>
          </a:p>
          <a:p>
            <a:endParaRPr lang="cs-CZ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Evropský soud pro lidská práva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– dohlíží na dodržování Úmluvy o ochraně lidských práv a základních svobod.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Financování Rady Evropy je zabezpečeno příspěvky od členských zemí. Výše příspěvku je stanovena v závislosti na velikosti populace a zdrojů členského státu.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Například finanční příspěvek České republiky pro Radu Evropy je € 2 440 949 (pro rok 2013).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84249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VLAJKY EU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Poznáš vlajky EU?</a:t>
            </a:r>
          </a:p>
        </p:txBody>
      </p:sp>
      <p:pic>
        <p:nvPicPr>
          <p:cNvPr id="4" name="Obrázek 3" descr="flags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2872" y="1844824"/>
            <a:ext cx="8337600" cy="474421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548680"/>
            <a:ext cx="842493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ÚKOL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34076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Jestli ano, tak po sloupcích  shora dolů hledej státy.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lide0013_image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60648"/>
            <a:ext cx="8777070" cy="6237312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 bwMode="auto">
          <a:xfrm flipH="1">
            <a:off x="4355976" y="3573016"/>
            <a:ext cx="2664296" cy="43204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8" name="Přímá spojovací šipka 7"/>
          <p:cNvCxnSpPr/>
          <p:nvPr/>
        </p:nvCxnSpPr>
        <p:spPr bwMode="auto">
          <a:xfrm flipH="1" flipV="1">
            <a:off x="4860032" y="4077072"/>
            <a:ext cx="2232248" cy="43204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0" name="Přímá spojovací šipka 9"/>
          <p:cNvCxnSpPr/>
          <p:nvPr/>
        </p:nvCxnSpPr>
        <p:spPr bwMode="auto">
          <a:xfrm flipH="1">
            <a:off x="2195736" y="2708920"/>
            <a:ext cx="4824536" cy="72008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2" name="Přímá spojovací šipka 11"/>
          <p:cNvCxnSpPr/>
          <p:nvPr/>
        </p:nvCxnSpPr>
        <p:spPr bwMode="auto">
          <a:xfrm flipH="1">
            <a:off x="1403648" y="1772816"/>
            <a:ext cx="6552728" cy="151216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4" name="Přímá spojovací šipka 13"/>
          <p:cNvCxnSpPr/>
          <p:nvPr/>
        </p:nvCxnSpPr>
        <p:spPr bwMode="auto">
          <a:xfrm flipH="1" flipV="1">
            <a:off x="4067944" y="2060848"/>
            <a:ext cx="2952328" cy="288032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Přímá spojovací šipka 15"/>
          <p:cNvCxnSpPr/>
          <p:nvPr/>
        </p:nvCxnSpPr>
        <p:spPr bwMode="auto">
          <a:xfrm flipH="1">
            <a:off x="5508104" y="5445224"/>
            <a:ext cx="1584176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8" name="Přímá spojovací šipka 17"/>
          <p:cNvCxnSpPr/>
          <p:nvPr/>
        </p:nvCxnSpPr>
        <p:spPr bwMode="auto">
          <a:xfrm flipH="1">
            <a:off x="4283968" y="4005064"/>
            <a:ext cx="2808312" cy="28803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0" name="Přímá spojovací šipka 19"/>
          <p:cNvCxnSpPr/>
          <p:nvPr/>
        </p:nvCxnSpPr>
        <p:spPr bwMode="auto">
          <a:xfrm flipH="1" flipV="1">
            <a:off x="4932040" y="3645024"/>
            <a:ext cx="3024336" cy="223224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2" name="Přímá spojovací šipka 21"/>
          <p:cNvCxnSpPr/>
          <p:nvPr/>
        </p:nvCxnSpPr>
        <p:spPr bwMode="auto">
          <a:xfrm flipH="1" flipV="1">
            <a:off x="3707904" y="3717032"/>
            <a:ext cx="4248472" cy="93610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4" name="Přímá spojovací šipka 23"/>
          <p:cNvCxnSpPr/>
          <p:nvPr/>
        </p:nvCxnSpPr>
        <p:spPr bwMode="auto">
          <a:xfrm flipH="1">
            <a:off x="4355976" y="2636912"/>
            <a:ext cx="3600400" cy="352839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6" name="Přímá spojovací šipka 25"/>
          <p:cNvCxnSpPr/>
          <p:nvPr/>
        </p:nvCxnSpPr>
        <p:spPr bwMode="auto">
          <a:xfrm flipH="1">
            <a:off x="4788024" y="2204864"/>
            <a:ext cx="3168352" cy="216024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28" name="Přímá spojovací šipka 27"/>
          <p:cNvCxnSpPr/>
          <p:nvPr/>
        </p:nvCxnSpPr>
        <p:spPr bwMode="auto">
          <a:xfrm flipH="1">
            <a:off x="5436096" y="1340768"/>
            <a:ext cx="1656184" cy="144016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3" name="Přímá spojovací šipka 32"/>
          <p:cNvCxnSpPr/>
          <p:nvPr/>
        </p:nvCxnSpPr>
        <p:spPr bwMode="auto">
          <a:xfrm flipH="1">
            <a:off x="3491880" y="1340768"/>
            <a:ext cx="4464496" cy="172819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5" name="Přímá spojovací šipka 34"/>
          <p:cNvCxnSpPr/>
          <p:nvPr/>
        </p:nvCxnSpPr>
        <p:spPr bwMode="auto">
          <a:xfrm flipH="1">
            <a:off x="5364088" y="1844824"/>
            <a:ext cx="1728192" cy="64807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7" name="Přímá spojovací šipka 36"/>
          <p:cNvCxnSpPr/>
          <p:nvPr/>
        </p:nvCxnSpPr>
        <p:spPr bwMode="auto">
          <a:xfrm flipH="1">
            <a:off x="3131840" y="2276872"/>
            <a:ext cx="3960440" cy="129614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39" name="Přímá spojovací šipka 38"/>
          <p:cNvCxnSpPr/>
          <p:nvPr/>
        </p:nvCxnSpPr>
        <p:spPr bwMode="auto">
          <a:xfrm flipH="1">
            <a:off x="755576" y="3140968"/>
            <a:ext cx="6336704" cy="1944216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1" name="Přímá spojovací šipka 40"/>
          <p:cNvCxnSpPr/>
          <p:nvPr/>
        </p:nvCxnSpPr>
        <p:spPr bwMode="auto">
          <a:xfrm flipH="1">
            <a:off x="1475656" y="3068960"/>
            <a:ext cx="6480720" cy="223224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3" name="Přímá spojovací šipka 42"/>
          <p:cNvCxnSpPr/>
          <p:nvPr/>
        </p:nvCxnSpPr>
        <p:spPr bwMode="auto">
          <a:xfrm flipH="1" flipV="1">
            <a:off x="5292080" y="3068960"/>
            <a:ext cx="2664296" cy="36004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5" name="Přímá spojovací šipka 44"/>
          <p:cNvCxnSpPr/>
          <p:nvPr/>
        </p:nvCxnSpPr>
        <p:spPr bwMode="auto">
          <a:xfrm flipH="1" flipV="1">
            <a:off x="3131840" y="4005064"/>
            <a:ext cx="3960440" cy="18002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7" name="Přímá spojovací šipka 46"/>
          <p:cNvCxnSpPr/>
          <p:nvPr/>
        </p:nvCxnSpPr>
        <p:spPr bwMode="auto">
          <a:xfrm flipH="1" flipV="1">
            <a:off x="2483768" y="4293096"/>
            <a:ext cx="4608512" cy="1944216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49" name="Přímá spojovací šipka 48"/>
          <p:cNvCxnSpPr/>
          <p:nvPr/>
        </p:nvCxnSpPr>
        <p:spPr bwMode="auto">
          <a:xfrm flipH="1">
            <a:off x="2987824" y="3861048"/>
            <a:ext cx="4968552" cy="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1" name="Přímá spojovací šipka 50"/>
          <p:cNvCxnSpPr/>
          <p:nvPr/>
        </p:nvCxnSpPr>
        <p:spPr bwMode="auto">
          <a:xfrm flipH="1">
            <a:off x="6660232" y="4293096"/>
            <a:ext cx="1368152" cy="201622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5" name="Přímá spojovací šipka 54"/>
          <p:cNvCxnSpPr/>
          <p:nvPr/>
        </p:nvCxnSpPr>
        <p:spPr bwMode="auto">
          <a:xfrm flipH="1" flipV="1">
            <a:off x="4355976" y="4509120"/>
            <a:ext cx="3600400" cy="57606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7" name="Přímá spojovací šipka 56"/>
          <p:cNvCxnSpPr/>
          <p:nvPr/>
        </p:nvCxnSpPr>
        <p:spPr bwMode="auto">
          <a:xfrm flipH="1" flipV="1">
            <a:off x="4139952" y="5157192"/>
            <a:ext cx="3816424" cy="288032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59" name="Přímá spojovací šipka 58"/>
          <p:cNvCxnSpPr/>
          <p:nvPr/>
        </p:nvCxnSpPr>
        <p:spPr bwMode="auto">
          <a:xfrm flipH="1" flipV="1">
            <a:off x="5004048" y="1772816"/>
            <a:ext cx="2952328" cy="453650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accent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0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Zdroje (02.09.2013)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Zdroje obrázků: 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MS Office Klipart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=AS&amp;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=1-8&amp;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=detail&amp;id=A6DA7114BEB50F556AE44546F02DF93115749F7E&amp;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=13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=AS&amp;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=1-8&amp;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=detail&amp;id=AF5CDBCD44D4AE427E6846C25FB0B54290716300&amp;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=27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=1-13&amp;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=detail&amp;id=8931308335A3E6D1F5A3CDD0685F6C445AB2F020&amp;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=168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=1-13&amp;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=detail&amp;id=056ECFDB6E357762A83BDD577D4146A8D1B30D73&amp;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=28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%C3%A1+unie&amp;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=AS&amp;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evropsk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%C3%A1&amp;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=1-8&amp;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=detail&amp;id=C946FC178DC9A98F6D531A94E39AEE1D5F9F2F22&amp;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=111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http://www.bing.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?q=vlajky+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=QBLH&amp;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=vlajky+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eu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=0-7&amp;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=detail&amp;id=9500C874B00611755119F4EAFAA63C9D41353318&amp;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=274</a:t>
            </a:r>
          </a:p>
          <a:p>
            <a:pPr>
              <a:buNone/>
            </a:pPr>
            <a:endParaRPr lang="cs-CZ" sz="1200" dirty="0" smtClean="0">
              <a:solidFill>
                <a:schemeClr val="accent4">
                  <a:lumMod val="10000"/>
                </a:schemeClr>
              </a:solidFill>
              <a:effectLst/>
              <a:cs typeface="Times New Roman" pitchFamily="18" charset="0"/>
            </a:endParaRPr>
          </a:p>
          <a:p>
            <a:pPr>
              <a:buNone/>
            </a:pPr>
            <a:r>
              <a:rPr lang="cs-CZ" sz="14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Literatura: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http://cs.wikipedia.org/wiki/Evropsk%C3%A1_unie</a:t>
            </a:r>
          </a:p>
          <a:p>
            <a:pPr>
              <a:buNone/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http://www.</a:t>
            </a:r>
            <a:r>
              <a:rPr lang="cs-CZ" sz="1200" dirty="0" err="1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radaevropy.cz</a:t>
            </a: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/</a:t>
            </a:r>
          </a:p>
          <a:p>
            <a:pPr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921</TotalTime>
  <Words>821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(02.09.2013)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94</cp:revision>
  <dcterms:created xsi:type="dcterms:W3CDTF">2013-09-17T15:57:50Z</dcterms:created>
  <dcterms:modified xsi:type="dcterms:W3CDTF">2014-01-30T09:04:00Z</dcterms:modified>
</cp:coreProperties>
</file>