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71" r:id="rId2"/>
    <p:sldId id="256" r:id="rId3"/>
    <p:sldId id="272" r:id="rId4"/>
    <p:sldId id="288" r:id="rId5"/>
    <p:sldId id="298" r:id="rId6"/>
    <p:sldId id="289" r:id="rId7"/>
    <p:sldId id="273" r:id="rId8"/>
    <p:sldId id="300" r:id="rId9"/>
    <p:sldId id="274" r:id="rId10"/>
    <p:sldId id="280" r:id="rId11"/>
    <p:sldId id="292" r:id="rId12"/>
    <p:sldId id="279" r:id="rId13"/>
    <p:sldId id="291" r:id="rId14"/>
    <p:sldId id="282" r:id="rId15"/>
    <p:sldId id="306" r:id="rId16"/>
    <p:sldId id="275" r:id="rId17"/>
    <p:sldId id="293" r:id="rId18"/>
    <p:sldId id="281" r:id="rId19"/>
    <p:sldId id="276" r:id="rId20"/>
    <p:sldId id="277" r:id="rId21"/>
    <p:sldId id="294" r:id="rId22"/>
    <p:sldId id="287" r:id="rId23"/>
    <p:sldId id="304" r:id="rId24"/>
    <p:sldId id="296" r:id="rId25"/>
    <p:sldId id="307" r:id="rId26"/>
    <p:sldId id="284" r:id="rId27"/>
    <p:sldId id="302" r:id="rId28"/>
    <p:sldId id="297" r:id="rId29"/>
    <p:sldId id="283" r:id="rId30"/>
    <p:sldId id="285" r:id="rId31"/>
    <p:sldId id="278" r:id="rId32"/>
    <p:sldId id="295" r:id="rId33"/>
    <p:sldId id="286" r:id="rId34"/>
    <p:sldId id="299" r:id="rId35"/>
    <p:sldId id="305" r:id="rId36"/>
    <p:sldId id="308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681" autoAdjust="0"/>
    <p:restoredTop sz="94660"/>
  </p:normalViewPr>
  <p:slideViewPr>
    <p:cSldViewPr>
      <p:cViewPr>
        <p:scale>
          <a:sx n="80" d="100"/>
          <a:sy n="80" d="100"/>
        </p:scale>
        <p:origin x="-59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7221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265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75743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6662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75850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84373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67398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62812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44790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65191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77289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07915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88471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8533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61164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56274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4774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31545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787317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330055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8465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157015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505255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594537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951809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632193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603282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650814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010894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675150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897996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95144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68599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264358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34361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0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226" y="332656"/>
            <a:ext cx="8229600" cy="193022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95536" y="2276872"/>
            <a:ext cx="8640960" cy="4896543"/>
          </a:xfrm>
        </p:spPr>
        <p:txBody>
          <a:bodyPr>
            <a:normAutofit fontScale="45000" lnSpcReduction="20000"/>
          </a:bodyPr>
          <a:lstStyle/>
          <a:p>
            <a:pPr marL="0" indent="0">
              <a:buNone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Zpracovaný v rámci projektu EU peníze školám</a:t>
            </a: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Občanská výchova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Ročník: 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dětí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žáků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Mgr. Marcela VLASATÍKOVÁ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Srpen 2013</a:t>
            </a:r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94870" y="2060848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13810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Téma: Péče </a:t>
            </a:r>
            <a:r>
              <a:rPr lang="cs-CZ" sz="3200" b="1" dirty="0">
                <a:solidFill>
                  <a:schemeClr val="bg2">
                    <a:lumMod val="50000"/>
                  </a:schemeClr>
                </a:solidFill>
              </a:rPr>
              <a:t>o zdraví 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19. Konflikty v rodině, řešení.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9" y="3521322"/>
            <a:ext cx="4176464" cy="3132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1. Vztahy v rodině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Život prověří pevnost vztahů manželů. </a:t>
            </a:r>
            <a:endParaRPr lang="cs-CZ" b="1" dirty="0" smtClean="0">
              <a:solidFill>
                <a:srgbClr val="000000"/>
              </a:solidFill>
              <a:latin typeface="Arial"/>
              <a:ea typeface="Times New Roman"/>
              <a:cs typeface="Times New Roman"/>
            </a:endParaRPr>
          </a:p>
          <a:p>
            <a:pPr marL="0" indent="0">
              <a:buNone/>
            </a:pPr>
            <a:endParaRPr lang="cs-CZ" b="1" dirty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Úkoly všech členů rodiny: 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udržovat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hezké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vztahy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 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vytvořit dobré materiální zabezpečení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pocity spokojenosti a štěst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í.</a:t>
            </a:r>
          </a:p>
          <a:p>
            <a:endParaRPr lang="cs-CZ" b="1" dirty="0">
              <a:solidFill>
                <a:srgbClr val="000000"/>
              </a:solidFill>
              <a:latin typeface="Arial"/>
              <a:ea typeface="Times New Roman"/>
              <a:cs typeface="Times New Roman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Pevný </a:t>
            </a:r>
            <a:r>
              <a:rPr lang="cs-CZ" b="1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vztah překoná i závažné problémy.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9432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Společné zážitky navozují pocity štěstí a spokojenosti v rodině 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4508" y="1600200"/>
            <a:ext cx="6794983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708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Děti potřebují laskavou starostlivou péči</a:t>
            </a:r>
            <a:b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</a:b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2" descr="C:\Users\Marcelka\AppData\Local\Microsoft\Windows\Temporary Internet Files\Content.IE5\NPTX2YC0\MP900442377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550" y="1606815"/>
            <a:ext cx="6769100" cy="4512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27301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solidFill>
                  <a:schemeClr val="accent1">
                    <a:lumMod val="50000"/>
                  </a:schemeClr>
                </a:solidFill>
              </a:rPr>
              <a:t>R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adost z dětí a společné </a:t>
            </a:r>
            <a:r>
              <a:rPr lang="cs-CZ" sz="3200" b="1" dirty="0">
                <a:solidFill>
                  <a:schemeClr val="accent1">
                    <a:lumMod val="50000"/>
                  </a:schemeClr>
                </a:solidFill>
              </a:rPr>
              <a:t>zážitky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prohlubují vztahy manželů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Users\Marcelka\AppData\Local\Microsoft\Windows\Temporary Internet Files\Content.IE5\QW6HIM6X\MP9004484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1"/>
            <a:ext cx="8316416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51277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 2.  Konflikt v rodině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Pohodu v rodině mohou narušit konflikty.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Konflikt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 –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střet, spor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, hádka,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srážka členů rodiny.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  <a:latin typeface="Arial"/>
              <a:ea typeface="Times New Roman"/>
              <a:cs typeface="Times New Roman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Nakupené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křivdy, názory se vysloví nahlas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Může to být zraňující pro obě strany.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4179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http://img.magazin.libimseti.cz/img/img/7ab6566f339c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343" y="260648"/>
            <a:ext cx="8221711" cy="5854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33522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Špatné povahové vlastnosti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 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Calibri"/>
              <a:ea typeface="Times New Roman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Rozdílné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názory  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Calibri"/>
              <a:ea typeface="Times New Roman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Nevěra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 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Calibri"/>
              <a:ea typeface="Times New Roman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Línost neochota podílet se na domácích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 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Calibri"/>
              <a:ea typeface="Times New Roman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Sexuální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neshoda  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Calibri"/>
              <a:ea typeface="Times New Roman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  <a:cs typeface="Times New Roman"/>
              </a:rPr>
              <a:t>Závislost na kouření, alkoholu, drogách, lécích, gamblerství, apod.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Calibri"/>
              <a:ea typeface="Times New Roman"/>
              <a:cs typeface="Times New Roman"/>
            </a:endParaRPr>
          </a:p>
          <a:p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sz="5300" b="1" dirty="0" smtClean="0">
                <a:solidFill>
                  <a:srgbClr val="002060"/>
                </a:solidFill>
                <a:ea typeface="Times New Roman"/>
                <a:cs typeface="Times New Roman"/>
              </a:rPr>
              <a:t>3. Příčiny </a:t>
            </a:r>
            <a:r>
              <a:rPr lang="cs-CZ" sz="5300" b="1" dirty="0">
                <a:solidFill>
                  <a:srgbClr val="002060"/>
                </a:solidFill>
                <a:ea typeface="Times New Roman"/>
                <a:cs typeface="Times New Roman"/>
              </a:rPr>
              <a:t>konfliktů</a:t>
            </a:r>
            <a:r>
              <a:rPr lang="cs-CZ" sz="5300" dirty="0">
                <a:solidFill>
                  <a:srgbClr val="002060"/>
                </a:solidFill>
                <a:ea typeface="Times New Roman"/>
                <a:cs typeface="Times New Roman"/>
              </a:rPr>
              <a:t>:</a:t>
            </a:r>
            <a:r>
              <a:rPr lang="cs-CZ" sz="5300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/>
            </a:r>
            <a:br>
              <a:rPr lang="cs-CZ" sz="5300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</a:br>
            <a:endParaRPr lang="cs-CZ" sz="53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6449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06613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b="1" dirty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b="1" dirty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Příčiny konfliktů:</a:t>
            </a:r>
            <a:r>
              <a:rPr lang="cs-CZ" sz="3600" b="1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sz="3600" b="1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1. 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ea typeface="Times New Roman"/>
              </a:rPr>
              <a:t>Špatné </a:t>
            </a:r>
            <a:r>
              <a:rPr lang="cs-CZ" sz="3600" dirty="0">
                <a:solidFill>
                  <a:schemeClr val="accent1">
                    <a:lumMod val="50000"/>
                  </a:schemeClr>
                </a:solidFill>
                <a:ea typeface="Times New Roman"/>
              </a:rPr>
              <a:t>povahové vlastnosti partnerů </a:t>
            </a:r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/>
            </a:r>
            <a:br>
              <a:rPr lang="cs-CZ" sz="3600" b="1" dirty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</a:br>
            <a:r>
              <a:rPr lang="cs-CZ" sz="3600" dirty="0">
                <a:latin typeface="Calibri"/>
                <a:ea typeface="Calibri"/>
                <a:cs typeface="Times New Roman"/>
              </a:rPr>
              <a:t/>
            </a:r>
            <a:br>
              <a:rPr lang="cs-CZ" sz="3600" dirty="0">
                <a:latin typeface="Calibri"/>
                <a:ea typeface="Calibri"/>
                <a:cs typeface="Times New Roman"/>
              </a:rPr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579296" cy="522920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5000"/>
              </a:lnSpc>
              <a:spcBef>
                <a:spcPts val="600"/>
              </a:spcBef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Během manželství se mohou projevit špatné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povahové vlastnosti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partnerů: </a:t>
            </a:r>
          </a:p>
          <a:p>
            <a:pPr marL="0" indent="0">
              <a:lnSpc>
                <a:spcPct val="115000"/>
              </a:lnSpc>
              <a:spcBef>
                <a:spcPts val="600"/>
              </a:spcBef>
              <a:buNone/>
            </a:pPr>
            <a:endParaRPr lang="cs-CZ" dirty="0">
              <a:solidFill>
                <a:srgbClr val="000000"/>
              </a:solidFill>
              <a:latin typeface="Arial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hrubost</a:t>
            </a: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n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espolehlivost</a:t>
            </a: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n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ešetrnost</a:t>
            </a: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hádavost</a:t>
            </a: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n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edbalost a špatná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hygiena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partnerů</a:t>
            </a:r>
          </a:p>
          <a:p>
            <a:pPr marL="0" indent="0">
              <a:lnSpc>
                <a:spcPct val="115000"/>
              </a:lnSpc>
              <a:spcBef>
                <a:spcPts val="600"/>
              </a:spcBef>
              <a:buNone/>
            </a:pPr>
            <a:r>
              <a:rPr lang="cs-CZ" sz="2400" dirty="0" smtClean="0">
                <a:solidFill>
                  <a:srgbClr val="002060"/>
                </a:solidFill>
                <a:latin typeface="+mj-lt"/>
              </a:rPr>
              <a:t>Hrubé </a:t>
            </a:r>
            <a:r>
              <a:rPr lang="cs-CZ" sz="2400" dirty="0">
                <a:solidFill>
                  <a:srgbClr val="002060"/>
                </a:solidFill>
                <a:latin typeface="+mj-lt"/>
              </a:rPr>
              <a:t>způsoby a slova, nedbalost o svůj zevnějšek ničí partnerské </a:t>
            </a:r>
            <a:r>
              <a:rPr lang="cs-CZ" sz="2400" dirty="0" smtClean="0">
                <a:solidFill>
                  <a:srgbClr val="002060"/>
                </a:solidFill>
                <a:latin typeface="+mj-lt"/>
              </a:rPr>
              <a:t>vztahy. </a:t>
            </a:r>
            <a:r>
              <a:rPr lang="cs-CZ" sz="2400" b="1" dirty="0" smtClean="0">
                <a:solidFill>
                  <a:srgbClr val="002060"/>
                </a:solidFill>
                <a:latin typeface="+mj-lt"/>
              </a:rPr>
              <a:t>Těžce je nesou zvláště děti.</a:t>
            </a:r>
            <a:endParaRPr lang="cs-CZ" sz="2400" b="1" dirty="0">
              <a:solidFill>
                <a:srgbClr val="002060"/>
              </a:solidFill>
              <a:latin typeface="+mj-lt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endParaRPr lang="cs-CZ" b="1" dirty="0">
              <a:latin typeface="Calibri"/>
              <a:ea typeface="DejaVu Sans"/>
              <a:cs typeface="Times New Roman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8828" y="2708920"/>
            <a:ext cx="4902673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67735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O hezké prostředí, pořádek,  a důslednost ve výchově dětí usiluje mnoho mladých rodin.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Marcelka\AppData\Local\Microsoft\Windows\Temporary Internet Files\Content.IE5\EVAANFL5\MP9004424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8496944" cy="5184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237437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2.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Příčiny konfliktů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: 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Rozdílné </a:t>
            </a:r>
            <a:r>
              <a:rPr lang="cs-CZ" sz="3600" dirty="0">
                <a:solidFill>
                  <a:schemeClr val="accent1">
                    <a:lumMod val="50000"/>
                  </a:schemeClr>
                </a:solidFill>
              </a:rPr>
              <a:t>názory partnerů</a:t>
            </a:r>
            <a:r>
              <a:rPr lang="cs-CZ" sz="3600" dirty="0">
                <a:solidFill>
                  <a:schemeClr val="accent1">
                    <a:lumMod val="50000"/>
                  </a:schemeClr>
                </a:solidFill>
                <a:latin typeface="Calibri"/>
                <a:ea typeface="Calibri"/>
                <a:cs typeface="Times New Roman"/>
              </a:rPr>
              <a:t/>
            </a:r>
            <a:br>
              <a:rPr lang="cs-CZ" sz="3600" dirty="0">
                <a:solidFill>
                  <a:schemeClr val="accent1">
                    <a:lumMod val="50000"/>
                  </a:schemeClr>
                </a:solidFill>
                <a:latin typeface="Calibri"/>
                <a:ea typeface="Calibri"/>
                <a:cs typeface="Times New Roman"/>
              </a:rPr>
            </a:b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15000"/>
              </a:lnSpc>
              <a:spcBef>
                <a:spcPts val="600"/>
              </a:spcBef>
              <a:buNone/>
            </a:pPr>
            <a:r>
              <a:rPr lang="cs-CZ" b="1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Na některé důležité věci </a:t>
            </a:r>
            <a:r>
              <a:rPr lang="cs-CZ" b="1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mohou </a:t>
            </a:r>
            <a:r>
              <a:rPr lang="cs-CZ" b="1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mít partneři </a:t>
            </a:r>
            <a:endParaRPr lang="cs-CZ" dirty="0">
              <a:solidFill>
                <a:srgbClr val="000000"/>
              </a:solidFill>
              <a:latin typeface="Arial"/>
              <a:ea typeface="Times New Roman"/>
              <a:cs typeface="Times New Roman"/>
            </a:endParaRPr>
          </a:p>
          <a:p>
            <a:pPr marL="0" indent="0">
              <a:lnSpc>
                <a:spcPct val="115000"/>
              </a:lnSpc>
              <a:spcBef>
                <a:spcPts val="600"/>
              </a:spcBef>
              <a:buNone/>
            </a:pPr>
            <a:r>
              <a:rPr lang="cs-CZ" b="1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 rozdílné názory </a:t>
            </a: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Přísnost, tvrdost rozhodování</a:t>
            </a:r>
            <a:endParaRPr lang="cs-CZ" dirty="0">
              <a:solidFill>
                <a:srgbClr val="000000"/>
              </a:solidFill>
              <a:latin typeface="Arial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Pořádek v domácnosti</a:t>
            </a: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Důslednost </a:t>
            </a: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S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tejná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výchova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dětí</a:t>
            </a: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Náboženské názory</a:t>
            </a:r>
          </a:p>
          <a:p>
            <a:pPr marL="0" indent="0">
              <a:lnSpc>
                <a:spcPct val="115000"/>
              </a:lnSpc>
              <a:spcBef>
                <a:spcPts val="600"/>
              </a:spcBef>
              <a:buNone/>
            </a:pPr>
            <a:endParaRPr lang="cs-CZ" dirty="0">
              <a:latin typeface="Calibri"/>
              <a:ea typeface="DejaVu Sans"/>
              <a:cs typeface="Times New Roman"/>
            </a:endParaRPr>
          </a:p>
          <a:p>
            <a:pPr marL="0" indent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PROTO SE MÁME DŮKLADNĚ </a:t>
            </a:r>
            <a:r>
              <a:rPr lang="cs-CZ" sz="2600" b="1" dirty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SE POZNAT PŘED SŇATKEM</a:t>
            </a:r>
            <a:endParaRPr lang="cs-CZ" sz="2600" b="1" dirty="0">
              <a:solidFill>
                <a:srgbClr val="C00000"/>
              </a:solidFill>
              <a:latin typeface="Calibri"/>
              <a:ea typeface="DejaVu Sans"/>
              <a:cs typeface="Times New Roman"/>
            </a:endParaRPr>
          </a:p>
          <a:p>
            <a:pPr marL="0" indent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None/>
            </a:pPr>
            <a:endParaRPr lang="cs-CZ" dirty="0">
              <a:latin typeface="Calibri"/>
              <a:ea typeface="DejaVu Sans"/>
              <a:cs typeface="Times New Roman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flipV="1">
            <a:off x="367934" y="1268760"/>
            <a:ext cx="8208912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solidFill>
                  <a:srgbClr val="000000"/>
                </a:solidFill>
                <a:latin typeface="Arial"/>
                <a:ea typeface="Times New Roman"/>
              </a:rPr>
              <a:t> 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8614" y="2132856"/>
            <a:ext cx="2088232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75847"/>
            <a:ext cx="1641351" cy="2407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6480" y="4379504"/>
            <a:ext cx="95250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522242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3200" dirty="0" smtClean="0"/>
              <a:t>K pevnosti vztahu přispívají společné volnočasové aktivity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24485" y="2061655"/>
            <a:ext cx="8229600" cy="408965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Marcelka\AppData\Local\Microsoft\Windows\Temporary Internet Files\Content.IE5\NPTX2YC0\MP9004422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8086725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71344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  <a:t>3. </a:t>
            </a:r>
            <a:r>
              <a:rPr lang="cs-CZ" sz="3100" b="1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Příčiny konfliktů</a:t>
            </a:r>
            <a:r>
              <a:rPr lang="cs-CZ" sz="3100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: </a:t>
            </a:r>
            <a:r>
              <a:rPr lang="cs-CZ" sz="3100" dirty="0" smtClean="0">
                <a:solidFill>
                  <a:schemeClr val="accent1">
                    <a:lumMod val="50000"/>
                  </a:schemeClr>
                </a:solidFill>
                <a:ea typeface="Times New Roman"/>
              </a:rPr>
              <a:t>Nevěra </a:t>
            </a:r>
            <a:r>
              <a:rPr lang="cs-CZ" sz="3100" dirty="0"/>
              <a:t/>
            </a:r>
            <a:br>
              <a:rPr lang="cs-CZ" sz="3100" dirty="0"/>
            </a:br>
            <a:r>
              <a:rPr lang="cs-CZ" sz="3100" dirty="0">
                <a:latin typeface="Calibri"/>
                <a:ea typeface="Calibri"/>
                <a:cs typeface="Times New Roman"/>
              </a:rPr>
              <a:t/>
            </a:r>
            <a:br>
              <a:rPr lang="cs-CZ" sz="3100" dirty="0">
                <a:latin typeface="Calibri"/>
                <a:ea typeface="Calibri"/>
                <a:cs typeface="Times New Roman"/>
              </a:rPr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>
              <a:lnSpc>
                <a:spcPct val="115000"/>
              </a:lnSpc>
              <a:spcBef>
                <a:spcPts val="600"/>
              </a:spcBef>
              <a:buFont typeface="+mj-lt"/>
              <a:buAutoNum type="arabicPeriod"/>
            </a:pPr>
            <a:endParaRPr lang="cs-CZ" dirty="0" smtClean="0">
              <a:solidFill>
                <a:srgbClr val="000000"/>
              </a:solidFill>
              <a:latin typeface="Arial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Nevěru je nutno brát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jako opravdové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provinění.</a:t>
            </a: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 Když podvedeme partnera, máme vědět, že jsme udělali něco velmi špatného. </a:t>
            </a: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Správný názor: „To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mu (jí) nemůžu udělat“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.</a:t>
            </a:r>
          </a:p>
          <a:p>
            <a:pPr lvl="0">
              <a:lnSpc>
                <a:spcPct val="115000"/>
              </a:lnSpc>
              <a:spcBef>
                <a:spcPts val="600"/>
              </a:spcBef>
              <a:buFont typeface="+mj-lt"/>
              <a:buAutoNum type="arabicPeriod"/>
            </a:pPr>
            <a:endParaRPr lang="cs-CZ" dirty="0">
              <a:latin typeface="Calibri"/>
              <a:ea typeface="DejaVu Sans"/>
              <a:cs typeface="Times New Roman"/>
            </a:endParaRPr>
          </a:p>
          <a:p>
            <a:pPr marL="0" indent="0" algn="ctr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cs-CZ" b="1" dirty="0">
                <a:solidFill>
                  <a:srgbClr val="002060"/>
                </a:solidFill>
                <a:latin typeface="Arial"/>
                <a:ea typeface="Times New Roman"/>
                <a:cs typeface="Times New Roman"/>
              </a:rPr>
              <a:t>NEOMLOUVAT NESPOLEHLIVOST SLOVY </a:t>
            </a:r>
            <a:r>
              <a:rPr lang="cs-CZ" b="1" dirty="0" smtClean="0">
                <a:solidFill>
                  <a:srgbClr val="002060"/>
                </a:solidFill>
                <a:latin typeface="Arial"/>
                <a:ea typeface="Times New Roman"/>
                <a:cs typeface="Times New Roman"/>
              </a:rPr>
              <a:t>: </a:t>
            </a:r>
            <a:r>
              <a:rPr lang="cs-CZ" b="1" dirty="0">
                <a:solidFill>
                  <a:srgbClr val="002060"/>
                </a:solidFill>
                <a:latin typeface="Arial"/>
                <a:ea typeface="Times New Roman"/>
                <a:cs typeface="Times New Roman"/>
              </a:rPr>
              <a:t>„DĚLÁ TO KAŽDÝ“</a:t>
            </a:r>
            <a:endParaRPr lang="cs-CZ" b="1" dirty="0">
              <a:solidFill>
                <a:srgbClr val="002060"/>
              </a:solidFill>
              <a:latin typeface="Calibri"/>
              <a:ea typeface="DejaVu Sans"/>
              <a:cs typeface="Times New Roman"/>
            </a:endParaRPr>
          </a:p>
          <a:p>
            <a:pPr marL="0" indent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Calibri"/>
                <a:ea typeface="DejaVu Sans"/>
                <a:cs typeface="Times New Roman"/>
              </a:rPr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40439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Nevěra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2823" y="1412776"/>
            <a:ext cx="6683243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852737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181354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  <a:t>4.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Příčiny konfliktů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: 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Lenost 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a neochota spolupracovat v domácnosti</a:t>
            </a:r>
            <a:r>
              <a:rPr lang="cs-CZ" sz="3600" dirty="0">
                <a:solidFill>
                  <a:schemeClr val="accent1">
                    <a:lumMod val="50000"/>
                  </a:schemeClr>
                </a:solidFill>
                <a:latin typeface="Calibri"/>
                <a:ea typeface="Calibri"/>
                <a:cs typeface="Times New Roman"/>
              </a:rPr>
              <a:t/>
            </a:r>
            <a:br>
              <a:rPr lang="cs-CZ" sz="3600" dirty="0">
                <a:solidFill>
                  <a:schemeClr val="accent1">
                    <a:lumMod val="50000"/>
                  </a:schemeClr>
                </a:solidFill>
                <a:latin typeface="Calibri"/>
                <a:ea typeface="Calibri"/>
                <a:cs typeface="Times New Roman"/>
              </a:rPr>
            </a:b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dirty="0" smtClean="0">
              <a:solidFill>
                <a:srgbClr val="000000"/>
              </a:solidFill>
              <a:latin typeface="Arial"/>
              <a:ea typeface="Times New Roman"/>
              <a:cs typeface="Times New Roman"/>
            </a:endParaRPr>
          </a:p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Lenost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jednoho nebo druhého z manželů, nepořádek v osobních věcech a dokonce špatná osobní hygiena</a:t>
            </a:r>
          </a:p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neochota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podílet se na domácích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pracích</a:t>
            </a:r>
          </a:p>
          <a:p>
            <a:pPr marL="0" lvl="0" indent="0">
              <a:buNone/>
            </a:pP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 </a:t>
            </a:r>
            <a:endParaRPr lang="cs-CZ" dirty="0" smtClean="0">
              <a:solidFill>
                <a:srgbClr val="000000"/>
              </a:solidFill>
              <a:latin typeface="Arial"/>
              <a:ea typeface="Times New Roman"/>
              <a:cs typeface="Times New Roman"/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srgbClr val="002060"/>
                </a:solidFill>
                <a:latin typeface="Arial"/>
                <a:ea typeface="Times New Roman"/>
                <a:cs typeface="Times New Roman"/>
              </a:rPr>
              <a:t>Je nutné dopředu </a:t>
            </a:r>
            <a:r>
              <a:rPr lang="cs-CZ" dirty="0">
                <a:solidFill>
                  <a:srgbClr val="002060"/>
                </a:solidFill>
                <a:latin typeface="Arial"/>
                <a:ea typeface="Times New Roman"/>
                <a:cs typeface="Times New Roman"/>
              </a:rPr>
              <a:t>se dojednat, co </a:t>
            </a:r>
            <a:r>
              <a:rPr lang="cs-CZ" dirty="0" smtClean="0">
                <a:solidFill>
                  <a:srgbClr val="002060"/>
                </a:solidFill>
                <a:latin typeface="Arial"/>
                <a:ea typeface="Times New Roman"/>
                <a:cs typeface="Times New Roman"/>
              </a:rPr>
              <a:t>bude kdo dělat, </a:t>
            </a:r>
            <a:r>
              <a:rPr lang="cs-CZ" dirty="0">
                <a:solidFill>
                  <a:srgbClr val="002060"/>
                </a:solidFill>
                <a:latin typeface="Arial"/>
                <a:ea typeface="Times New Roman"/>
                <a:cs typeface="Times New Roman"/>
              </a:rPr>
              <a:t>komu </a:t>
            </a:r>
            <a:r>
              <a:rPr lang="cs-CZ" dirty="0" smtClean="0">
                <a:solidFill>
                  <a:srgbClr val="002060"/>
                </a:solidFill>
                <a:latin typeface="Arial"/>
                <a:ea typeface="Times New Roman"/>
                <a:cs typeface="Times New Roman"/>
              </a:rPr>
              <a:t>budou náležet konkrétní práce.</a:t>
            </a:r>
            <a:endParaRPr lang="cs-CZ" dirty="0">
              <a:solidFill>
                <a:srgbClr val="002060"/>
              </a:solidFill>
              <a:latin typeface="Calibri"/>
              <a:ea typeface="DejaVu Sans"/>
              <a:cs typeface="Times New Roman"/>
            </a:endParaRPr>
          </a:p>
          <a:p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43142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Důvěra ve vztahu přináší rodinnou spokojenost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Marcelka\AppData\Local\Microsoft\Windows\Temporary Internet Files\Content.IE5\EVAANFL5\MP9004484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66850"/>
            <a:ext cx="7776864" cy="5184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26259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  <a:t>5.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Příčiny konfliktů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: 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Sexuální neshoda</a:t>
            </a:r>
            <a:r>
              <a:rPr lang="cs-CZ" sz="3600" dirty="0">
                <a:solidFill>
                  <a:schemeClr val="accent1">
                    <a:lumMod val="50000"/>
                  </a:schemeClr>
                </a:solidFill>
                <a:latin typeface="Calibri"/>
                <a:ea typeface="Calibri"/>
                <a:cs typeface="Times New Roman"/>
              </a:rPr>
              <a:t/>
            </a:r>
            <a:br>
              <a:rPr lang="cs-CZ" sz="3600" dirty="0">
                <a:solidFill>
                  <a:schemeClr val="accent1">
                    <a:lumMod val="50000"/>
                  </a:schemeClr>
                </a:solidFill>
                <a:latin typeface="Calibri"/>
                <a:ea typeface="Calibri"/>
                <a:cs typeface="Times New Roman"/>
              </a:rPr>
            </a:b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r"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Rozdílná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náročnost a temperament partnerů</a:t>
            </a:r>
            <a:endParaRPr lang="cs-CZ" dirty="0">
              <a:latin typeface="Calibri"/>
              <a:ea typeface="DejaVu Sans"/>
              <a:cs typeface="Times New Roman"/>
            </a:endParaRPr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204864"/>
            <a:ext cx="4716016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76764"/>
            <a:ext cx="4860032" cy="3381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022564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/>
            </a:r>
            <a:b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</a:b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6. Příčiny </a:t>
            </a:r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konfliktů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>: Závislosti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  <a:latin typeface="Calibri"/>
                <a:ea typeface="Calibri"/>
                <a:cs typeface="Times New Roman"/>
              </a:rPr>
              <a:t/>
            </a:r>
            <a:br>
              <a:rPr lang="cs-CZ" sz="3200" dirty="0">
                <a:solidFill>
                  <a:schemeClr val="accent1">
                    <a:lumMod val="50000"/>
                  </a:schemeClr>
                </a:solidFill>
                <a:latin typeface="Calibri"/>
                <a:ea typeface="Calibri"/>
                <a:cs typeface="Times New Roman"/>
              </a:rPr>
            </a:b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Partnerské vtahy ohrožuje závislost na: </a:t>
            </a:r>
            <a:endParaRPr lang="cs-CZ" dirty="0" smtClean="0">
              <a:solidFill>
                <a:srgbClr val="000000"/>
              </a:solidFill>
              <a:latin typeface="Arial"/>
              <a:ea typeface="Times New Roman"/>
              <a:cs typeface="Times New Roman"/>
            </a:endParaRPr>
          </a:p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Kouření</a:t>
            </a:r>
          </a:p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Alkoholu</a:t>
            </a:r>
          </a:p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Drogách</a:t>
            </a:r>
          </a:p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Lécích</a:t>
            </a:r>
          </a:p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gamblerství</a:t>
            </a:r>
            <a:endParaRPr lang="cs-CZ" dirty="0">
              <a:latin typeface="Calibri"/>
              <a:ea typeface="DejaVu Sans"/>
              <a:cs typeface="Times New Roman"/>
            </a:endParaRPr>
          </a:p>
          <a:p>
            <a:endParaRPr lang="cs-CZ" dirty="0"/>
          </a:p>
        </p:txBody>
      </p:sp>
      <p:pic>
        <p:nvPicPr>
          <p:cNvPr id="13314" name="Picture 2" descr="C:\Users\Marcelka\AppData\Local\Microsoft\Windows\Temporary Internet Files\Content.IE5\HAQ0290J\MP9003417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4684" y="2202607"/>
            <a:ext cx="1458340" cy="2044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791478"/>
            <a:ext cx="5472608" cy="2085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88840"/>
            <a:ext cx="3553408" cy="2471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 descr="http://www.i-casino.ro/wp-content/uploads/2010/05/ruleta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011" y="4530030"/>
            <a:ext cx="2773967" cy="208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130748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  <a:t/>
            </a:r>
            <a:br>
              <a:rPr lang="cs-CZ" b="1" dirty="0" smtClean="0">
                <a:solidFill>
                  <a:schemeClr val="accent1">
                    <a:lumMod val="50000"/>
                  </a:schemeClr>
                </a:solidFill>
                <a:ea typeface="Times New Roman"/>
                <a:cs typeface="Times New Roman"/>
              </a:rPr>
            </a:br>
            <a:r>
              <a:rPr lang="cs-CZ" sz="6700" b="1" dirty="0" smtClean="0">
                <a:solidFill>
                  <a:srgbClr val="002060"/>
                </a:solidFill>
                <a:ea typeface="Times New Roman"/>
                <a:cs typeface="Times New Roman"/>
              </a:rPr>
              <a:t>4. </a:t>
            </a:r>
            <a:r>
              <a:rPr lang="cs-CZ" sz="6700" b="1" dirty="0" smtClean="0">
                <a:solidFill>
                  <a:srgbClr val="002060"/>
                </a:solidFill>
                <a:ea typeface="Times New Roman"/>
                <a:cs typeface="Times New Roman"/>
              </a:rPr>
              <a:t>Řešení </a:t>
            </a:r>
            <a:r>
              <a:rPr lang="cs-CZ" sz="6700" b="1" dirty="0">
                <a:solidFill>
                  <a:srgbClr val="002060"/>
                </a:solidFill>
                <a:ea typeface="Times New Roman"/>
                <a:cs typeface="Times New Roman"/>
              </a:rPr>
              <a:t>konfliktů</a:t>
            </a:r>
            <a:r>
              <a:rPr lang="cs-CZ" sz="6700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/>
            </a:r>
            <a:br>
              <a:rPr lang="cs-CZ" sz="6700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</a:br>
            <a:endParaRPr lang="cs-CZ" sz="67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405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Lze k nim přistoupit ze dvou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pohledů: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Zarputile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soupeřit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– většinou prohraje ten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slabší a problém trvá.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Spolupracovat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a problém vzájemnými ústupky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vyřešit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Konflikty někdy přerůstají v krize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Krize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těžká déletrvající nepříznivá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situace, kdy jsou vztahy v rodině už silně narušeny.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06117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Řešení konfliktů vzájemnými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ú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stupky a spoluprací členů rodiny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12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60848"/>
            <a:ext cx="6793026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41566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5. Krize vztahu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75252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Konflikty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někdy přerůstají v krize</a:t>
            </a:r>
          </a:p>
          <a:p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Krize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je těžká déletrvající nepříznivá situace, kdy jsou vztahy v rodině už silně narušeny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Pokud nedokážeme krizi zvládnout vlastními silami, je třeba </a:t>
            </a:r>
            <a:r>
              <a:rPr lang="cs-CZ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požádat o pomoc manželskou poradnu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 Je nutné přijít včas.</a:t>
            </a:r>
          </a:p>
        </p:txBody>
      </p:sp>
    </p:spTree>
    <p:extLst>
      <p:ext uri="{BB962C8B-B14F-4D97-AF65-F5344CB8AC3E}">
        <p14:creationId xmlns:p14="http://schemas.microsoft.com/office/powerpoint/2010/main" xmlns="" val="37956622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99391"/>
            <a:ext cx="9246000" cy="6957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681044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56255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O řešení krize se mohou manželé pokusit za pomoci manželské poradny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195" name="Picture 3" descr="C:\Users\Marcelka\AppData\Local\Microsoft\Windows\Temporary Internet Files\Content.IE5\QW6HIM6X\MP9004392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221088"/>
            <a:ext cx="3490567" cy="2026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40948"/>
            <a:ext cx="2700762" cy="2024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5583" y="2452972"/>
            <a:ext cx="5678417" cy="4256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175179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Stává se: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přes veškeré snahy </a:t>
            </a:r>
            <a:endParaRPr lang="cs-CZ" sz="4800" b="1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může </a:t>
            </a: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dojít k </a:t>
            </a: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situaci,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kdy </a:t>
            </a: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dohoda není možná</a:t>
            </a: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ŘEŠENÍ = </a:t>
            </a:r>
            <a:r>
              <a:rPr lang="cs-CZ" sz="4800" b="1" dirty="0">
                <a:solidFill>
                  <a:srgbClr val="00206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ROZVOD</a:t>
            </a:r>
            <a:endParaRPr lang="cs-CZ" sz="4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9746973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  <a:ea typeface="Times New Roman"/>
                <a:cs typeface="Times New Roman"/>
              </a:rPr>
              <a:t/>
            </a:r>
            <a:br>
              <a:rPr lang="cs-CZ" sz="6000" b="1" dirty="0" smtClean="0">
                <a:solidFill>
                  <a:schemeClr val="accent6">
                    <a:lumMod val="50000"/>
                  </a:schemeClr>
                </a:solidFill>
                <a:ea typeface="Times New Roman"/>
                <a:cs typeface="Times New Roman"/>
              </a:rPr>
            </a:br>
            <a:r>
              <a:rPr lang="cs-CZ" sz="6000" b="1" dirty="0">
                <a:solidFill>
                  <a:srgbClr val="002060"/>
                </a:solidFill>
                <a:ea typeface="Times New Roman"/>
                <a:cs typeface="Times New Roman"/>
              </a:rPr>
              <a:t>6</a:t>
            </a:r>
            <a:r>
              <a:rPr lang="cs-CZ" sz="6000" b="1" dirty="0" smtClean="0">
                <a:solidFill>
                  <a:srgbClr val="002060"/>
                </a:solidFill>
                <a:ea typeface="Times New Roman"/>
                <a:cs typeface="Times New Roman"/>
              </a:rPr>
              <a:t>. ROZVOD</a:t>
            </a:r>
            <a:r>
              <a:rPr lang="cs-CZ" sz="6000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/>
            </a:r>
            <a:br>
              <a:rPr lang="cs-CZ" sz="6000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</a:b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Jsou-li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vztahy hluboce a trvale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rozvráceny, 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ruší se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anželství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rozvodem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Jeden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 manželů dá návrh na rozvod,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když krize je už neřešitelná a nejde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očekávat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návrat soužití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62308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Neúplná rodina, matka s dítětem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3875" y="1219200"/>
            <a:ext cx="809625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098652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cs-CZ" sz="3200" dirty="0" smtClean="0"/>
              <a:t>Objevují se citové potíže, pocity nejistoty a strachu z budoucnosti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Marcelka\AppData\Local\Microsoft\Windows\Temporary Internet Files\Content.IE5\EVAANFL5\MP9004307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8568952" cy="558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962791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Rozvodový soud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51845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ZJIŠTUJE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PŘÍČINY ROZPADU MANŽELSTVÍ.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Soud upraví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povinnosti a práva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každého z manželů 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vůči nezletilým dětem</a:t>
            </a:r>
            <a:r>
              <a:rPr lang="cs-CZ" b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U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koho budou žít   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Finanční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přispívání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druhého</a:t>
            </a:r>
          </a:p>
          <a:p>
            <a:pPr marL="514350" indent="-514350">
              <a:buAutoNum type="arabicPeriod"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Soud rozhoduje o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bydlení a rozdělení společného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majetku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(peněz, bytu, domu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chaty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bytového vybavení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43655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Důsledky rozvodu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0691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Rozvod má důsledky 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právn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a ekonomické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rozdělení všeho společného majetku i dětí)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morální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(manželé selhali, nedokázali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vyřešit své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problémy, porušili manželský slib)</a:t>
            </a:r>
          </a:p>
          <a:p>
            <a:pPr lvl="0"/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citové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(projeví se zdravotní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i psychické potíže)</a:t>
            </a:r>
          </a:p>
        </p:txBody>
      </p:sp>
    </p:spTree>
    <p:extLst>
      <p:ext uri="{BB962C8B-B14F-4D97-AF65-F5344CB8AC3E}">
        <p14:creationId xmlns:p14="http://schemas.microsoft.com/office/powerpoint/2010/main" xmlns="" val="22262824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850106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Předcházení konfliktům</a:t>
            </a:r>
            <a:endParaRPr lang="cs-CZ" sz="5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Zralý a moudrý člověk konfliktům předchází.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Je třeba poznat a přemýšlet, co druhého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trápí, vcítit se, co by chtěl, po čem touží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Je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nutné zvládat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své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špatné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nálady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Vzájemné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ústupky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likvidují hrozící kalamitu.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(pochopit, že oba si chtějí dělat věci po svém)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58893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3008313" cy="14351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sz="3100" dirty="0" smtClean="0">
                <a:solidFill>
                  <a:srgbClr val="C00000"/>
                </a:solidFill>
              </a:rPr>
              <a:t>Prevence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Je nutné zvládat špatné nálady, projevovat si lásku a pochopení.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8" name="Picture 4" descr="C:\Users\Marcelka\AppData\Local\Microsoft\Windows\Temporary Internet Files\Content.IE5\HAQ0290J\MP9004424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2301"/>
            <a:ext cx="5112568" cy="652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arcelka\AppData\Local\Microsoft\Windows\Temporary Internet Files\Content.IE5\NPTX2YC0\MP9004483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846" y="1484784"/>
            <a:ext cx="3089042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438616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Otázky:</a:t>
            </a: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856984" cy="5256584"/>
          </a:xfrm>
        </p:spPr>
        <p:txBody>
          <a:bodyPr>
            <a:normAutofit fontScale="77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lvl="0" indent="-514350">
              <a:buFont typeface="+mj-lt"/>
              <a:buAutoNum type="arabicPeriod"/>
            </a:pP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Jaká má vypadat klima v dobré rodině?</a:t>
            </a:r>
            <a:endParaRPr lang="cs-CZ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 je to krize?</a:t>
            </a:r>
            <a:endParaRPr lang="cs-CZ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 je to konflikt?</a:t>
            </a:r>
            <a:endParaRPr lang="cs-CZ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Jaké jsou příčiny konfliktů? Vysvětli.</a:t>
            </a:r>
            <a:endParaRPr lang="cs-CZ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(povaha, názory, věrnost, línost, sex)</a:t>
            </a:r>
            <a:endParaRPr lang="cs-CZ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 lze řešit konflikty?</a:t>
            </a:r>
            <a:endParaRPr lang="cs-CZ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 lze předcházet konfliktům?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Jaké je řešení pokud jsou vztahy trvale rozvráceny?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 čem rozhoduje soud směrem k nezletilým dětem a majetku?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Jaké bývají obvykle důsledky rozvodu? </a:t>
            </a:r>
          </a:p>
          <a:p>
            <a:pPr marL="0" lvl="0" indent="0">
              <a:buNone/>
            </a:pPr>
            <a:endParaRPr lang="cs-CZ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2239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Použitá literatura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>
                <a:latin typeface="+mj-lt"/>
              </a:rPr>
              <a:t>Občanská výchova pro odborná učiliště I</a:t>
            </a: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Autorka Hana Kovaříková, vydalo 2003 nakladatelství Septima</a:t>
            </a:r>
          </a:p>
          <a:p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222580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Použité zdroje a adresy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712968" cy="554461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3400" u="sng" dirty="0">
                <a:latin typeface="+mj-lt"/>
              </a:rPr>
              <a:t>http://</a:t>
            </a:r>
            <a:r>
              <a:rPr lang="cs-CZ" sz="3400" u="sng" dirty="0" smtClean="0">
                <a:latin typeface="+mj-lt"/>
              </a:rPr>
              <a:t>www.bing.com/images/search?q=h%C3%A1dky+v+rodin%C4%9B&amp;qs=n&amp;form=QBIR&amp;pq=h%C3%A1dky+v+rodin%C4%9B&amp;sc=0-0&amp;sp=-1&amp;sk</a:t>
            </a:r>
            <a:r>
              <a:rPr lang="cs-CZ" sz="3400" u="sng" dirty="0">
                <a:latin typeface="+mj-lt"/>
              </a:rPr>
              <a:t>=#view=detail&amp;id=25F4079982702C9032622470F18785A26A31F860&amp;selectedIndex=5</a:t>
            </a:r>
            <a:endParaRPr lang="cs-CZ" sz="3400" dirty="0">
              <a:latin typeface="+mj-lt"/>
            </a:endParaRPr>
          </a:p>
          <a:p>
            <a:pPr marL="0" indent="0">
              <a:buNone/>
            </a:pPr>
            <a:r>
              <a:rPr lang="cs-CZ" sz="3400" u="sng" dirty="0">
                <a:latin typeface="+mj-lt"/>
              </a:rPr>
              <a:t>http://</a:t>
            </a:r>
            <a:r>
              <a:rPr lang="cs-CZ" sz="3400" u="sng" dirty="0" smtClean="0">
                <a:latin typeface="+mj-lt"/>
              </a:rPr>
              <a:t>www.bing.com/images/search?q=h%C3%A1dky+v+rodin%C4%9B&amp;qs=n&amp;form=QBIR&amp;pq=h%C3%A1dky+v+rodin%C4%9B&amp;sc=0-0&amp;sp=-1&amp;sk</a:t>
            </a:r>
            <a:r>
              <a:rPr lang="cs-CZ" sz="3400" u="sng" dirty="0">
                <a:latin typeface="+mj-lt"/>
              </a:rPr>
              <a:t>=#view=detail&amp;id=F4E69B43768713EF750274147DD19966774F4203&amp;selectedIndex=20</a:t>
            </a:r>
            <a:endParaRPr lang="cs-CZ" sz="3400" dirty="0">
              <a:latin typeface="+mj-lt"/>
            </a:endParaRPr>
          </a:p>
          <a:p>
            <a:pPr marL="0" indent="0">
              <a:buNone/>
            </a:pPr>
            <a:r>
              <a:rPr lang="cs-CZ" sz="3400" u="sng" dirty="0">
                <a:latin typeface="+mj-lt"/>
              </a:rPr>
              <a:t>http://www.bing.com/images/search?q=h%C3%A1dky+v+rodin%C4%9B&amp;qs=n&amp;form=QBIR&amp;pq=h%C3%A1dky+v+rodin%C4%9B&amp;sc=0-0&amp;sp=-1&amp;sk=#view=detail&amp;id=A747487D56222E8391073702AD8DCA8A830EAF43&amp;selectedIndex=59</a:t>
            </a:r>
            <a:endParaRPr lang="cs-CZ" sz="3400" dirty="0">
              <a:latin typeface="+mj-lt"/>
            </a:endParaRPr>
          </a:p>
          <a:p>
            <a:pPr marL="0" indent="0">
              <a:buNone/>
            </a:pPr>
            <a:r>
              <a:rPr lang="cs-CZ" sz="3400" u="sng" dirty="0">
                <a:latin typeface="+mj-lt"/>
              </a:rPr>
              <a:t>http://www.bing.com/images/search?q=man%C5%BEelsk%C3%A1+poradna&amp;qs=n&amp;form=QBIR&amp;pq=man%C5%BEelsk%C3%A1+poradna&amp;sc=0-3&amp;sp=-1&amp;sk=#view=detail&amp;id=A6F2E572131E64C98B086E0EA1810DE7453D0BA0&amp;selectedIndex=9</a:t>
            </a:r>
            <a:endParaRPr lang="cs-CZ" sz="3400" dirty="0">
              <a:latin typeface="+mj-lt"/>
            </a:endParaRPr>
          </a:p>
          <a:p>
            <a:pPr marL="0" indent="0">
              <a:buNone/>
            </a:pPr>
            <a:r>
              <a:rPr lang="cs-CZ" sz="3400" u="sng" dirty="0">
                <a:latin typeface="+mj-lt"/>
              </a:rPr>
              <a:t>http://www.bing.com/images/search?q=man%C5%BEelsk%C3%A1+poradna&amp;qs=n&amp;form=QBIR&amp;pq=man%C5%BEelsk%C3%A1+poradna&amp;sc=0-3&amp;sp=-1&amp;sk=#view=detail&amp;id=09EC005CFAFF8EEEC924A726C55E96A23C6BA82E&amp;selectedIndex=16</a:t>
            </a:r>
            <a:endParaRPr lang="cs-CZ" sz="3400" dirty="0">
              <a:latin typeface="+mj-lt"/>
            </a:endParaRPr>
          </a:p>
          <a:p>
            <a:pPr marL="0" indent="0">
              <a:buNone/>
            </a:pPr>
            <a:r>
              <a:rPr lang="cs-CZ" sz="3400" u="sng" dirty="0">
                <a:latin typeface="+mj-lt"/>
              </a:rPr>
              <a:t>http://www.bing.com/images/search?q=man%C5%BEelsk%C3%A1+poradna&amp;qs=n&amp;form=QBIR&amp;pq=man%C5%BEelsk%C3%A1+poradna&amp;sc=0-3&amp;sp=-1&amp;sk=#view=detail&amp;id=57A732263FC062CF936ACBBC68A8302886B9F2DE&amp;selectedIndex=33</a:t>
            </a:r>
            <a:endParaRPr lang="cs-CZ" sz="3400" dirty="0">
              <a:latin typeface="+mj-lt"/>
            </a:endParaRPr>
          </a:p>
          <a:p>
            <a:pPr marL="0" indent="0">
              <a:buNone/>
            </a:pPr>
            <a:r>
              <a:rPr lang="cs-CZ" sz="3400" u="sng" dirty="0">
                <a:latin typeface="+mj-lt"/>
              </a:rPr>
              <a:t>http://www.psychol.cz/images/foto/omne-m.gif</a:t>
            </a:r>
            <a:endParaRPr lang="cs-CZ" sz="3400" dirty="0">
              <a:latin typeface="+mj-lt"/>
            </a:endParaRPr>
          </a:p>
          <a:p>
            <a:pPr marL="0" indent="0">
              <a:buNone/>
            </a:pPr>
            <a:r>
              <a:rPr lang="cs-CZ" sz="3400" dirty="0">
                <a:latin typeface="+mj-lt"/>
              </a:rPr>
              <a:t> 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18490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adresy a 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u="sng" dirty="0"/>
              <a:t>http://photos.nasza-klasa.pl/884352/4/square/ed33e067b4.jpeg?v=0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http://www.bing.com/images/search?q=man%C5%BEelsk%C3%A1+poradna&amp;qs=n&amp;form=QBIR&amp;pq=man%C5%BEelsk%C3%A1+poradna&amp;sc=0-3&amp;sp=-1&amp;sk=#view=detail&amp;id=A25EA27BC5D0A6F15D499ED81050E844173BF000&amp;selectedIndex=103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http://www.bing.com/images/search?q=alkohol&amp;qs=n&amp;form=QBIR&amp;pq=alkohol&amp;sc=8-7&amp;sp=-1&amp;sk=#view=detail&amp;id=9C59A91D21D8AECB9C690D99EA39FD9705956C64&amp;selectedIndex=4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</a:t>
            </a:r>
            <a:r>
              <a:rPr lang="cs-CZ" sz="1600" u="sng" dirty="0" smtClean="0"/>
              <a:t>://www.bing.com/images/search?q=nev%C4%9Bra&amp;qs=n&amp;form=QBIR&amp;pq=nev%C4%9Bra&amp;sc=0-3&amp;sp</a:t>
            </a:r>
            <a:r>
              <a:rPr lang="cs-CZ" sz="1600" u="sng" dirty="0"/>
              <a:t>=-1&amp;sk=#view=detail&amp;id=06DEF5292071E35F4976EAB24FE71269905ABC0B&amp;selectedIndex=22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http://www.bing.com/images/search?q=nev%C4%9Bra&amp;qs=n&amp;form=QBIR&amp;pq=nev%C4%9Bra&amp;sc=0-3&amp;sp=-1&amp;sk=#view=detail&amp;id=22713A60DD6047F5781FC77E5E71C53ED4AD7D20&amp;selectedIndex=29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http://www.bing.com/images/search?q=hrac%C3%AD+automaty&amp;go=&amp;</a:t>
            </a:r>
            <a:r>
              <a:rPr lang="cs-CZ" sz="1600" u="sng" dirty="0" err="1" smtClean="0"/>
              <a:t>qs</a:t>
            </a:r>
            <a:r>
              <a:rPr lang="cs-CZ" sz="1600" u="sng" dirty="0" smtClean="0"/>
              <a:t>=</a:t>
            </a:r>
            <a:r>
              <a:rPr lang="cs-CZ" sz="1600" u="sng" dirty="0" err="1" smtClean="0"/>
              <a:t>bs</a:t>
            </a:r>
            <a:r>
              <a:rPr lang="cs-CZ" sz="1600" u="sng" dirty="0" smtClean="0"/>
              <a:t>&amp;</a:t>
            </a:r>
            <a:r>
              <a:rPr lang="cs-CZ" sz="1600" u="sng" dirty="0" err="1" smtClean="0"/>
              <a:t>form</a:t>
            </a:r>
            <a:r>
              <a:rPr lang="cs-CZ" sz="1600" u="sng" dirty="0" smtClean="0"/>
              <a:t>=QBIR#</a:t>
            </a:r>
            <a:r>
              <a:rPr lang="cs-CZ" sz="1600" u="sng" dirty="0" err="1" smtClean="0"/>
              <a:t>view</a:t>
            </a:r>
            <a:r>
              <a:rPr lang="cs-CZ" sz="1600" u="sng" dirty="0" smtClean="0"/>
              <a:t>=detail&amp;id=A736496F4736386156770370B4765EF75810CF44&amp;</a:t>
            </a:r>
            <a:r>
              <a:rPr lang="cs-CZ" sz="1600" u="sng" dirty="0" err="1" smtClean="0"/>
              <a:t>selectedIndex</a:t>
            </a:r>
            <a:r>
              <a:rPr lang="cs-CZ" sz="1600" u="sng" dirty="0" smtClean="0"/>
              <a:t>=9</a:t>
            </a:r>
          </a:p>
          <a:p>
            <a:pPr marL="0" indent="0">
              <a:buNone/>
            </a:pPr>
            <a:r>
              <a:rPr lang="cs-CZ" sz="1600" u="sng" dirty="0" smtClean="0"/>
              <a:t>www.office.</a:t>
            </a:r>
            <a:r>
              <a:rPr lang="cs-CZ" sz="1600" u="sng" dirty="0" err="1" smtClean="0"/>
              <a:t>microsoft.com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424039733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967</TotalTime>
  <Words>701</Words>
  <Application>Microsoft Office PowerPoint</Application>
  <PresentationFormat>Předvádění na obrazovce (4:3)</PresentationFormat>
  <Paragraphs>216</Paragraphs>
  <Slides>36</Slides>
  <Notes>36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systému Office</vt:lpstr>
      <vt:lpstr> O dborné U čiliště                a Z ákladní Š kola praktická Holešov    </vt:lpstr>
      <vt:lpstr> Téma: Péče o zdraví  19. Konflikty v rodině, řešení. </vt:lpstr>
      <vt:lpstr>1. Vztahy v rodině</vt:lpstr>
      <vt:lpstr>Společné zážitky navozují pocity štěstí a spokojenosti v rodině </vt:lpstr>
      <vt:lpstr>Děti potřebují laskavou starostlivou péči </vt:lpstr>
      <vt:lpstr>Radost z dětí a společné zážitky prohlubují vztahy manželů</vt:lpstr>
      <vt:lpstr> 2.  Konflikt v rodině</vt:lpstr>
      <vt:lpstr>Snímek 8</vt:lpstr>
      <vt:lpstr> 3. Příčiny konfliktů: </vt:lpstr>
      <vt:lpstr>  Příčiny konfliktů: 1. Špatné povahové vlastnosti partnerů   </vt:lpstr>
      <vt:lpstr>O hezké prostředí, pořádek,  a důslednost ve výchově dětí usiluje mnoho mladých rodin.</vt:lpstr>
      <vt:lpstr> 2. Příčiny konfliktů: Rozdílné názory partnerů </vt:lpstr>
      <vt:lpstr>K pevnosti vztahu přispívají společné volnočasové aktivity</vt:lpstr>
      <vt:lpstr>  3. Příčiny konfliktů: Nevěra   </vt:lpstr>
      <vt:lpstr>Nevěra </vt:lpstr>
      <vt:lpstr> 4. Příčiny konfliktů: Lenost a neochota spolupracovat v domácnosti </vt:lpstr>
      <vt:lpstr>Důvěra ve vztahu přináší rodinnou spokojenost</vt:lpstr>
      <vt:lpstr> 5. Příčiny konfliktů: Sexuální neshoda </vt:lpstr>
      <vt:lpstr> 6. Příčiny konfliktů: Závislosti </vt:lpstr>
      <vt:lpstr> 4. Řešení konfliktů </vt:lpstr>
      <vt:lpstr>Řešení konfliktů vzájemnými ústupky a spoluprací členů rodiny</vt:lpstr>
      <vt:lpstr>5. Krize vztahu</vt:lpstr>
      <vt:lpstr>Snímek 23</vt:lpstr>
      <vt:lpstr>O řešení krize se mohou manželé pokusit za pomoci manželské poradny</vt:lpstr>
      <vt:lpstr>Stává se:</vt:lpstr>
      <vt:lpstr> 6. ROZVOD </vt:lpstr>
      <vt:lpstr>Neúplná rodina, matka s dítětem</vt:lpstr>
      <vt:lpstr>Objevují se citové potíže, pocity nejistoty a strachu z budoucnosti</vt:lpstr>
      <vt:lpstr>Rozvodový soud</vt:lpstr>
      <vt:lpstr>Důsledky rozvodu</vt:lpstr>
      <vt:lpstr>7. Předcházení konfliktům</vt:lpstr>
      <vt:lpstr>   Prevence Je nutné zvládat špatné nálady, projevovat si lásku a pochopení.</vt:lpstr>
      <vt:lpstr>Otázky: </vt:lpstr>
      <vt:lpstr>Použitá literatura a zdroje</vt:lpstr>
      <vt:lpstr>Použité zdroje a adresy</vt:lpstr>
      <vt:lpstr>Použité adresy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Dum</cp:lastModifiedBy>
  <cp:revision>64</cp:revision>
  <dcterms:created xsi:type="dcterms:W3CDTF">2013-11-06T10:40:35Z</dcterms:created>
  <dcterms:modified xsi:type="dcterms:W3CDTF">2014-02-03T20:23:17Z</dcterms:modified>
</cp:coreProperties>
</file>