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0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E09709-0D40-49AA-BA32-CD696EBDB8E8}" type="datetimeFigureOut">
              <a:rPr lang="cs-CZ"/>
              <a:pPr>
                <a:defRPr/>
              </a:pPr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103B5-66A9-48C5-B0FC-D4FA046C26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F15A01-1C31-460F-9714-B08738465D6F}" type="datetimeFigureOut">
              <a:rPr lang="cs-CZ"/>
              <a:pPr>
                <a:defRPr/>
              </a:pPr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F2E7A3-DE8E-4750-88DC-D8F939B0E7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64C19E-1FFB-4BE0-8BE0-170F77AFBA53}" type="datetimeFigureOut">
              <a:rPr lang="cs-CZ"/>
              <a:pPr>
                <a:defRPr/>
              </a:pPr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0EB4DD-BF90-4AC0-B9D1-131961313D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79EBD-C86B-422A-B47D-4D7B36EDF6C9}" type="datetimeFigureOut">
              <a:rPr lang="cs-CZ"/>
              <a:pPr>
                <a:defRPr/>
              </a:pPr>
              <a:t>30. 1. 2014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C04B5C-A6AE-4437-8CCA-B5A7E182C4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700FD0-EE14-4F38-B9AA-A3A966AE34D0}" type="datetimeFigureOut">
              <a:rPr lang="cs-CZ"/>
              <a:pPr>
                <a:defRPr/>
              </a:pPr>
              <a:t>30. 1. 2014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6145E3-E311-480D-842A-CDA889D8B2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61D1C3-CF38-4E07-972F-ED89CB3ECFF2}" type="datetimeFigureOut">
              <a:rPr lang="cs-CZ"/>
              <a:pPr>
                <a:defRPr/>
              </a:pPr>
              <a:t>30. 1. 2014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57BAA-8D64-4383-9E6F-43AB45CA68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E3180D-86E3-4351-994D-4DD4E6EEB2D4}" type="datetimeFigureOut">
              <a:rPr lang="cs-CZ"/>
              <a:pPr>
                <a:defRPr/>
              </a:pPr>
              <a:t>30. 1. 2014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752951-3CBE-48CB-A2E8-95283B342D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86E6E3-55EC-4BC8-91BB-6072995390EC}" type="datetimeFigureOut">
              <a:rPr lang="cs-CZ"/>
              <a:pPr>
                <a:defRPr/>
              </a:pPr>
              <a:t>30. 1. 2014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78E594-A889-4902-AEC4-A16D8BDD74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E37CEC-7135-4AA2-8CE6-D9D65E124C63}" type="datetimeFigureOut">
              <a:rPr lang="cs-CZ"/>
              <a:pPr>
                <a:defRPr/>
              </a:pPr>
              <a:t>30. 1. 2014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7A3676-32F1-4C2A-87FA-481ED18AA7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5BCFD7-0C6C-4C76-BA91-897930590ED4}" type="datetimeFigureOut">
              <a:rPr lang="cs-CZ"/>
              <a:pPr>
                <a:defRPr/>
              </a:pPr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E4A366-F4DD-448E-9A22-2352D84AD7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F9C209-BCF0-4810-A36E-A14E577DBCFE}" type="datetimeFigureOut">
              <a:rPr lang="cs-CZ"/>
              <a:pPr>
                <a:defRPr/>
              </a:pPr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C7D2D5-4CDD-43AE-8E10-3805DD69EF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>
            <a:alphaModFix amt="48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D840AA2-69BB-4AFB-91DE-50341441C175}" type="datetimeFigureOut">
              <a:rPr lang="cs-CZ"/>
              <a:pPr>
                <a:defRPr/>
              </a:pPr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FC3187C-2E35-4A6F-96E1-EBBC877FCA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11188" y="1557338"/>
            <a:ext cx="7772400" cy="1439862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300" dirty="0" smtClean="0">
                <a:solidFill>
                  <a:schemeClr val="accent4">
                    <a:lumMod val="10000"/>
                  </a:schemeClr>
                </a:solidFill>
              </a:rPr>
              <a:t>Výukový materiál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</a:br>
            <a:r>
              <a:rPr lang="cs-CZ" sz="2200" dirty="0" smtClean="0">
                <a:solidFill>
                  <a:schemeClr val="accent4">
                    <a:lumMod val="10000"/>
                  </a:schemeClr>
                </a:solidFill>
              </a:rPr>
              <a:t>Zpracovaný v rámci projektu EU peníze školám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323850" y="2781300"/>
            <a:ext cx="8640763" cy="3671888"/>
          </a:xfrm>
        </p:spPr>
        <p:txBody>
          <a:bodyPr rtlCol="0">
            <a:normAutofit fontScale="70000" lnSpcReduction="20000"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Název projektu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Zlepšujeme a vzděláváme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Název programu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Operační program Vzdělávání pro konkurenceschopnost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Číslo výzvy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34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100" b="1" dirty="0" smtClean="0">
              <a:solidFill>
                <a:schemeClr val="accent4">
                  <a:lumMod val="10000"/>
                </a:schemeClr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Předmě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t: Občanská výchova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Ročník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2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accent4">
                    <a:lumMod val="10000"/>
                  </a:schemeClr>
                </a:solidFill>
              </a:rPr>
              <a:t>Tematická oblast</a:t>
            </a:r>
            <a:r>
              <a:rPr lang="cs-CZ" sz="2400" dirty="0" smtClean="0">
                <a:solidFill>
                  <a:schemeClr val="accent4">
                    <a:lumMod val="10000"/>
                  </a:schemeClr>
                </a:solidFill>
              </a:rPr>
              <a:t>: OV2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accent4">
                    <a:lumMod val="10000"/>
                  </a:schemeClr>
                </a:solidFill>
              </a:rPr>
              <a:t>Anotace:</a:t>
            </a:r>
            <a:r>
              <a:rPr lang="cs-CZ" sz="2400" dirty="0" smtClean="0">
                <a:solidFill>
                  <a:schemeClr val="accent4">
                    <a:lumMod val="10000"/>
                  </a:schemeClr>
                </a:solidFill>
              </a:rPr>
              <a:t>Tento materiál slouží k výuce a opakování učiva pro žáky, kteří byli v souladu s § 9 vyhlášky číslo 73/2005 Sb. o vzdělávání dětí,žáků 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služby.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Autor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Ing. Zdeněk Peška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Období vytvoření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Září 2013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52" y="188640"/>
            <a:ext cx="7992888" cy="107721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O</a:t>
            </a:r>
            <a:r>
              <a: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 </a:t>
            </a:r>
            <a:r>
              <a:rPr lang="cs-CZ" sz="32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dborné</a:t>
            </a:r>
            <a:r>
              <a: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 </a:t>
            </a:r>
            <a:r>
              <a:rPr lang="cs-CZ" sz="32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U</a:t>
            </a:r>
            <a:r>
              <a:rPr lang="cs-CZ" sz="32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 </a:t>
            </a:r>
            <a:r>
              <a:rPr lang="cs-CZ" sz="32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čiliště</a:t>
            </a:r>
            <a:endParaRPr lang="cs-CZ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               a </a:t>
            </a:r>
            <a:r>
              <a:rPr lang="cs-CZ" sz="32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Z</a:t>
            </a:r>
            <a:r>
              <a:rPr lang="cs-CZ" sz="3200" dirty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 </a:t>
            </a:r>
            <a:r>
              <a:rPr lang="cs-CZ" sz="32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ákladní</a:t>
            </a:r>
            <a:r>
              <a: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 </a:t>
            </a:r>
            <a:r>
              <a:rPr lang="cs-CZ" sz="32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Š</a:t>
            </a:r>
            <a:r>
              <a:rPr lang="cs-CZ" sz="32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 </a:t>
            </a:r>
            <a:r>
              <a: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kola praktická </a:t>
            </a:r>
            <a:r>
              <a:rPr lang="cs-CZ" sz="32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Holešov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95288" y="1268413"/>
            <a:ext cx="842486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36063" cy="1557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Obdélník 10"/>
          <p:cNvSpPr/>
          <p:nvPr/>
        </p:nvSpPr>
        <p:spPr>
          <a:xfrm>
            <a:off x="1403648" y="2204864"/>
            <a:ext cx="6624736" cy="212365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+mn-lt"/>
                <a:cs typeface="+mn-cs"/>
              </a:rPr>
              <a:t>VOJENSKÝ PAKT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+mn-lt"/>
                <a:cs typeface="+mn-cs"/>
              </a:rPr>
              <a:t>NATO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+mn-lt"/>
                <a:cs typeface="+mn-cs"/>
              </a:rPr>
              <a:t>HISTORIE NATO</a:t>
            </a:r>
          </a:p>
        </p:txBody>
      </p:sp>
      <p:sp>
        <p:nvSpPr>
          <p:cNvPr id="3" name="Obdélník 2"/>
          <p:cNvSpPr/>
          <p:nvPr/>
        </p:nvSpPr>
        <p:spPr>
          <a:xfrm>
            <a:off x="395288" y="1052513"/>
            <a:ext cx="8424862" cy="646112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Za předchůdce NATO je považován Bruselský pakt, který 17. března 1948 podepsaly Belgie, Nizozemsko, Lucembursko, Francie a Spojené království.</a:t>
            </a:r>
            <a:endParaRPr lang="cs-CZ" dirty="0">
              <a:solidFill>
                <a:schemeClr val="accent4">
                  <a:lumMod val="1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572000" y="2060575"/>
            <a:ext cx="4344988" cy="441801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4" name="Obrázek 3" descr="600px-History_of_NATO_enlargement_svg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2060575"/>
            <a:ext cx="4392613" cy="4392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395288" y="1628775"/>
            <a:ext cx="4176712" cy="5078413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K obraně proti Sovětskému svazu  byla ale zapotřebí i účast Spojených států, a to vyústilo v Severoatlantickou smlouvu (NATO-</a:t>
            </a:r>
            <a:r>
              <a:rPr lang="en-US" dirty="0">
                <a:latin typeface="+mn-lt"/>
                <a:cs typeface="+mn-cs"/>
              </a:rPr>
              <a:t>North Atlantic Treaty Organization</a:t>
            </a:r>
            <a:r>
              <a:rPr lang="cs-CZ" dirty="0">
                <a:latin typeface="+mn-lt"/>
                <a:cs typeface="+mn-cs"/>
              </a:rPr>
              <a:t>-</a:t>
            </a:r>
            <a:endParaRPr lang="en-US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 err="1">
                <a:latin typeface="+mn-lt"/>
                <a:cs typeface="+mn-cs"/>
              </a:rPr>
              <a:t>Severoatlantická</a:t>
            </a:r>
            <a:r>
              <a:rPr lang="en-US" dirty="0">
                <a:latin typeface="+mn-lt"/>
                <a:cs typeface="+mn-cs"/>
              </a:rPr>
              <a:t> </a:t>
            </a:r>
            <a:r>
              <a:rPr lang="en-US" dirty="0" err="1">
                <a:latin typeface="+mn-lt"/>
                <a:cs typeface="+mn-cs"/>
              </a:rPr>
              <a:t>Aliance</a:t>
            </a:r>
            <a:r>
              <a:rPr lang="cs-CZ" dirty="0">
                <a:latin typeface="+mn-lt"/>
                <a:cs typeface="+mn-cs"/>
              </a:rPr>
              <a:t>), která byla podepsána 4. dubna 1949 ve Washingtonu, D.C. pěti státy Bruselského paktu, Spojenými státy, Kanadou, Portugalskem, Itálií, Norskem, Dánskem a Islandem. V roce 1952 se připojilo Řecko a Turecko. V roce 1955 po získání plné suverenity vstoupilo Západní Německo. V roce 1982 se připojilo Španělsko, v roce 1999 pak Česká republika, Maďarsko a Polsko. V roce 2004 se připojilo 7 států: Litva, Lotyšsko, Estonsko, Rumunsko, Bulharsko, Slovinsko a Slovensko, v roce 2009 přistoupily Chorvatsko a Albánie.</a:t>
            </a:r>
            <a:endParaRPr lang="cs-CZ" dirty="0">
              <a:solidFill>
                <a:schemeClr val="accent4">
                  <a:lumMod val="10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2301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+mn-lt"/>
                <a:cs typeface="+mn-cs"/>
              </a:rPr>
              <a:t>JAKÉ JE POSLÁNÍ NATO?</a:t>
            </a: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468313" y="981075"/>
            <a:ext cx="828040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Hlavním posláním NATO je stručně řečeno ochrana svobody a bezpečnosti všech jeho členů, a to jak politickými, tak i vojenskými prostředky v souladu se zásadami Charty OSN.</a:t>
            </a:r>
          </a:p>
        </p:txBody>
      </p:sp>
      <p:pic>
        <p:nvPicPr>
          <p:cNvPr id="22" name="Obrázek 21" descr="NATO-2002-Summit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00563" y="3644900"/>
            <a:ext cx="4152900" cy="276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" name="Obdélník 23"/>
          <p:cNvSpPr>
            <a:spLocks noChangeArrowheads="1"/>
          </p:cNvSpPr>
          <p:nvPr/>
        </p:nvSpPr>
        <p:spPr bwMode="auto">
          <a:xfrm>
            <a:off x="468313" y="1844675"/>
            <a:ext cx="8351837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Cílem NATO je tedy zajistit bezpečnost všem svým členům. Po skončení jak „studené války“ tak rozdělené Evropy, je Aliance připravena spolupracovat na zajištění bezpečnosti v celé Evropě . Aliance také změnila svoje politické a vojenské složení tak, aby je bylo možné využít při řešení krizových i mírových úkolů ve spolupráci se státy, které nejsou členy NATO, a s dalšími mezinárodními organizacemi.</a:t>
            </a:r>
          </a:p>
          <a:p>
            <a:r>
              <a:rPr lang="cs-CZ">
                <a:latin typeface="Calibri" pitchFamily="34" charset="0"/>
              </a:rPr>
              <a:t>Členové Aliance jsou zavázáni k vzájemné ochraně. To znamená, že ozbrojený útok proti</a:t>
            </a:r>
          </a:p>
        </p:txBody>
      </p:sp>
      <p:sp>
        <p:nvSpPr>
          <p:cNvPr id="25" name="Obdélník 24"/>
          <p:cNvSpPr>
            <a:spLocks noChangeArrowheads="1"/>
          </p:cNvSpPr>
          <p:nvPr/>
        </p:nvSpPr>
        <p:spPr bwMode="auto">
          <a:xfrm>
            <a:off x="468313" y="3500438"/>
            <a:ext cx="457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jednomu ze členů Aliance v Evropě či </a:t>
            </a:r>
          </a:p>
          <a:p>
            <a:r>
              <a:rPr lang="cs-CZ">
                <a:latin typeface="Calibri" pitchFamily="34" charset="0"/>
              </a:rPr>
              <a:t>v Severní Americe by měl být brán jako </a:t>
            </a:r>
          </a:p>
          <a:p>
            <a:r>
              <a:rPr lang="cs-CZ">
                <a:latin typeface="Calibri" pitchFamily="34" charset="0"/>
              </a:rPr>
              <a:t>útok proti všem jejím členům.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4401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5602"/>
                            </p:stCondLst>
                            <p:childTnLst>
                              <p:par>
                                <p:cTn id="1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4" grpId="0"/>
      <p:bldP spid="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+mn-lt"/>
                <a:cs typeface="+mn-cs"/>
              </a:rPr>
              <a:t>ZÁKLADNÍ ÚKOLY NATO?</a:t>
            </a:r>
          </a:p>
        </p:txBody>
      </p:sp>
      <p:sp>
        <p:nvSpPr>
          <p:cNvPr id="23" name="Obdélník 22"/>
          <p:cNvSpPr>
            <a:spLocks noChangeArrowheads="1"/>
          </p:cNvSpPr>
          <p:nvPr/>
        </p:nvSpPr>
        <p:spPr bwMode="auto">
          <a:xfrm>
            <a:off x="468313" y="981075"/>
            <a:ext cx="8424862" cy="5262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55600" indent="-355600">
              <a:spcAft>
                <a:spcPts val="600"/>
              </a:spcAft>
              <a:buFont typeface="Wingdings" pitchFamily="2" charset="2"/>
              <a:buChar char="q"/>
            </a:pPr>
            <a:r>
              <a:rPr lang="cs-CZ" dirty="0">
                <a:latin typeface="Calibri" pitchFamily="34" charset="0"/>
              </a:rPr>
              <a:t>NATO představuje nepostradatelné základy pro stabilní společnost v Evropě založené na rozvoji demokratických institucí a odhodlání řešit spory mírovou cestou. </a:t>
            </a:r>
          </a:p>
          <a:p>
            <a:pPr marL="355600" indent="-355600">
              <a:spcAft>
                <a:spcPts val="600"/>
              </a:spcAft>
              <a:buFont typeface="Wingdings" pitchFamily="2" charset="2"/>
              <a:buChar char="q"/>
            </a:pPr>
            <a:r>
              <a:rPr lang="cs-CZ" dirty="0">
                <a:latin typeface="Calibri" pitchFamily="34" charset="0"/>
              </a:rPr>
              <a:t>Snaží se vytvořit prostředí, ve kterém nebude žádný stát schopen zastrašovat nebo činit nátlak na kterýkoli evropský národ, nebo prosazovat svoji nadvládu prostřednictvím hrozby silou nebo jejím použitím. </a:t>
            </a:r>
          </a:p>
          <a:p>
            <a:pPr marL="355600" indent="-355600">
              <a:spcAft>
                <a:spcPts val="600"/>
              </a:spcAft>
              <a:buFont typeface="Wingdings" pitchFamily="2" charset="2"/>
              <a:buChar char="q"/>
            </a:pPr>
            <a:r>
              <a:rPr lang="cs-CZ" dirty="0">
                <a:latin typeface="Calibri" pitchFamily="34" charset="0"/>
              </a:rPr>
              <a:t>Slouží jako transatlantické fórum pro spojenecké konzultace k problémům dotýkajícím se jejích členů, včetně takového vývoje, </a:t>
            </a:r>
            <a:r>
              <a:rPr lang="cs-CZ" dirty="0" smtClean="0">
                <a:latin typeface="Calibri" pitchFamily="34" charset="0"/>
              </a:rPr>
              <a:t>který </a:t>
            </a:r>
            <a:r>
              <a:rPr lang="cs-CZ" dirty="0">
                <a:latin typeface="Calibri" pitchFamily="34" charset="0"/>
              </a:rPr>
              <a:t>by mohl ohrozit jejich bezpečnost. </a:t>
            </a:r>
          </a:p>
          <a:p>
            <a:pPr marL="355600" indent="-355600">
              <a:spcAft>
                <a:spcPts val="600"/>
              </a:spcAft>
              <a:buFont typeface="Wingdings" pitchFamily="2" charset="2"/>
              <a:buChar char="q"/>
            </a:pPr>
            <a:r>
              <a:rPr lang="cs-CZ" dirty="0">
                <a:latin typeface="Calibri" pitchFamily="34" charset="0"/>
              </a:rPr>
              <a:t>Napomáhá koordinaci jejich úsilí na poli společných zájmů. </a:t>
            </a:r>
          </a:p>
          <a:p>
            <a:pPr marL="355600" indent="-355600">
              <a:spcAft>
                <a:spcPts val="600"/>
              </a:spcAft>
              <a:buFont typeface="Wingdings" pitchFamily="2" charset="2"/>
              <a:buChar char="q"/>
            </a:pPr>
            <a:r>
              <a:rPr lang="cs-CZ" dirty="0">
                <a:latin typeface="Calibri" pitchFamily="34" charset="0"/>
              </a:rPr>
              <a:t>“Odstrašuje“ a brání se jakékoli formě agrese zaměřené proti území libovolného státu NATO. </a:t>
            </a:r>
          </a:p>
          <a:p>
            <a:pPr marL="355600" indent="-355600">
              <a:spcAft>
                <a:spcPts val="600"/>
              </a:spcAft>
              <a:buFont typeface="Wingdings" pitchFamily="2" charset="2"/>
              <a:buChar char="q"/>
            </a:pPr>
            <a:r>
              <a:rPr lang="cs-CZ" dirty="0">
                <a:latin typeface="Calibri" pitchFamily="34" charset="0"/>
              </a:rPr>
              <a:t>Zachovává strategickou rovnováhu v Evropě. </a:t>
            </a:r>
          </a:p>
          <a:p>
            <a:pPr marL="355600" indent="-355600">
              <a:spcAft>
                <a:spcPts val="600"/>
              </a:spcAft>
              <a:buFont typeface="Wingdings" pitchFamily="2" charset="2"/>
              <a:buChar char="q"/>
            </a:pPr>
            <a:r>
              <a:rPr lang="cs-CZ" dirty="0">
                <a:latin typeface="Calibri" pitchFamily="34" charset="0"/>
              </a:rPr>
              <a:t>Umožňuje konzultace a spolupráci na poli politiky a ekonomiky i v dalších nevojenských oblastech, stejně jako formulování integrovaných plánů společné obrany; budování infrastruktury, která je nezbytná pro zajištění operační infrastruktury potřebné pro zajištění operační schopnosti ozbrojených sil, a organizování programů společného výcviku a cvičení.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+mn-lt"/>
                <a:cs typeface="+mn-cs"/>
              </a:rPr>
              <a:t>TEST</a:t>
            </a:r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468313" y="5103813"/>
            <a:ext cx="45720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a) nám jsou ostatní členské státy povinny pomoct</a:t>
            </a:r>
          </a:p>
          <a:p>
            <a:r>
              <a:rPr lang="cs-CZ">
                <a:latin typeface="Calibri" pitchFamily="34" charset="0"/>
              </a:rPr>
              <a:t>b) nám pomůže pouze USA</a:t>
            </a:r>
          </a:p>
          <a:p>
            <a:r>
              <a:rPr lang="cs-CZ">
                <a:latin typeface="Calibri" pitchFamily="34" charset="0"/>
              </a:rPr>
              <a:t>c) rychle uteču jinam</a:t>
            </a:r>
          </a:p>
        </p:txBody>
      </p:sp>
      <p:sp>
        <p:nvSpPr>
          <p:cNvPr id="18435" name="Obdélník 4"/>
          <p:cNvSpPr>
            <a:spLocks noChangeArrowheads="1"/>
          </p:cNvSpPr>
          <p:nvPr/>
        </p:nvSpPr>
        <p:spPr bwMode="auto">
          <a:xfrm>
            <a:off x="5076825" y="3789363"/>
            <a:ext cx="4572000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a) samozřejmě, že ne!</a:t>
            </a:r>
          </a:p>
          <a:p>
            <a:r>
              <a:rPr lang="cs-CZ">
                <a:latin typeface="Calibri" pitchFamily="34" charset="0"/>
              </a:rPr>
              <a:t>b) ano</a:t>
            </a:r>
          </a:p>
          <a:p>
            <a:r>
              <a:rPr lang="cs-CZ">
                <a:latin typeface="Calibri" pitchFamily="34" charset="0"/>
              </a:rPr>
              <a:t>c) opravdu nevím…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468313" y="1052513"/>
            <a:ext cx="34417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Calibri" pitchFamily="34" charset="0"/>
              </a:rPr>
              <a:t>1) NATO je realizováno spoluprací:</a:t>
            </a:r>
            <a:endParaRPr lang="cs-CZ">
              <a:latin typeface="Calibri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8313" y="1412875"/>
            <a:ext cx="4572000" cy="923925"/>
          </a:xfrm>
          <a:prstGeom prst="rect">
            <a:avLst/>
          </a:prstGeom>
        </p:spPr>
        <p:txBody>
          <a:bodyPr>
            <a:spAutoFit/>
          </a:bodyPr>
          <a:lstStyle/>
          <a:p>
            <a:pPr marL="177800" indent="-177800" fontAlgn="auto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dirty="0" smtClean="0">
                <a:latin typeface="+mn-lt"/>
                <a:cs typeface="+mn-cs"/>
              </a:rPr>
              <a:t> pouze </a:t>
            </a:r>
            <a:r>
              <a:rPr lang="cs-CZ" dirty="0">
                <a:latin typeface="+mn-lt"/>
                <a:cs typeface="+mn-cs"/>
              </a:rPr>
              <a:t>států EU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b) pouze evropský členů NATO a Austrálie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c) evropských členů NATO, USA a Kanady</a:t>
            </a: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5076825" y="4724400"/>
            <a:ext cx="17097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6) NATO chrání:</a:t>
            </a:r>
            <a:endParaRPr lang="cs-CZ">
              <a:latin typeface="Calibri" pitchFamily="34" charset="0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5003800" y="5084763"/>
            <a:ext cx="39608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Calibri" pitchFamily="34" charset="0"/>
              </a:rPr>
              <a:t>a) svobodu a bezpečnost všech jeho členů</a:t>
            </a:r>
          </a:p>
          <a:p>
            <a:r>
              <a:rPr lang="cs-CZ" dirty="0">
                <a:latin typeface="Calibri" pitchFamily="34" charset="0"/>
              </a:rPr>
              <a:t>b) </a:t>
            </a:r>
            <a:r>
              <a:rPr lang="cs-CZ" dirty="0" smtClean="0">
                <a:latin typeface="Calibri" pitchFamily="34" charset="0"/>
              </a:rPr>
              <a:t>volný </a:t>
            </a:r>
            <a:r>
              <a:rPr lang="cs-CZ" dirty="0">
                <a:latin typeface="Calibri" pitchFamily="34" charset="0"/>
              </a:rPr>
              <a:t>obchod všech států</a:t>
            </a:r>
          </a:p>
          <a:p>
            <a:r>
              <a:rPr lang="cs-CZ" dirty="0">
                <a:latin typeface="Calibri" pitchFamily="34" charset="0"/>
              </a:rPr>
              <a:t>c) celý svět</a:t>
            </a: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468313" y="4508500"/>
            <a:ext cx="45720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3) Pokud by na náš stát někdo bezdůvodně zaútočil, tak:</a:t>
            </a:r>
            <a:endParaRPr lang="cs-CZ">
              <a:latin typeface="Calibri" pitchFamily="34" charset="0"/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5076825" y="1052513"/>
            <a:ext cx="19923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Calibri" pitchFamily="34" charset="0"/>
              </a:rPr>
              <a:t>4) NATO se snaží o:</a:t>
            </a:r>
            <a:endParaRPr lang="cs-CZ">
              <a:latin typeface="Calibri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076825" y="1412875"/>
            <a:ext cx="3816350" cy="1477963"/>
          </a:xfrm>
          <a:prstGeom prst="rect">
            <a:avLst/>
          </a:prstGeom>
        </p:spPr>
        <p:txBody>
          <a:bodyPr>
            <a:spAutoFit/>
          </a:bodyPr>
          <a:lstStyle/>
          <a:p>
            <a:pPr marL="177800" indent="-177800" fontAlgn="auto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dirty="0" smtClean="0">
                <a:latin typeface="+mn-lt"/>
                <a:cs typeface="+mn-cs"/>
              </a:rPr>
              <a:t> zachování </a:t>
            </a:r>
            <a:r>
              <a:rPr lang="cs-CZ" dirty="0">
                <a:latin typeface="+mn-lt"/>
                <a:cs typeface="+mn-cs"/>
              </a:rPr>
              <a:t>strategické rovnováhy v Evropě</a:t>
            </a:r>
          </a:p>
          <a:p>
            <a:pPr marL="177800" indent="-177800" fontAlgn="auto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dirty="0" smtClean="0">
                <a:latin typeface="+mn-lt"/>
                <a:cs typeface="+mn-cs"/>
              </a:rPr>
              <a:t> vyhlazení </a:t>
            </a:r>
            <a:r>
              <a:rPr lang="cs-CZ" dirty="0">
                <a:latin typeface="+mn-lt"/>
                <a:cs typeface="+mn-cs"/>
              </a:rPr>
              <a:t>svého největšího soupeře – EU – ze světa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c) omezení obchodu mezi EU a USA</a:t>
            </a: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5003800" y="2924175"/>
            <a:ext cx="388937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5) Umožňuje NATO také spolupráci i v dalších nevojenských oblastech, např. na poli ekonomiky?</a:t>
            </a:r>
            <a:endParaRPr lang="cs-CZ">
              <a:latin typeface="Calibri" pitchFamily="34" charset="0"/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468313" y="2852738"/>
            <a:ext cx="20907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Calibri" pitchFamily="34" charset="0"/>
              </a:rPr>
              <a:t>2) Kdy NATO vzniklo</a:t>
            </a:r>
            <a:endParaRPr lang="cs-CZ">
              <a:latin typeface="Calibri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68313" y="3213100"/>
            <a:ext cx="4572000" cy="923925"/>
          </a:xfrm>
          <a:prstGeom prst="rect">
            <a:avLst/>
          </a:prstGeom>
        </p:spPr>
        <p:txBody>
          <a:bodyPr>
            <a:spAutoFit/>
          </a:bodyPr>
          <a:lstStyle/>
          <a:p>
            <a:pPr marL="177800" indent="-177800" fontAlgn="auto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dirty="0" smtClean="0">
                <a:latin typeface="+mn-lt"/>
                <a:cs typeface="+mn-cs"/>
              </a:rPr>
              <a:t> po </a:t>
            </a:r>
            <a:r>
              <a:rPr lang="cs-CZ" dirty="0">
                <a:latin typeface="+mn-lt"/>
                <a:cs typeface="+mn-cs"/>
              </a:rPr>
              <a:t>1.světové válce v roce 1921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b) po 2.světové válce v roce 1949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c) Po rozpadu SSSR v roce 1991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843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+mn-lt"/>
                <a:cs typeface="+mn-cs"/>
              </a:rPr>
              <a:t>TEST</a:t>
            </a:r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468313" y="5103813"/>
            <a:ext cx="45720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a) nám jsou ostatní členské státy povinny pomoct</a:t>
            </a:r>
          </a:p>
          <a:p>
            <a:r>
              <a:rPr lang="cs-CZ">
                <a:latin typeface="Calibri" pitchFamily="34" charset="0"/>
              </a:rPr>
              <a:t>b)  </a:t>
            </a:r>
          </a:p>
          <a:p>
            <a:r>
              <a:rPr lang="cs-CZ">
                <a:latin typeface="Calibri" pitchFamily="34" charset="0"/>
              </a:rPr>
              <a:t>c)  </a:t>
            </a: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5076825" y="3789363"/>
            <a:ext cx="4572000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a)</a:t>
            </a:r>
          </a:p>
          <a:p>
            <a:r>
              <a:rPr lang="cs-CZ">
                <a:latin typeface="Calibri" pitchFamily="34" charset="0"/>
              </a:rPr>
              <a:t>b) ano </a:t>
            </a:r>
          </a:p>
          <a:p>
            <a:r>
              <a:rPr lang="cs-CZ">
                <a:latin typeface="Calibri" pitchFamily="34" charset="0"/>
              </a:rPr>
              <a:t>c)  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468313" y="1052513"/>
            <a:ext cx="34417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Calibri" pitchFamily="34" charset="0"/>
              </a:rPr>
              <a:t>1) NATO je realizováno spoluprací:</a:t>
            </a:r>
            <a:endParaRPr lang="cs-CZ">
              <a:latin typeface="Calibri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8313" y="1412875"/>
            <a:ext cx="4572000" cy="923925"/>
          </a:xfrm>
          <a:prstGeom prst="rect">
            <a:avLst/>
          </a:prstGeom>
        </p:spPr>
        <p:txBody>
          <a:bodyPr>
            <a:spAutoFit/>
          </a:bodyPr>
          <a:lstStyle/>
          <a:p>
            <a:pPr marL="177800" indent="-177800" fontAlgn="auto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dirty="0">
                <a:latin typeface="+mn-lt"/>
                <a:cs typeface="+mn-cs"/>
              </a:rPr>
              <a:t>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b)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c) evropských členů NATO, USA a Kanady</a:t>
            </a: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5076825" y="4724400"/>
            <a:ext cx="17097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6) NATO chrání:</a:t>
            </a:r>
            <a:endParaRPr lang="cs-CZ">
              <a:latin typeface="Calibri" pitchFamily="34" charset="0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5003800" y="5084763"/>
            <a:ext cx="39608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a) svobodu a bezpečnost všech jeho členů</a:t>
            </a:r>
          </a:p>
          <a:p>
            <a:r>
              <a:rPr lang="cs-CZ">
                <a:latin typeface="Calibri" pitchFamily="34" charset="0"/>
              </a:rPr>
              <a:t>b)  </a:t>
            </a:r>
          </a:p>
          <a:p>
            <a:r>
              <a:rPr lang="cs-CZ">
                <a:latin typeface="Calibri" pitchFamily="34" charset="0"/>
              </a:rPr>
              <a:t>c)  </a:t>
            </a: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468313" y="4508500"/>
            <a:ext cx="45720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3) Pokud by na náš stát někdo bezdůvodně zaútočil, tak:</a:t>
            </a:r>
            <a:endParaRPr lang="cs-CZ">
              <a:latin typeface="Calibri" pitchFamily="34" charset="0"/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5076825" y="1052513"/>
            <a:ext cx="19923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Calibri" pitchFamily="34" charset="0"/>
              </a:rPr>
              <a:t>4) NATO se snaží o:</a:t>
            </a:r>
            <a:endParaRPr lang="cs-CZ">
              <a:latin typeface="Calibri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076825" y="1412875"/>
            <a:ext cx="3816350" cy="1477963"/>
          </a:xfrm>
          <a:prstGeom prst="rect">
            <a:avLst/>
          </a:prstGeom>
        </p:spPr>
        <p:txBody>
          <a:bodyPr>
            <a:spAutoFit/>
          </a:bodyPr>
          <a:lstStyle/>
          <a:p>
            <a:pPr marL="177800" indent="-177800" fontAlgn="auto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dirty="0" smtClean="0">
                <a:latin typeface="+mn-lt"/>
                <a:cs typeface="+mn-cs"/>
              </a:rPr>
              <a:t> zachování </a:t>
            </a:r>
            <a:r>
              <a:rPr lang="cs-CZ" dirty="0">
                <a:latin typeface="+mn-lt"/>
                <a:cs typeface="+mn-cs"/>
              </a:rPr>
              <a:t>strategické rovnováhy v Evropě</a:t>
            </a:r>
          </a:p>
          <a:p>
            <a:pPr marL="177800" indent="-177800" fontAlgn="auto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dirty="0">
                <a:latin typeface="+mn-lt"/>
                <a:cs typeface="+mn-cs"/>
              </a:rPr>
              <a:t> </a:t>
            </a:r>
          </a:p>
          <a:p>
            <a:pPr marL="177800" indent="-177800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c)  </a:t>
            </a: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5003800" y="2924175"/>
            <a:ext cx="388937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5) Umožňuje NATO také spolupráci i v dalších nevojenských oblastech, např. na poli ekonomiky?</a:t>
            </a:r>
            <a:endParaRPr lang="cs-CZ">
              <a:latin typeface="Calibri" pitchFamily="34" charset="0"/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468313" y="2852738"/>
            <a:ext cx="20907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Calibri" pitchFamily="34" charset="0"/>
              </a:rPr>
              <a:t>2) Kdy NATO vzniklo</a:t>
            </a:r>
            <a:endParaRPr lang="cs-CZ">
              <a:latin typeface="Calibri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68313" y="3213100"/>
            <a:ext cx="4572000" cy="923925"/>
          </a:xfrm>
          <a:prstGeom prst="rect">
            <a:avLst/>
          </a:prstGeom>
        </p:spPr>
        <p:txBody>
          <a:bodyPr>
            <a:spAutoFit/>
          </a:bodyPr>
          <a:lstStyle/>
          <a:p>
            <a:pPr marL="177800" indent="-177800" fontAlgn="auto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dirty="0">
                <a:latin typeface="+mn-lt"/>
                <a:cs typeface="+mn-cs"/>
              </a:rPr>
              <a:t>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b) po 2.světové válce v roce 1949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c)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Zdroje (02.09.2013</a:t>
            </a:r>
            <a:r>
              <a:rPr lang="cs-CZ" sz="4400" dirty="0">
                <a:solidFill>
                  <a:schemeClr val="accent4">
                    <a:lumMod val="10000"/>
                  </a:schemeClr>
                </a:solidFill>
                <a:latin typeface="+mj-lt"/>
                <a:ea typeface="+mj-ea"/>
                <a:cs typeface="+mj-cs"/>
              </a:rPr>
              <a:t>)</a:t>
            </a: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250825" y="1196975"/>
            <a:ext cx="8686800" cy="4937125"/>
          </a:xfrm>
          <a:prstGeom prst="rect">
            <a:avLst/>
          </a:prstGeom>
        </p:spPr>
        <p:txBody>
          <a:bodyPr>
            <a:normAutofit/>
          </a:bodyPr>
          <a:lstStyle/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Zdroje obrázků: 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</a:t>
            </a: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MS Office Klipart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 http://cs.wikipedia.org/wiki/Soubor:Flag_of_NATO.svg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-http://cs.wikipedia.org/wiki/Soubor:History_of_NATO_enlargement.svg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-http://cs.wikipedia.org/wiki/Soubor:NATO-2002-Summit.jpg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-archiv autora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endParaRPr lang="cs-CZ" sz="1400" dirty="0">
              <a:solidFill>
                <a:schemeClr val="accent4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cs typeface="Times New Roman" pitchFamily="18" charset="0"/>
            </a:endParaRPr>
          </a:p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Literatura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-http://cs.wikipedia.org/wiki/Severoatlantick%C3%A1_aliance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accent4">
                    <a:lumMod val="10000"/>
                  </a:schemeClr>
                </a:solidFill>
                <a:latin typeface="+mj-lt"/>
                <a:cs typeface="+mn-cs"/>
              </a:rPr>
              <a:t>-http://www.</a:t>
            </a:r>
            <a:r>
              <a:rPr lang="cs-CZ" sz="1400" dirty="0" err="1">
                <a:solidFill>
                  <a:schemeClr val="accent4">
                    <a:lumMod val="10000"/>
                  </a:schemeClr>
                </a:solidFill>
                <a:latin typeface="+mj-lt"/>
                <a:cs typeface="+mn-cs"/>
              </a:rPr>
              <a:t>mezinarodni</a:t>
            </a:r>
            <a:r>
              <a:rPr lang="cs-CZ" sz="1400" dirty="0">
                <a:solidFill>
                  <a:schemeClr val="accent4">
                    <a:lumMod val="10000"/>
                  </a:schemeClr>
                </a:solidFill>
                <a:latin typeface="+mj-lt"/>
                <a:cs typeface="+mn-cs"/>
              </a:rPr>
              <a:t>-organizace.</a:t>
            </a:r>
            <a:r>
              <a:rPr lang="cs-CZ" sz="1400" dirty="0" err="1">
                <a:solidFill>
                  <a:schemeClr val="accent4">
                    <a:lumMod val="10000"/>
                  </a:schemeClr>
                </a:solidFill>
                <a:latin typeface="+mj-lt"/>
                <a:cs typeface="+mn-cs"/>
              </a:rPr>
              <a:t>wz.cz</a:t>
            </a:r>
            <a:r>
              <a:rPr lang="cs-CZ" sz="1400" dirty="0">
                <a:solidFill>
                  <a:schemeClr val="accent4">
                    <a:lumMod val="10000"/>
                  </a:schemeClr>
                </a:solidFill>
                <a:latin typeface="+mj-lt"/>
                <a:cs typeface="+mn-cs"/>
              </a:rPr>
              <a:t>/nato/</a:t>
            </a:r>
            <a:r>
              <a:rPr lang="cs-CZ" sz="1400" dirty="0" err="1">
                <a:solidFill>
                  <a:schemeClr val="accent4">
                    <a:lumMod val="10000"/>
                  </a:schemeClr>
                </a:solidFill>
                <a:latin typeface="+mj-lt"/>
                <a:cs typeface="+mn-cs"/>
              </a:rPr>
              <a:t>cile</a:t>
            </a:r>
            <a:r>
              <a:rPr lang="cs-CZ" sz="1400" dirty="0">
                <a:solidFill>
                  <a:schemeClr val="accent4">
                    <a:lumMod val="10000"/>
                  </a:schemeClr>
                </a:solidFill>
                <a:latin typeface="+mj-lt"/>
                <a:cs typeface="+mn-cs"/>
              </a:rPr>
              <a:t>-nato/</a:t>
            </a:r>
            <a:r>
              <a:rPr lang="cs-CZ" sz="1400" dirty="0" err="1">
                <a:solidFill>
                  <a:schemeClr val="accent4">
                    <a:lumMod val="10000"/>
                  </a:schemeClr>
                </a:solidFill>
                <a:latin typeface="+mj-lt"/>
                <a:cs typeface="+mn-cs"/>
              </a:rPr>
              <a:t>cile</a:t>
            </a:r>
            <a:r>
              <a:rPr lang="cs-CZ" sz="1400" dirty="0">
                <a:solidFill>
                  <a:schemeClr val="accent4">
                    <a:lumMod val="10000"/>
                  </a:schemeClr>
                </a:solidFill>
                <a:latin typeface="+mj-lt"/>
                <a:cs typeface="+mn-cs"/>
              </a:rPr>
              <a:t>-nato.</a:t>
            </a:r>
            <a:r>
              <a:rPr lang="cs-CZ" sz="1400" dirty="0" err="1">
                <a:solidFill>
                  <a:schemeClr val="accent4">
                    <a:lumMod val="10000"/>
                  </a:schemeClr>
                </a:solidFill>
                <a:latin typeface="+mj-lt"/>
                <a:cs typeface="+mn-cs"/>
              </a:rPr>
              <a:t>html</a:t>
            </a:r>
            <a:endParaRPr lang="cs-CZ" sz="1400" dirty="0">
              <a:solidFill>
                <a:schemeClr val="accent4">
                  <a:lumMod val="10000"/>
                </a:schemeClr>
              </a:solidFill>
              <a:latin typeface="+mj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598</TotalTime>
  <Words>918</Words>
  <Application>Microsoft Office PowerPoint</Application>
  <PresentationFormat>Předvádění na obrazovce (4:3)</PresentationFormat>
  <Paragraphs>96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Výukový materiál Zpracovaný v rámci projektu EU peníze školám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Výukový materiál Zpracovaný v rámci projektu EU peníze školám</dc:title>
  <dc:creator>admin</dc:creator>
  <cp:lastModifiedBy>U14</cp:lastModifiedBy>
  <cp:revision>66</cp:revision>
  <dcterms:created xsi:type="dcterms:W3CDTF">2013-11-02T12:12:58Z</dcterms:created>
  <dcterms:modified xsi:type="dcterms:W3CDTF">2014-01-30T09:07:45Z</dcterms:modified>
</cp:coreProperties>
</file>