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59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0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7045B0-A2D9-4954-A73D-0E1A68C1FA0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2</a:t>
            </a:r>
          </a:p>
          <a:p>
            <a:pPr algn="l"/>
            <a:r>
              <a:rPr lang="cs-CZ" sz="24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400" dirty="0" smtClean="0">
                <a:solidFill>
                  <a:schemeClr val="accent4">
                    <a:lumMod val="10000"/>
                  </a:schemeClr>
                </a:solidFill>
              </a:rPr>
              <a:t>: OV2</a:t>
            </a:r>
          </a:p>
          <a:p>
            <a:pPr algn="l"/>
            <a:r>
              <a:rPr lang="cs-CZ" sz="2400" b="1" dirty="0" smtClean="0">
                <a:solidFill>
                  <a:schemeClr val="accent4">
                    <a:lumMod val="10000"/>
                  </a:schemeClr>
                </a:solidFill>
              </a:rPr>
              <a:t>Anotace:</a:t>
            </a:r>
            <a:r>
              <a:rPr lang="cs-CZ" sz="2400" dirty="0" smtClean="0">
                <a:solidFill>
                  <a:schemeClr val="accent4">
                    <a:lumMod val="10000"/>
                  </a:schemeClr>
                </a:solidFill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Ing. Zdeněk Peška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395536" y="2924944"/>
            <a:ext cx="813690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KULTURNÍ INSTITUCE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 descr="svetozor-kin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4" y="4437112"/>
            <a:ext cx="2700299" cy="1800199"/>
          </a:xfrm>
          <a:prstGeom prst="rect">
            <a:avLst/>
          </a:prstGeom>
        </p:spPr>
      </p:pic>
      <p:pic>
        <p:nvPicPr>
          <p:cNvPr id="19" name="Obrázek 18" descr="Narodni_technicka_knihovna_Praha6-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365104"/>
            <a:ext cx="2587379" cy="1940534"/>
          </a:xfrm>
          <a:prstGeom prst="rect">
            <a:avLst/>
          </a:prstGeom>
        </p:spPr>
      </p:pic>
      <p:pic>
        <p:nvPicPr>
          <p:cNvPr id="18" name="Obrázek 17" descr="NÁRODNÍ GALERIE PRAG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4415240"/>
            <a:ext cx="2721496" cy="1894841"/>
          </a:xfrm>
          <a:prstGeom prst="rect">
            <a:avLst/>
          </a:prstGeom>
        </p:spPr>
      </p:pic>
      <p:pic>
        <p:nvPicPr>
          <p:cNvPr id="16" name="Obrázek 15" descr="narodni-pamatnik-na-vitkove-1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2492896"/>
            <a:ext cx="2735716" cy="1872208"/>
          </a:xfrm>
          <a:prstGeom prst="rect">
            <a:avLst/>
          </a:prstGeom>
        </p:spPr>
      </p:pic>
      <p:pic>
        <p:nvPicPr>
          <p:cNvPr id="14" name="Obrázek 13" descr="muzeum_v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75856" y="2492896"/>
            <a:ext cx="2496277" cy="1872208"/>
          </a:xfrm>
          <a:prstGeom prst="rect">
            <a:avLst/>
          </a:prstGeom>
        </p:spPr>
      </p:pic>
      <p:pic>
        <p:nvPicPr>
          <p:cNvPr id="17" name="Obrázek 16" descr="Pha1-Narodni-divadlo0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2492896"/>
            <a:ext cx="2810067" cy="187220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KULTURNÍ INSTITUCE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980728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Kultura má ve společnosti svou nezpochybnitelnou pozici. Schopností kultury je představit vyspělost dané země, prezentovat její tradice, uznávané hodnoty a zvyklosti, svou činností je kultura důležitou součásti veřejného života, přispívá k utváření národní identity a integrity občanů státu.</a:t>
            </a:r>
          </a:p>
          <a:p>
            <a:r>
              <a:rPr lang="cs-CZ" dirty="0" smtClean="0"/>
              <a:t>K hlavním kulturním institucím patří: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87624" y="2564904"/>
            <a:ext cx="114916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DIVADLO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660232" y="2492896"/>
            <a:ext cx="132382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PAMÁTNÍK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60232" y="4509120"/>
            <a:ext cx="107593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GALERIE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23928" y="4509120"/>
            <a:ext cx="73609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KINO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4509120"/>
            <a:ext cx="136973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KNIHOVNA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23928" y="2564904"/>
            <a:ext cx="121379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MUZEUM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8601"/>
                            </p:stCondLst>
                            <p:childTnLst>
                              <p:par>
                                <p:cTn id="1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601"/>
                            </p:stCondLst>
                            <p:childTnLst>
                              <p:par>
                                <p:cTn id="1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2601"/>
                            </p:stCondLst>
                            <p:childTnLst>
                              <p:par>
                                <p:cTn id="2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4601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6601"/>
                            </p:stCondLst>
                            <p:childTnLst>
                              <p:par>
                                <p:cTn id="2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8601"/>
                            </p:stCondLst>
                            <p:childTnLst>
                              <p:par>
                                <p:cTn id="3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9" grpId="0"/>
      <p:bldP spid="10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Pha1-Narodni-divadlo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2636912"/>
            <a:ext cx="3744785" cy="24949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DIVADLO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908720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Divadlo</a:t>
            </a:r>
            <a:r>
              <a:rPr lang="cs-CZ" dirty="0" smtClean="0"/>
              <a:t> je výkonné čili múzické umění, při němž herci (případně zpěváci a tanečníci) na jevišti předvádějí divadelní hru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04864"/>
            <a:ext cx="187012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Poznáš divadla?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851920" y="2708920"/>
            <a:ext cx="269849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Národní divadlo v Praze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3" name="Obrázek 22" descr="Brno,_Rooseveltova,_Janáčkovo_divadlo_(0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3068960"/>
            <a:ext cx="3744416" cy="2808312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4059036" y="3140968"/>
            <a:ext cx="286033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Janáčkovo divadlo v Brně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5" name="Obrázek 24" descr="Opera_Plzen_17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5976" y="3573016"/>
            <a:ext cx="3744416" cy="2808312"/>
          </a:xfrm>
          <a:prstGeom prst="rect">
            <a:avLst/>
          </a:prstGeom>
        </p:spPr>
      </p:pic>
      <p:sp>
        <p:nvSpPr>
          <p:cNvPr id="26" name="Obdélník 25"/>
          <p:cNvSpPr/>
          <p:nvPr/>
        </p:nvSpPr>
        <p:spPr>
          <a:xfrm>
            <a:off x="4572000" y="3645024"/>
            <a:ext cx="256281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Divadlo </a:t>
            </a:r>
            <a:r>
              <a:rPr lang="cs-CZ" sz="20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J.K.Tyla</a:t>
            </a:r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v Plzni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7" name="Obrázek 26" descr="Divadlo_na_Vinohradech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88024" y="4005064"/>
            <a:ext cx="3803915" cy="2852936"/>
          </a:xfrm>
          <a:prstGeom prst="rect">
            <a:avLst/>
          </a:prstGeom>
        </p:spPr>
      </p:pic>
      <p:sp>
        <p:nvSpPr>
          <p:cNvPr id="28" name="Obdélník 27"/>
          <p:cNvSpPr/>
          <p:nvPr/>
        </p:nvSpPr>
        <p:spPr>
          <a:xfrm>
            <a:off x="4932040" y="4149080"/>
            <a:ext cx="353917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Divadlo na Vinohradech v Praze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1520" y="1484784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Divadlo zahrnuje rozličné žánry dramatického umění nebo hudebně-dramatického umění podle prostorového členění a hereckého projevu: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jevištní formy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činohra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hudební divadlo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opera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opereta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muzikál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zpěvohra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pohybové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balet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/>
              <a:t> pantomima</a:t>
            </a:r>
          </a:p>
          <a:p>
            <a:pPr lvl="2">
              <a:buFont typeface="Wingdings" pitchFamily="2" charset="2"/>
              <a:buChar char="Ø"/>
            </a:pPr>
            <a:r>
              <a:rPr lang="cs-CZ" smtClean="0"/>
              <a:t> tanec</a:t>
            </a:r>
            <a:endParaRPr lang="cs-CZ" dirty="0" smtClean="0"/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loutkové divadlo (případně </a:t>
            </a:r>
          </a:p>
          <a:p>
            <a:pPr lvl="1"/>
            <a:r>
              <a:rPr lang="cs-CZ" dirty="0" smtClean="0"/>
              <a:t>stínové divadlo nebo černé divadlo)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nejevištní audiovizuální formy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rozhlasová hra a televizní hra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film a video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2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22" grpId="0"/>
      <p:bldP spid="24" grpId="0"/>
      <p:bldP spid="26" grpId="0"/>
      <p:bldP spid="28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muzeum_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140968"/>
            <a:ext cx="2784309" cy="2088232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MUZEUM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980728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stálá nevýdělečná instituce ve službách společnosti a jejího rozvoje, otevřená veřejnosti, která získává, uchovává, zkoumá, zprostředkuje a vystavuje hmotné doklady o člověku a jeho prostředí za účelem studia, vzdělání, výchovy a potěšení.</a:t>
            </a:r>
          </a:p>
          <a:p>
            <a:r>
              <a:rPr lang="cs-CZ" dirty="0" smtClean="0"/>
              <a:t>Dle svého zaměření, obsahu – expozic a depozitářů – se rozlišují na </a:t>
            </a:r>
            <a:r>
              <a:rPr lang="cs-CZ" i="1" dirty="0" smtClean="0"/>
              <a:t>všeobecná</a:t>
            </a:r>
            <a:r>
              <a:rPr lang="cs-CZ" dirty="0" smtClean="0"/>
              <a:t> (</a:t>
            </a:r>
            <a:r>
              <a:rPr lang="cs-CZ" i="1" dirty="0" smtClean="0"/>
              <a:t>národní</a:t>
            </a:r>
            <a:r>
              <a:rPr lang="cs-CZ" dirty="0" smtClean="0"/>
              <a:t>, </a:t>
            </a:r>
            <a:r>
              <a:rPr lang="cs-CZ" i="1" dirty="0" smtClean="0"/>
              <a:t>vlastivědná</a:t>
            </a:r>
            <a:r>
              <a:rPr lang="cs-CZ" dirty="0" smtClean="0"/>
              <a:t>) </a:t>
            </a:r>
            <a:r>
              <a:rPr lang="cs-CZ" i="1" dirty="0" smtClean="0"/>
              <a:t>muzea</a:t>
            </a:r>
            <a:r>
              <a:rPr lang="cs-CZ" dirty="0" smtClean="0"/>
              <a:t> a </a:t>
            </a:r>
            <a:r>
              <a:rPr lang="cs-CZ" i="1" dirty="0" smtClean="0"/>
              <a:t>specializovaná muzea</a:t>
            </a:r>
            <a:r>
              <a:rPr lang="cs-CZ" dirty="0" smtClean="0"/>
              <a:t> (v rámci jednoho oboru). </a:t>
            </a:r>
          </a:p>
          <a:p>
            <a:r>
              <a:rPr lang="cs-CZ" dirty="0" smtClean="0"/>
              <a:t>Na rozdíl od muzejních depozitářů jsou muzejní expozice přístupné veřejnosti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11560" y="2636912"/>
            <a:ext cx="179863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Poznáš muzea?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1560" y="4797152"/>
            <a:ext cx="269266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Národní muzeum Praha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2" name="Obrázek 21" descr="NT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3933056"/>
            <a:ext cx="2664296" cy="2084367"/>
          </a:xfrm>
          <a:prstGeom prst="rect">
            <a:avLst/>
          </a:prstGeom>
        </p:spPr>
      </p:pic>
      <p:sp>
        <p:nvSpPr>
          <p:cNvPr id="23" name="Obdélník 22"/>
          <p:cNvSpPr/>
          <p:nvPr/>
        </p:nvSpPr>
        <p:spPr>
          <a:xfrm>
            <a:off x="3707904" y="5301208"/>
            <a:ext cx="211583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Národní technické</a:t>
            </a:r>
          </a:p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muzeum Praha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4" name="Obrázek 23" descr="Technical_Museum_in_Brno,_view_from_crossroa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9663" y="3212976"/>
            <a:ext cx="2556793" cy="2016224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6012160" y="4725144"/>
            <a:ext cx="276524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Technické muzeum Brno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3" grpId="0"/>
      <p:bldP spid="21" grpId="0"/>
      <p:bldP spid="23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 descr="narodni-pamatnik-na-vitkove-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4221088"/>
            <a:ext cx="2735716" cy="187220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PAMÁTNÍK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980728"/>
            <a:ext cx="79928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objekt, který slouží jako centrální místo, jehož účelem je připomínat nějakou osobu, která je už obvykle mrtvá, anebo nějakou významnou událost, která se stala a která je hodna neustálého připomínání. Památník může být muzeum na místě dané události, může se jednat o sochy, sousoší, fontány, monolity anebo celé parky. Velmi častou formou památníku jsou náhrobní kameny, které vidíme na hřbitově. Pamětní desky lze najít v ulicích všech měst, které mají alespoň nějakou historickou tradici.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755576" y="6150114"/>
            <a:ext cx="215642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Národní památník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Vítkově v Praze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1" name="Obrázek 20" descr="Terezin_National_Cemeter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3501008"/>
            <a:ext cx="2815800" cy="1872208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3704182" y="5445224"/>
            <a:ext cx="187583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Národní hřbitov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Terezín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451423" y="4740334"/>
            <a:ext cx="199798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Památník Terezín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4" name="Obrázek 23" descr="Peter_Stehlik_2009.05.12_Lidice_004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2780928"/>
            <a:ext cx="2843808" cy="1895872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568058" y="3212976"/>
            <a:ext cx="22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Poznáš památníky?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22" grpId="0"/>
      <p:bldP spid="23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 descr="Narodni_technicka_knihovna_Praha6-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628800"/>
            <a:ext cx="2587379" cy="194053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KNIHOVNA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764704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instituce sloužící primárně ke zpřístupnění knihovních jednotek veřejnosti. Dělí se: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012160" y="2780928"/>
            <a:ext cx="249632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NÁRODNÍ TECHNICKÁ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KNIHOVNA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1225689"/>
            <a:ext cx="53285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/>
              <a:t>podle přístupnosti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soukromé (osobní, rodinné).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veřejné (často je však míra veřejnosti omezena, např. pouze pro registrované uživatele), zpřístupňují širokému okruhu čtenářů především beletrii a populárně-naučnou literaturu.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podle regionální působnosti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národní - provozuje je stát, jejich hlavním úkolem je shromažďování a uchovávání knižní produkce, která na daném území vyšla.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krajské - provozují je kraje.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místní - provozovány obcemi.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podle zaměření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veřejné, všeobecné (Městská knihovna v Praze)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odborné (speciální).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cs-CZ" dirty="0" smtClean="0"/>
              <a:t>polytematické </a:t>
            </a:r>
            <a:r>
              <a:rPr lang="cs-CZ" dirty="0" smtClean="0"/>
              <a:t>(Národní technická knihovna)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cs-CZ" dirty="0" smtClean="0"/>
              <a:t>specializované:</a:t>
            </a:r>
          </a:p>
          <a:p>
            <a:pPr lvl="2"/>
            <a:r>
              <a:rPr lang="cs-CZ" dirty="0" smtClean="0"/>
              <a:t>- oborově (knihovny vysokých škol).</a:t>
            </a:r>
          </a:p>
          <a:p>
            <a:pPr lvl="2"/>
            <a:r>
              <a:rPr lang="cs-CZ" dirty="0" smtClean="0"/>
              <a:t>- druhově (knihovna Úřadu průmyslového vlastnictví).</a:t>
            </a:r>
            <a:endParaRPr lang="cs-CZ" dirty="0"/>
          </a:p>
        </p:txBody>
      </p:sp>
      <p:pic>
        <p:nvPicPr>
          <p:cNvPr id="7" name="Obrázek 6" descr="Overview_of_Moravian_library_Br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3645024"/>
            <a:ext cx="2592288" cy="172819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6319396" y="4509120"/>
            <a:ext cx="216988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NÁRODNÍ ZEMSKÁ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KNIHOVNA BRNO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6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1" grpId="0"/>
      <p:bldP spid="21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 descr="svetozor-kin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9532" y="2636912"/>
            <a:ext cx="4320481" cy="288032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KINO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980728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místo které je určeno k hromadnému sledování filmových představení. Filmový projektor, který je umístěn vzadu v projekční kabině, promítá film na plátno, které je umístěno vpředu před hledištěm. V současné době jsou klasické filmy nahrazovány digitální technologií  a vznikají 3D (používají se speciální brýle) a 4D  (zapojí se i další smysly) kina.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403648" y="4653136"/>
            <a:ext cx="191456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KINO SVĚTOZOR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PRAZE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1" name="Obrázek 20" descr="Zlin-Velke-K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1" y="2636912"/>
            <a:ext cx="3744416" cy="2808312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5580112" y="4653136"/>
            <a:ext cx="2351395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VELKÉ KINO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ZLÍN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 descr="NÁRODNÍ GALERIE PRA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3429000"/>
            <a:ext cx="4233664" cy="294768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GALERIE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980728"/>
            <a:ext cx="79928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expozice, specializovaný prostor pro vystavování uměleckých děl spojený se stálou expozicí (výstavou) těchto děl</a:t>
            </a:r>
          </a:p>
          <a:p>
            <a:endParaRPr lang="cs-CZ" dirty="0" smtClean="0"/>
          </a:p>
          <a:p>
            <a:r>
              <a:rPr lang="cs-CZ" b="1" u="sng" dirty="0" smtClean="0"/>
              <a:t>Typy galerií:</a:t>
            </a:r>
          </a:p>
          <a:p>
            <a:r>
              <a:rPr lang="cs-CZ" b="1" dirty="0" smtClean="0"/>
              <a:t>Veřejné -</a:t>
            </a:r>
            <a:r>
              <a:rPr lang="cs-CZ" dirty="0" smtClean="0"/>
              <a:t> galerie nebo muzea, které vystavují vybrané sbírky umění. Na druhé straně existují </a:t>
            </a:r>
            <a:r>
              <a:rPr lang="cs-CZ" b="1" dirty="0" smtClean="0"/>
              <a:t>soukromé</a:t>
            </a:r>
            <a:r>
              <a:rPr lang="cs-CZ" dirty="0" smtClean="0"/>
              <a:t> galerie, které fungují na komerčním základě prodeje uměleckých děl.</a:t>
            </a:r>
          </a:p>
          <a:p>
            <a:r>
              <a:rPr lang="cs-CZ" b="1" dirty="0" smtClean="0"/>
              <a:t>Internetová galerie - </a:t>
            </a:r>
            <a:r>
              <a:rPr lang="cs-CZ" dirty="0" smtClean="0"/>
              <a:t>s rozšířením internetu mnoho umělců a galerií otevřelo své galerie on-line.</a:t>
            </a:r>
          </a:p>
          <a:p>
            <a:endParaRPr lang="cs-CZ" dirty="0" smtClean="0"/>
          </a:p>
        </p:txBody>
      </p:sp>
      <p:sp>
        <p:nvSpPr>
          <p:cNvPr id="9" name="Obdélník 8"/>
          <p:cNvSpPr/>
          <p:nvPr/>
        </p:nvSpPr>
        <p:spPr>
          <a:xfrm>
            <a:off x="6300192" y="3429000"/>
            <a:ext cx="217149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NÁRODNÍ GALERIE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PRAZE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501008"/>
            <a:ext cx="3672408" cy="2089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023961" y="5661248"/>
            <a:ext cx="264283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INTERNETOVÁ GALERIE</a:t>
            </a:r>
          </a:p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GALERIE 2002</a:t>
            </a:r>
            <a:endParaRPr lang="cs-CZ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9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(22.09.2013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908720"/>
            <a:ext cx="8892480" cy="522579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dirty="0" smtClean="0"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MS Office Klipart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?q=kultura&amp;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=kultura&amp;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=detail&amp;id=25C7F7E27030374E220B0C034C9E1EC399A904DA&amp;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=129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pam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%C3%A1tn%C3%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ADk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pam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%C3%A1tn%C3%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ADk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=6-8&amp;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=detail&amp;id=B8B942E4EFCD01514493148B405CE21283C8A14F&amp;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=54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?q=DIVADLO&amp;go=&amp;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ds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=detail&amp;id=2261D9ADC703ECEF3A9192C0BC86A8BD1B61F6BD&amp;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=18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?q=MUZEUM&amp;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=muzeum&amp;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=8-6&amp;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=detail&amp;id=1BE35455CD48FCCBB0696DEB359F5757FE453406&amp;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=3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http://cs.wikipedia.org/wiki/Soubor:Praha_Veletr%C5%BEn%C3%AD_pal%C3%A1c_jih.jpg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?q=KINO&amp;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=kino&amp;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=8-4&amp;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=detail&amp;id=337F3F5D4E965DE60AEDD077D400984260CE7CCE&amp;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=411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http://cs.wikipedia.org/wiki/Soubor:Brno,_Rooseveltova,_Jan%C3%A1%C4%8Dkovo_divadlo_(01).jpg</a:t>
            </a:r>
          </a:p>
          <a:p>
            <a:pPr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-http://cs.wikipedia.org/wiki/Soubor:Divadlo_na_Vinohradech.JPG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-http://cs.wikipedia.org/wiki/Soubor:Opera_Plzen_176.JPG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http://cs.wikipedia.org/wiki/Soubor:NTM.jpg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http://cs.wikipedia.org/wiki/Soubor:Technical_Museum_in_Brno,_view_from_crossroad.jpg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http://cs.wikipedia.org/wiki/Pam%C3%A1tn%C3%ADk_Lidice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http://cs.wikipedia.org/wiki/Soubor:Terezin_National_Cemetery.JPG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http://cs.wikipedia.org/wiki/Soubor:Overview_of_Moravian_library_Brno.jpg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?q=kino+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zl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ADn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=kino+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zl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ADn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=0-8&amp;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=detail&amp;id=01120F1A91143981BAAF579A09DE65AECC1D5DEE&amp;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</a:t>
            </a:r>
          </a:p>
          <a:p>
            <a:pPr>
              <a:spcBef>
                <a:spcPct val="20000"/>
              </a:spcBef>
            </a:pPr>
            <a:r>
              <a:rPr lang="cs-CZ" sz="140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http://www.galerie2002.cz/</a:t>
            </a:r>
          </a:p>
          <a:p>
            <a:pPr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archiv autora</a:t>
            </a: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(22.09.2013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908720"/>
            <a:ext cx="8892480" cy="5225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Literatura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http://cs.wikipedia.org/wiki/Divadlo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http://cs.wikipedia.org/wiki/Muzeum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http://cs.wikipedia.org/wiki/Kino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http://cs.wikipedia.org/wiki/Knihovna_(instituce)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http://cs.wikipedia.org/wiki/Pam%C3%A1tn%C3%ADk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1143</TotalTime>
  <Words>875</Words>
  <Application>Microsoft Office PowerPoint</Application>
  <PresentationFormat>Předvádění na obrazovce (4:3)</PresentationFormat>
  <Paragraphs>128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Výukový materiál Zpracovaný v rámci projektu EU peníze školám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Dum</cp:lastModifiedBy>
  <cp:revision>124</cp:revision>
  <dcterms:created xsi:type="dcterms:W3CDTF">2013-11-02T12:12:58Z</dcterms:created>
  <dcterms:modified xsi:type="dcterms:W3CDTF">2014-02-03T19:50:27Z</dcterms:modified>
</cp:coreProperties>
</file>