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notesSlides/notesSlide3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notesSlides/notesSlide29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1"/>
  </p:notesMasterIdLst>
  <p:sldIdLst>
    <p:sldId id="271" r:id="rId2"/>
    <p:sldId id="256" r:id="rId3"/>
    <p:sldId id="272" r:id="rId4"/>
    <p:sldId id="310" r:id="rId5"/>
    <p:sldId id="273" r:id="rId6"/>
    <p:sldId id="306" r:id="rId7"/>
    <p:sldId id="274" r:id="rId8"/>
    <p:sldId id="307" r:id="rId9"/>
    <p:sldId id="308" r:id="rId10"/>
    <p:sldId id="309" r:id="rId11"/>
    <p:sldId id="301" r:id="rId12"/>
    <p:sldId id="305" r:id="rId13"/>
    <p:sldId id="302" r:id="rId14"/>
    <p:sldId id="303" r:id="rId15"/>
    <p:sldId id="275" r:id="rId16"/>
    <p:sldId id="284" r:id="rId17"/>
    <p:sldId id="276" r:id="rId18"/>
    <p:sldId id="290" r:id="rId19"/>
    <p:sldId id="285" r:id="rId20"/>
    <p:sldId id="277" r:id="rId21"/>
    <p:sldId id="278" r:id="rId22"/>
    <p:sldId id="286" r:id="rId23"/>
    <p:sldId id="289" r:id="rId24"/>
    <p:sldId id="300" r:id="rId25"/>
    <p:sldId id="287" r:id="rId26"/>
    <p:sldId id="288" r:id="rId27"/>
    <p:sldId id="291" r:id="rId28"/>
    <p:sldId id="292" r:id="rId29"/>
    <p:sldId id="293" r:id="rId30"/>
    <p:sldId id="279" r:id="rId31"/>
    <p:sldId id="294" r:id="rId32"/>
    <p:sldId id="295" r:id="rId33"/>
    <p:sldId id="296" r:id="rId34"/>
    <p:sldId id="281" r:id="rId35"/>
    <p:sldId id="297" r:id="rId36"/>
    <p:sldId id="311" r:id="rId37"/>
    <p:sldId id="282" r:id="rId38"/>
    <p:sldId id="298" r:id="rId39"/>
    <p:sldId id="283" r:id="rId4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2411" autoAdjust="0"/>
    <p:restoredTop sz="94690" autoAdjust="0"/>
  </p:normalViewPr>
  <p:slideViewPr>
    <p:cSldViewPr>
      <p:cViewPr>
        <p:scale>
          <a:sx n="80" d="100"/>
          <a:sy n="80" d="100"/>
        </p:scale>
        <p:origin x="-606" y="-5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4158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90D4F7-462E-46CD-8D3C-08136D417780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3CDBEC-CB1B-4F06-8F4B-707F97E126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77587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72210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13009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55969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2522199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941894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8851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7511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24613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157724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7028867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702001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1195186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494573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8162517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991262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9219172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2805266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195178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5850652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1555410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079186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08463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209953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4218227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789913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46405200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820367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29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74203321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1770647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205646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33763868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65766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7771342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3528489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3433427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737768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537518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pPr/>
              <a:t>39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81118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495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06143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85550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31393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698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9010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57486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95161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76629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486391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6176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69D931-58C2-4DC1-92DA-C63CEDFB76B1}" type="datetimeFigureOut">
              <a:rPr lang="cs-CZ" smtClean="0"/>
              <a:pPr/>
              <a:t>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92E3B-BFFC-4FF3-BB4E-7384D6CA23D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38738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png"/><Relationship Id="rId4" Type="http://schemas.openxmlformats.org/officeDocument/2006/relationships/image" Target="../media/image2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4.jpeg"/><Relationship Id="rId4" Type="http://schemas.openxmlformats.org/officeDocument/2006/relationships/image" Target="../media/image33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6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9.png"/><Relationship Id="rId4" Type="http://schemas.openxmlformats.org/officeDocument/2006/relationships/image" Target="../media/image38.jpeg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40.png"/><Relationship Id="rId7" Type="http://schemas.openxmlformats.org/officeDocument/2006/relationships/image" Target="../media/image4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pn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2.png"/><Relationship Id="rId5" Type="http://schemas.openxmlformats.org/officeDocument/2006/relationships/image" Target="../media/image51.jpeg"/><Relationship Id="rId4" Type="http://schemas.openxmlformats.org/officeDocument/2006/relationships/image" Target="../media/image50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226" y="332656"/>
            <a:ext cx="8229600" cy="1930226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600" dirty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 err="1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600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600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   </a:t>
            </a:r>
            <a: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/>
            </a:r>
            <a:br>
              <a:rPr lang="cs-CZ" dirty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</a:b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395536" y="2276873"/>
            <a:ext cx="8568952" cy="4581128"/>
          </a:xfrm>
        </p:spPr>
        <p:txBody>
          <a:bodyPr>
            <a:normAutofit fontScale="45000" lnSpcReduction="20000"/>
          </a:bodyPr>
          <a:lstStyle/>
          <a:p>
            <a:pPr marL="0" indent="0">
              <a:buNone/>
            </a:pPr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Zpracovaný v rámci projektu EU peníze školám</a:t>
            </a: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sz="2200" dirty="0" smtClean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projektu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Zlepšujeme a vzděláváme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Název programu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Operační program Vzdělávání pro konkurenceschopnost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Číslo výzvy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34</a:t>
            </a:r>
          </a:p>
          <a:p>
            <a:pPr marL="0" indent="0">
              <a:buNone/>
            </a:pPr>
            <a:endParaRPr lang="cs-CZ" b="1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Předmě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t: </a:t>
            </a: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Občanská výchova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Ročník: </a:t>
            </a:r>
            <a:r>
              <a:rPr lang="cs-CZ" b="1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endParaRPr lang="cs-CZ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Tematická oblast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OV1</a:t>
            </a:r>
            <a:endParaRPr lang="cs-CZ" dirty="0">
              <a:solidFill>
                <a:schemeClr val="accent4">
                  <a:lumMod val="1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Anotace: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Tento materiál slouží k výuce a opakování učiva pro žáky, kteří byli v souladu s § 9 vyhlášky číslo 73/2005 Sb. o vzdělávání dětí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, žáků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Autor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Mgr. Marcela VLASATÍKOVÁ</a:t>
            </a:r>
          </a:p>
          <a:p>
            <a:pPr marL="0" indent="0">
              <a:buNone/>
            </a:pPr>
            <a:r>
              <a:rPr lang="cs-CZ" b="1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Období vytvoření</a:t>
            </a:r>
            <a:r>
              <a:rPr lang="cs-CZ" dirty="0">
                <a:solidFill>
                  <a:schemeClr val="accent4">
                    <a:lumMod val="1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Srpen 2013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cxnSp>
        <p:nvCxnSpPr>
          <p:cNvPr id="5" name="Přímá spojovací čára 6"/>
          <p:cNvCxnSpPr/>
          <p:nvPr/>
        </p:nvCxnSpPr>
        <p:spPr>
          <a:xfrm>
            <a:off x="494870" y="2060848"/>
            <a:ext cx="8112722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4013810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988840"/>
            <a:ext cx="7319248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/>
            </a:r>
            <a:b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</a:br>
            <a:r>
              <a:rPr lang="cs-CZ" sz="3200" b="1" dirty="0" smtClean="0">
                <a:solidFill>
                  <a:schemeClr val="bg2">
                    <a:lumMod val="50000"/>
                  </a:schemeClr>
                </a:solidFill>
              </a:rPr>
              <a:t>Téma: Péče </a:t>
            </a:r>
            <a:r>
              <a:rPr lang="cs-CZ" sz="3200" b="1" dirty="0">
                <a:solidFill>
                  <a:schemeClr val="bg2">
                    <a:lumMod val="50000"/>
                  </a:schemeClr>
                </a:solidFill>
              </a:rPr>
              <a:t>o zdraví 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 20. sexuální </a:t>
            </a:r>
            <a:r>
              <a:rPr lang="cs-CZ" sz="3200" b="1" dirty="0"/>
              <a:t>ž</a:t>
            </a:r>
            <a:r>
              <a:rPr lang="cs-CZ" sz="3200" b="1" dirty="0" smtClean="0"/>
              <a:t>ivot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endParaRPr lang="cs-CZ" sz="2000" dirty="0" smtClean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9792" y="3737347"/>
            <a:ext cx="3888431" cy="2916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225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Dospělost, fyzické změny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400" dirty="0" smtClean="0">
                <a:solidFill>
                  <a:srgbClr val="00B050"/>
                </a:solidFill>
                <a:latin typeface="+mj-lt"/>
              </a:rPr>
              <a:t>Od narození projde </a:t>
            </a:r>
            <a:r>
              <a:rPr lang="cs-CZ" sz="2400" dirty="0">
                <a:solidFill>
                  <a:srgbClr val="00B050"/>
                </a:solidFill>
                <a:latin typeface="+mj-lt"/>
              </a:rPr>
              <a:t>č</a:t>
            </a:r>
            <a:r>
              <a:rPr lang="cs-CZ" sz="2400" dirty="0" smtClean="0">
                <a:solidFill>
                  <a:srgbClr val="00B050"/>
                </a:solidFill>
                <a:latin typeface="+mj-lt"/>
              </a:rPr>
              <a:t>lověk do dospělosti několika vývojovými etapami: Novorozenec, kojenec, batole, předškolní </a:t>
            </a:r>
            <a:r>
              <a:rPr lang="cs-CZ" sz="2400" dirty="0" smtClean="0">
                <a:solidFill>
                  <a:srgbClr val="00B050"/>
                </a:solidFill>
                <a:latin typeface="+mj-lt"/>
              </a:rPr>
              <a:t>věk, </a:t>
            </a:r>
            <a:r>
              <a:rPr lang="cs-CZ" sz="2400" dirty="0" smtClean="0">
                <a:solidFill>
                  <a:srgbClr val="00B050"/>
                </a:solidFill>
                <a:latin typeface="+mj-lt"/>
              </a:rPr>
              <a:t>školní věk.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+mj-lt"/>
              </a:rPr>
              <a:t>V této době začíná období dospívání – puberta.</a:t>
            </a:r>
          </a:p>
          <a:p>
            <a:r>
              <a:rPr lang="cs-CZ" sz="2400" dirty="0" smtClean="0">
                <a:solidFill>
                  <a:srgbClr val="002060"/>
                </a:solidFill>
                <a:latin typeface="+mj-lt"/>
              </a:rPr>
              <a:t> Projevuje</a:t>
            </a:r>
            <a:r>
              <a:rPr lang="cs-CZ" sz="2400" dirty="0">
                <a:solidFill>
                  <a:srgbClr val="002060"/>
                </a:solidFill>
                <a:latin typeface="+mj-lt"/>
              </a:rPr>
              <a:t> </a:t>
            </a:r>
            <a:r>
              <a:rPr lang="cs-CZ" sz="2400" dirty="0" smtClean="0">
                <a:solidFill>
                  <a:srgbClr val="002060"/>
                </a:solidFill>
                <a:latin typeface="+mj-lt"/>
              </a:rPr>
              <a:t>se růstem ochlupení, mutováním a růstem vousů u chlapců, u děvčat vývojem mléčných žláz.</a:t>
            </a:r>
          </a:p>
          <a:p>
            <a:r>
              <a:rPr lang="cs-CZ" sz="2400" dirty="0" smtClean="0">
                <a:solidFill>
                  <a:srgbClr val="7030A0"/>
                </a:solidFill>
                <a:latin typeface="+mj-lt"/>
              </a:rPr>
              <a:t>Dozrávají a začínají fungovat také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vnitřní pohlavní orgány .</a:t>
            </a:r>
          </a:p>
          <a:p>
            <a:r>
              <a:rPr lang="cs-CZ" sz="2400" dirty="0" smtClean="0">
                <a:solidFill>
                  <a:srgbClr val="7030A0"/>
                </a:solidFill>
                <a:latin typeface="+mj-lt"/>
              </a:rPr>
              <a:t>U děvčat přichází měsíčky –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menstruace ( pravidelné měsíční krvácení) </a:t>
            </a:r>
            <a:r>
              <a:rPr lang="cs-CZ" sz="2400" dirty="0" smtClean="0">
                <a:solidFill>
                  <a:srgbClr val="7030A0"/>
                </a:solidFill>
                <a:latin typeface="+mj-lt"/>
              </a:rPr>
              <a:t>a tím i možnost otěhotnět.</a:t>
            </a:r>
          </a:p>
          <a:p>
            <a:r>
              <a:rPr lang="cs-CZ" sz="2400" dirty="0" smtClean="0">
                <a:solidFill>
                  <a:srgbClr val="7030A0"/>
                </a:solidFill>
                <a:latin typeface="+mj-lt"/>
              </a:rPr>
              <a:t>U chlapců je to schopnost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ejakulace</a:t>
            </a:r>
            <a:r>
              <a:rPr lang="cs-CZ" sz="2400" dirty="0" smtClean="0">
                <a:solidFill>
                  <a:srgbClr val="7030A0"/>
                </a:solidFill>
                <a:latin typeface="+mj-lt"/>
              </a:rPr>
              <a:t> (výron semene spermatu) s možností oplodnit.</a:t>
            </a:r>
            <a:endParaRPr lang="cs-CZ" sz="2400" dirty="0">
              <a:solidFill>
                <a:srgbClr val="7030A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3705183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Dospělost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84785"/>
            <a:ext cx="7920880" cy="5006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1370587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Psychické změny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600200"/>
            <a:ext cx="8856984" cy="52578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+mj-lt"/>
              </a:rPr>
              <a:t>V pubertě dochází k rozvoji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myšlení a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citů</a:t>
            </a:r>
            <a:r>
              <a:rPr lang="cs-CZ" sz="2400" dirty="0" smtClean="0">
                <a:latin typeface="+mj-lt"/>
              </a:rPr>
              <a:t>, </a:t>
            </a:r>
            <a:r>
              <a:rPr lang="cs-CZ" sz="2400" dirty="0" smtClean="0">
                <a:latin typeface="+mj-lt"/>
              </a:rPr>
              <a:t>vzniká až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přecitlivělost.</a:t>
            </a:r>
          </a:p>
          <a:p>
            <a:r>
              <a:rPr lang="cs-CZ" sz="2400" dirty="0" smtClean="0">
                <a:latin typeface="+mj-lt"/>
              </a:rPr>
              <a:t>Je tu snaha napodobňovat dospělé, nespokojenost </a:t>
            </a:r>
          </a:p>
          <a:p>
            <a:pPr marL="0" indent="0">
              <a:buNone/>
            </a:pPr>
            <a:r>
              <a:rPr lang="cs-CZ" sz="2400" dirty="0">
                <a:latin typeface="+mj-lt"/>
              </a:rPr>
              <a:t> </a:t>
            </a:r>
            <a:r>
              <a:rPr lang="cs-CZ" sz="2400" dirty="0" smtClean="0">
                <a:latin typeface="+mj-lt"/>
              </a:rPr>
              <a:t>    se sebou  -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komplexy méněcennosti </a:t>
            </a:r>
            <a:endParaRPr lang="cs-CZ" sz="2400" dirty="0">
              <a:latin typeface="+mj-lt"/>
            </a:endParaRPr>
          </a:p>
          <a:p>
            <a:pPr marL="0" indent="0">
              <a:buNone/>
            </a:pPr>
            <a:r>
              <a:rPr lang="cs-CZ" sz="2400" dirty="0" smtClean="0">
                <a:latin typeface="+mj-lt"/>
              </a:rPr>
              <a:t>     s druhými -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přehnaná kritičnost.</a:t>
            </a:r>
          </a:p>
          <a:p>
            <a:r>
              <a:rPr lang="cs-CZ" sz="2400" b="1" dirty="0">
                <a:solidFill>
                  <a:srgbClr val="7030A0"/>
                </a:solidFill>
                <a:latin typeface="+mj-lt"/>
              </a:rPr>
              <a:t>N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estálost zájmů, povrchnost.</a:t>
            </a:r>
          </a:p>
          <a:p>
            <a:r>
              <a:rPr lang="cs-CZ" sz="2400" dirty="0" smtClean="0">
                <a:latin typeface="+mj-lt"/>
              </a:rPr>
              <a:t>Projevuje se ale zároveň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touha po uznání a samostatnosti.</a:t>
            </a:r>
          </a:p>
          <a:p>
            <a:r>
              <a:rPr lang="cs-CZ" sz="2400" dirty="0" smtClean="0">
                <a:latin typeface="+mj-lt"/>
              </a:rPr>
              <a:t>Zvyšuje se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zájem o vrstevníky</a:t>
            </a:r>
            <a:r>
              <a:rPr lang="cs-CZ" sz="2400" dirty="0" smtClean="0">
                <a:latin typeface="+mj-lt"/>
              </a:rPr>
              <a:t>, o život v partě i o opačné pohlaví.</a:t>
            </a:r>
          </a:p>
          <a:p>
            <a:r>
              <a:rPr lang="cs-CZ" sz="2400" dirty="0" smtClean="0">
                <a:latin typeface="+mj-lt"/>
              </a:rPr>
              <a:t>Je to období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prvních lásek a zklamání.</a:t>
            </a:r>
          </a:p>
          <a:p>
            <a:r>
              <a:rPr lang="cs-CZ" sz="2400" dirty="0" smtClean="0">
                <a:latin typeface="+mj-lt"/>
              </a:rPr>
              <a:t>Je to období prvních </a:t>
            </a:r>
            <a:r>
              <a:rPr lang="cs-CZ" sz="2400" b="1" dirty="0" smtClean="0">
                <a:solidFill>
                  <a:srgbClr val="7030A0"/>
                </a:solidFill>
                <a:latin typeface="+mj-lt"/>
              </a:rPr>
              <a:t>sexuálních zkušeností.</a:t>
            </a:r>
          </a:p>
          <a:p>
            <a:endParaRPr lang="cs-CZ" sz="2400" dirty="0" smtClean="0">
              <a:latin typeface="+mj-lt"/>
            </a:endParaRP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0"/>
            <a:ext cx="1152128" cy="1505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754920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517632" cy="1403648"/>
          </a:xfrm>
        </p:spPr>
        <p:txBody>
          <a:bodyPr>
            <a:normAutofit fontScale="90000"/>
          </a:bodyPr>
          <a:lstStyle/>
          <a:p>
            <a:r>
              <a:rPr lang="cs-CZ" sz="2400" b="1" dirty="0" smtClean="0"/>
              <a:t>Puberta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Zvyšuje </a:t>
            </a:r>
            <a:r>
              <a:rPr lang="cs-CZ" sz="2400" dirty="0"/>
              <a:t>se </a:t>
            </a:r>
            <a:r>
              <a:rPr lang="cs-CZ" sz="2400" b="1" dirty="0">
                <a:solidFill>
                  <a:srgbClr val="7030A0"/>
                </a:solidFill>
              </a:rPr>
              <a:t>zájem o vrstevníky</a:t>
            </a:r>
            <a:r>
              <a:rPr lang="cs-CZ" sz="2400" dirty="0"/>
              <a:t>, o život v partě i o opačné pohlaví.</a:t>
            </a:r>
            <a:br>
              <a:rPr lang="cs-CZ" sz="2400" dirty="0"/>
            </a:b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113" y="1188744"/>
            <a:ext cx="9094887" cy="55516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526865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Sexuální život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600200"/>
            <a:ext cx="8856984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>
                <a:solidFill>
                  <a:srgbClr val="C00000"/>
                </a:solidFill>
                <a:latin typeface="+mj-lt"/>
              </a:rPr>
              <a:t>Sexuální </a:t>
            </a:r>
            <a:r>
              <a:rPr lang="cs-CZ" sz="2800" b="1" dirty="0" smtClean="0">
                <a:solidFill>
                  <a:srgbClr val="C00000"/>
                </a:solidFill>
                <a:latin typeface="+mj-lt"/>
              </a:rPr>
              <a:t> život jsou všechny důvěrné , intimní a tělesné projevy mezi dívkou a chlapcem, mužem a ženou.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Dříve se tyto kontakty před manželstvím zakazovaly. Dodnes je zakazují některé církve.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7030A0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V naší době partneři neodkládají sexuální život.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7030A0"/>
                </a:solidFill>
                <a:latin typeface="+mj-lt"/>
              </a:rPr>
              <a:t>V ČR je zakázán pohlavní styk osobám mladším 15 let a je trestný.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05856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002060"/>
                </a:solidFill>
              </a:rPr>
              <a:t>Vysvětli rovnice lásky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3250704" cy="1603394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1196752"/>
            <a:ext cx="4320480" cy="2752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2717" y="128903"/>
            <a:ext cx="3151283" cy="29983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29191" y="3608775"/>
            <a:ext cx="2664296" cy="32763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8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208" y="4513148"/>
            <a:ext cx="2564546" cy="19234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9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428" y="3779339"/>
            <a:ext cx="2233332" cy="14676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3106928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8800" dirty="0" smtClean="0">
                <a:solidFill>
                  <a:srgbClr val="C00000"/>
                </a:solidFill>
              </a:rPr>
              <a:t>Láska</a:t>
            </a:r>
            <a:endParaRPr lang="cs-CZ" sz="88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60032" y="1600200"/>
            <a:ext cx="3826768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86858" y="26977"/>
            <a:ext cx="4957142" cy="5783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139248" y="1556792"/>
            <a:ext cx="2095500" cy="2095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31643" y="3680690"/>
            <a:ext cx="4437282" cy="29636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355481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218" name="Picture 2" descr="http://m2.aimg.sk/fdetail/mf_269174213_19fa8ba2ec0fbcf6009cc177b5414c8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-609"/>
            <a:ext cx="8208912" cy="7026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62601" y="298883"/>
            <a:ext cx="1284307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878382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7030A0"/>
                </a:solidFill>
              </a:rPr>
              <a:t>Kdy začít?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99715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solidFill>
                  <a:srgbClr val="C00000"/>
                </a:solidFill>
                <a:latin typeface="+mj-lt"/>
              </a:rPr>
              <a:t>Není vhodné začínat pohlavní život příliš brzy.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Dospávající nejsou ještě zralí fyzicky ani psychicky.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Mohou se lehko nakazit záněty a pohlavními nemocemi.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Může vzniknout předčasné těhotenství, lékaři ho doporučují až po 19 roce.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Řešení potraty je krajně nebezpečné pro další otěhotnění.</a:t>
            </a:r>
          </a:p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Nechráněný styk nese i nebezpečí  AIDS.</a:t>
            </a:r>
          </a:p>
          <a:p>
            <a:endParaRPr lang="cs-CZ" b="1" dirty="0" smtClean="0">
              <a:solidFill>
                <a:srgbClr val="7030A0"/>
              </a:solidFill>
              <a:latin typeface="+mj-lt"/>
            </a:endParaRPr>
          </a:p>
          <a:p>
            <a:endParaRPr lang="cs-CZ" b="1" dirty="0">
              <a:solidFill>
                <a:srgbClr val="7030A0"/>
              </a:solidFill>
              <a:latin typeface="+mj-lt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59019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590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772816"/>
            <a:ext cx="2716323" cy="49000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783649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Projevy sexuality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+mj-lt"/>
              </a:rPr>
              <a:t>V době kdy vztah mužem a ženou je už velmi důvěrný používají partneři k vyjádření své touhy a lásky tzv.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necking. </a:t>
            </a:r>
            <a:r>
              <a:rPr lang="cs-CZ" dirty="0" smtClean="0">
                <a:solidFill>
                  <a:srgbClr val="7030A0"/>
                </a:solidFill>
                <a:latin typeface="+mj-lt"/>
              </a:rPr>
              <a:t>Jsou to intimní dotyky, hlazení, líbání a dráždění v horní části těla nad pasem.</a:t>
            </a:r>
          </a:p>
          <a:p>
            <a:r>
              <a:rPr lang="cs-CZ" dirty="0" smtClean="0">
                <a:solidFill>
                  <a:srgbClr val="7030A0"/>
                </a:solidFill>
                <a:latin typeface="+mj-lt"/>
              </a:rPr>
              <a:t>Jsou velmi příjemné a mohou vést až k vyvrcholení rozkoše – orgasmu.</a:t>
            </a:r>
          </a:p>
          <a:p>
            <a:r>
              <a:rPr lang="cs-CZ" dirty="0" smtClean="0">
                <a:solidFill>
                  <a:srgbClr val="7030A0"/>
                </a:solidFill>
                <a:latin typeface="+mj-lt"/>
              </a:rPr>
              <a:t>Další fází , kdy dotyky směřují k dolní části </a:t>
            </a:r>
            <a:r>
              <a:rPr lang="cs-CZ" dirty="0" smtClean="0">
                <a:solidFill>
                  <a:srgbClr val="7030A0"/>
                </a:solidFill>
                <a:latin typeface="+mj-lt"/>
              </a:rPr>
              <a:t>těla, </a:t>
            </a:r>
            <a:r>
              <a:rPr lang="cs-CZ" dirty="0" smtClean="0">
                <a:solidFill>
                  <a:srgbClr val="7030A0"/>
                </a:solidFill>
                <a:latin typeface="+mj-lt"/>
              </a:rPr>
              <a:t>pod </a:t>
            </a:r>
            <a:r>
              <a:rPr lang="cs-CZ" dirty="0" smtClean="0">
                <a:solidFill>
                  <a:srgbClr val="7030A0"/>
                </a:solidFill>
                <a:latin typeface="+mj-lt"/>
              </a:rPr>
              <a:t>pas, </a:t>
            </a:r>
            <a:r>
              <a:rPr lang="cs-CZ" dirty="0" smtClean="0">
                <a:solidFill>
                  <a:srgbClr val="7030A0"/>
                </a:solidFill>
                <a:latin typeface="+mj-lt"/>
              </a:rPr>
              <a:t>je tzv.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petting.</a:t>
            </a:r>
          </a:p>
          <a:p>
            <a:endParaRPr lang="cs-CZ" b="1" dirty="0" smtClean="0">
              <a:solidFill>
                <a:srgbClr val="7030A0"/>
              </a:solidFill>
              <a:latin typeface="+mj-lt"/>
            </a:endParaRPr>
          </a:p>
          <a:p>
            <a:pPr marL="0" indent="0" algn="ctr">
              <a:buNone/>
            </a:pPr>
            <a:r>
              <a:rPr lang="cs-CZ" dirty="0" smtClean="0">
                <a:solidFill>
                  <a:srgbClr val="C00000"/>
                </a:solidFill>
                <a:latin typeface="+mj-lt"/>
              </a:rPr>
              <a:t>Nedojde při nich k pohlavnímu styku, ale může dojít k orgasmu. Jsou vhodné pro mladé lidi.</a:t>
            </a:r>
          </a:p>
          <a:p>
            <a:endParaRPr lang="cs-CZ" dirty="0">
              <a:solidFill>
                <a:srgbClr val="C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9913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9095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/>
              <a:t>Projevy sexuality</a:t>
            </a:r>
            <a:br>
              <a:rPr lang="cs-CZ" sz="3200" dirty="0" smtClean="0"/>
            </a:br>
            <a:r>
              <a:rPr lang="cs-CZ" sz="2400" dirty="0" smtClean="0"/>
              <a:t>Důležitá role antikoncepce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8648" y="1268760"/>
            <a:ext cx="8568952" cy="5373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32656"/>
            <a:ext cx="2209428" cy="15539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372282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b="1" dirty="0" smtClean="0">
                <a:ea typeface="Times New Roman"/>
              </a:rPr>
              <a:t>      </a:t>
            </a:r>
            <a:r>
              <a:rPr lang="cs-CZ" b="1" dirty="0">
                <a:solidFill>
                  <a:srgbClr val="7030A0"/>
                </a:solidFill>
                <a:ea typeface="Times New Roman"/>
              </a:rPr>
              <a:t>Plánované rodičovství 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>
                <a:latin typeface="Calibri"/>
                <a:ea typeface="Calibri"/>
                <a:cs typeface="Times New Roman"/>
              </a:rPr>
              <a:t>Sexuální život se naplno rozvine v manželství. Mezi manželi je ničím nenahraditelný sexuální vztah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Manželé </a:t>
            </a:r>
            <a:r>
              <a:rPr lang="cs-CZ" dirty="0">
                <a:latin typeface="Calibri"/>
                <a:ea typeface="Calibri"/>
                <a:cs typeface="Times New Roman"/>
              </a:rPr>
              <a:t>plánují příchod dětí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.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dirty="0">
                <a:latin typeface="Calibri"/>
                <a:ea typeface="Calibri"/>
                <a:cs typeface="Times New Roman"/>
              </a:rPr>
              <a:t>Záleží na jejich možnostech </a:t>
            </a:r>
            <a:endParaRPr lang="cs-CZ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duševních</a:t>
            </a:r>
            <a:r>
              <a:rPr lang="cs-CZ" dirty="0">
                <a:latin typeface="Calibri"/>
                <a:ea typeface="Calibri"/>
                <a:cs typeface="Times New Roman"/>
              </a:rPr>
              <a:t>, ekonomických a </a:t>
            </a:r>
            <a:endParaRPr lang="cs-CZ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vychovatelských.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Kolik </a:t>
            </a:r>
            <a:r>
              <a:rPr lang="cs-CZ" dirty="0">
                <a:latin typeface="Calibri"/>
                <a:ea typeface="Calibri"/>
                <a:cs typeface="Times New Roman"/>
              </a:rPr>
              <a:t>dětí jsou schopni uživit a vychovat, jestli nejsou moc  mladí,  nezralí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.</a:t>
            </a:r>
            <a:r>
              <a:rPr lang="cs-CZ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 </a:t>
            </a:r>
            <a:endParaRPr lang="cs-CZ" b="1" dirty="0" smtClean="0">
              <a:solidFill>
                <a:srgbClr val="7030A0"/>
              </a:solidFill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65576" y="2355240"/>
            <a:ext cx="28575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1067226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Vajíčko je obklopeno spermiemi</a:t>
            </a:r>
            <a:br>
              <a:rPr lang="cs-CZ" dirty="0" smtClean="0"/>
            </a:br>
            <a:r>
              <a:rPr lang="cs-CZ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Při každém styku může dojít k oplodnění.</a:t>
            </a:r>
            <a:br>
              <a:rPr lang="cs-CZ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</a:br>
            <a:r>
              <a:rPr lang="cs-CZ" dirty="0">
                <a:latin typeface="Calibri"/>
                <a:ea typeface="Calibri"/>
                <a:cs typeface="Times New Roman"/>
              </a:rPr>
              <a:t/>
            </a:r>
            <a:br>
              <a:rPr lang="cs-CZ" dirty="0">
                <a:latin typeface="Calibri"/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312877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http://21stoleti.cz/wp-content/images/126894315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1484784"/>
            <a:ext cx="7377662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645504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Antikoncepce </a:t>
            </a:r>
            <a:endParaRPr lang="cs-CZ" sz="60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 smtClean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Antikoncepce </a:t>
            </a:r>
            <a:r>
              <a:rPr lang="cs-CZ" b="1" dirty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jsou různé způsoby, jak bránit otěhotnění</a:t>
            </a:r>
            <a:r>
              <a:rPr lang="cs-CZ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. </a:t>
            </a:r>
            <a:endParaRPr lang="cs-CZ" b="1" dirty="0" smtClean="0">
              <a:solidFill>
                <a:srgbClr val="7030A0"/>
              </a:solidFill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5600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Je </a:t>
            </a:r>
            <a:r>
              <a:rPr lang="cs-CZ" sz="5600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buď </a:t>
            </a:r>
            <a:r>
              <a:rPr lang="cs-CZ" sz="5600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dočasná  </a:t>
            </a:r>
            <a:r>
              <a:rPr lang="cs-CZ" sz="5600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nebo</a:t>
            </a:r>
            <a:r>
              <a:rPr lang="cs-CZ" sz="5600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 trvalá</a:t>
            </a:r>
            <a:r>
              <a:rPr lang="cs-CZ" sz="5600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4700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1. </a:t>
            </a:r>
            <a:r>
              <a:rPr lang="cs-CZ" sz="4700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Dočasná </a:t>
            </a:r>
            <a:r>
              <a:rPr lang="cs-CZ" sz="4700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antikoncepce </a:t>
            </a:r>
            <a:r>
              <a:rPr lang="cs-CZ" dirty="0">
                <a:latin typeface="Calibri"/>
                <a:ea typeface="Calibri"/>
                <a:cs typeface="Times New Roman"/>
              </a:rPr>
              <a:t>není  na 100%. Lze ji přerušit, žena může otěhotnět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sz="4700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2. Trvalá </a:t>
            </a:r>
            <a:r>
              <a:rPr lang="cs-CZ" sz="4700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antikoncepce = </a:t>
            </a:r>
            <a:r>
              <a:rPr lang="cs-CZ" sz="4700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sterilizace</a:t>
            </a:r>
            <a:r>
              <a:rPr lang="cs-CZ" dirty="0"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může </a:t>
            </a:r>
            <a:r>
              <a:rPr lang="cs-CZ" dirty="0">
                <a:latin typeface="Calibri"/>
                <a:ea typeface="Calibri"/>
                <a:cs typeface="Times New Roman"/>
              </a:rPr>
              <a:t>být u ženy i u muže. Schopnost mít děti se už nedá obnovit. U žen se provádí až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po 35. </a:t>
            </a:r>
            <a:r>
              <a:rPr lang="cs-CZ" dirty="0">
                <a:latin typeface="Calibri"/>
                <a:ea typeface="Calibri"/>
                <a:cs typeface="Times New Roman"/>
              </a:rPr>
              <a:t>roce (podvázání vejcovodů). U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mužů </a:t>
            </a:r>
            <a:r>
              <a:rPr lang="cs-CZ" dirty="0">
                <a:latin typeface="Calibri"/>
                <a:ea typeface="Calibri"/>
                <a:cs typeface="Times New Roman"/>
              </a:rPr>
              <a:t>na jejich vlastní žádost podvázáním semenovodů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.</a:t>
            </a:r>
            <a:endParaRPr lang="cs-CZ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68895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solidFill>
                  <a:srgbClr val="7030A0"/>
                </a:solidFill>
              </a:rPr>
              <a:t> Dočasná antikoncepce </a:t>
            </a:r>
            <a:endParaRPr lang="cs-CZ" sz="60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800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4800" dirty="0" smtClean="0">
                <a:solidFill>
                  <a:srgbClr val="C00000"/>
                </a:solidFill>
                <a:latin typeface="+mj-lt"/>
              </a:rPr>
              <a:t>Nehormonální</a:t>
            </a:r>
          </a:p>
          <a:p>
            <a:endParaRPr lang="cs-CZ" sz="4800" dirty="0" smtClean="0">
              <a:solidFill>
                <a:srgbClr val="C00000"/>
              </a:solidFill>
              <a:latin typeface="+mj-lt"/>
            </a:endParaRPr>
          </a:p>
          <a:p>
            <a:endParaRPr lang="cs-CZ" sz="4800" dirty="0" smtClean="0">
              <a:solidFill>
                <a:srgbClr val="C00000"/>
              </a:solidFill>
              <a:latin typeface="+mj-lt"/>
            </a:endParaRPr>
          </a:p>
          <a:p>
            <a:r>
              <a:rPr lang="cs-CZ" sz="4800" dirty="0" smtClean="0">
                <a:solidFill>
                  <a:srgbClr val="C00000"/>
                </a:solidFill>
                <a:latin typeface="+mj-lt"/>
              </a:rPr>
              <a:t>Hormonální</a:t>
            </a:r>
          </a:p>
          <a:p>
            <a:endParaRPr lang="cs-CZ" sz="4800" dirty="0" smtClean="0">
              <a:solidFill>
                <a:srgbClr val="C00000"/>
              </a:solidFill>
              <a:latin typeface="+mj-lt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76700" y="3068960"/>
            <a:ext cx="3352800" cy="238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348236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008112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>
                <a:solidFill>
                  <a:srgbClr val="C00000"/>
                </a:solidFill>
              </a:rPr>
              <a:t>Nehormonální antikoncepce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sz="2200" b="1" dirty="0" smtClean="0"/>
              <a:t>Druhy </a:t>
            </a:r>
            <a:r>
              <a:rPr lang="cs-CZ" sz="2200" b="1" dirty="0"/>
              <a:t>a metody </a:t>
            </a:r>
            <a:r>
              <a:rPr lang="cs-CZ" sz="2200" b="1" dirty="0" smtClean="0"/>
              <a:t> </a:t>
            </a:r>
            <a:r>
              <a:rPr lang="cs-CZ" sz="2200" b="1" dirty="0">
                <a:solidFill>
                  <a:srgbClr val="C00000"/>
                </a:solidFill>
              </a:rPr>
              <a:t/>
            </a:r>
            <a:br>
              <a:rPr lang="cs-CZ" sz="2200" b="1" dirty="0">
                <a:solidFill>
                  <a:srgbClr val="C00000"/>
                </a:solidFill>
              </a:rPr>
            </a:br>
            <a:r>
              <a:rPr lang="cs-CZ" sz="2200" b="1" dirty="0">
                <a:solidFill>
                  <a:srgbClr val="C00000"/>
                </a:solidFill>
              </a:rPr>
              <a:t/>
            </a:r>
            <a:br>
              <a:rPr lang="cs-CZ" sz="2200" b="1" dirty="0">
                <a:solidFill>
                  <a:srgbClr val="C00000"/>
                </a:solidFill>
              </a:rPr>
            </a:br>
            <a:endParaRPr lang="cs-CZ" sz="22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93944"/>
            <a:ext cx="8229600" cy="554461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sz="3400" b="1" dirty="0" smtClean="0">
                <a:solidFill>
                  <a:srgbClr val="7030A0"/>
                </a:solidFill>
                <a:latin typeface="+mj-lt"/>
              </a:rPr>
              <a:t>1.Bariérové </a:t>
            </a:r>
            <a:r>
              <a:rPr lang="cs-CZ" sz="3400" b="1" dirty="0">
                <a:solidFill>
                  <a:srgbClr val="7030A0"/>
                </a:solidFill>
                <a:latin typeface="+mj-lt"/>
              </a:rPr>
              <a:t>metody </a:t>
            </a:r>
            <a:r>
              <a:rPr lang="cs-CZ" sz="3400" b="1" dirty="0" smtClean="0">
                <a:solidFill>
                  <a:srgbClr val="7030A0"/>
                </a:solidFill>
                <a:latin typeface="+mj-lt"/>
              </a:rPr>
              <a:t>antikoncepce - mechanická</a:t>
            </a:r>
          </a:p>
          <a:p>
            <a:r>
              <a:rPr lang="cs-CZ" sz="3400" dirty="0" smtClean="0">
                <a:latin typeface="+mj-lt"/>
              </a:rPr>
              <a:t> </a:t>
            </a:r>
            <a:r>
              <a:rPr lang="cs-CZ" sz="3400" dirty="0">
                <a:latin typeface="+mj-lt"/>
              </a:rPr>
              <a:t>Poševní </a:t>
            </a:r>
            <a:r>
              <a:rPr lang="cs-CZ" sz="3400" dirty="0" smtClean="0">
                <a:latin typeface="+mj-lt"/>
              </a:rPr>
              <a:t>pesar</a:t>
            </a:r>
          </a:p>
          <a:p>
            <a:r>
              <a:rPr lang="cs-CZ" sz="3400" dirty="0" smtClean="0">
                <a:latin typeface="+mj-lt"/>
              </a:rPr>
              <a:t> Kondom</a:t>
            </a:r>
          </a:p>
          <a:p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7030A0"/>
                </a:solidFill>
                <a:latin typeface="+mj-lt"/>
              </a:rPr>
              <a:t>2. Chemické </a:t>
            </a:r>
            <a:r>
              <a:rPr lang="cs-CZ" sz="3400" b="1" dirty="0">
                <a:solidFill>
                  <a:srgbClr val="7030A0"/>
                </a:solidFill>
                <a:latin typeface="+mj-lt"/>
              </a:rPr>
              <a:t>metody antikoncepce </a:t>
            </a:r>
            <a:endParaRPr lang="cs-CZ" sz="3400" b="1" dirty="0" smtClean="0">
              <a:solidFill>
                <a:srgbClr val="7030A0"/>
              </a:solidFill>
              <a:latin typeface="+mj-lt"/>
            </a:endParaRPr>
          </a:p>
          <a:p>
            <a:r>
              <a:rPr lang="cs-CZ" sz="3400" dirty="0" smtClean="0">
                <a:latin typeface="+mj-lt"/>
              </a:rPr>
              <a:t>Spermicidní </a:t>
            </a:r>
            <a:r>
              <a:rPr lang="cs-CZ" sz="3400" dirty="0">
                <a:latin typeface="+mj-lt"/>
              </a:rPr>
              <a:t>čípky, krémy a </a:t>
            </a:r>
            <a:r>
              <a:rPr lang="cs-CZ" sz="3400" dirty="0" smtClean="0">
                <a:latin typeface="+mj-lt"/>
              </a:rPr>
              <a:t>pěny</a:t>
            </a:r>
          </a:p>
          <a:p>
            <a:endParaRPr lang="cs-CZ" sz="3400" dirty="0">
              <a:latin typeface="+mj-lt"/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7030A0"/>
                </a:solidFill>
                <a:latin typeface="+mj-lt"/>
              </a:rPr>
              <a:t>3. Nitroděložní </a:t>
            </a:r>
            <a:r>
              <a:rPr lang="cs-CZ" sz="3400" b="1" dirty="0">
                <a:solidFill>
                  <a:srgbClr val="7030A0"/>
                </a:solidFill>
                <a:latin typeface="+mj-lt"/>
              </a:rPr>
              <a:t>tělísko </a:t>
            </a:r>
            <a:endParaRPr lang="cs-CZ" sz="3400" b="1" dirty="0" smtClean="0">
              <a:solidFill>
                <a:srgbClr val="7030A0"/>
              </a:solidFill>
              <a:latin typeface="+mj-lt"/>
            </a:endParaRPr>
          </a:p>
          <a:p>
            <a:r>
              <a:rPr lang="cs-CZ" sz="3400" dirty="0" smtClean="0">
                <a:latin typeface="+mj-lt"/>
              </a:rPr>
              <a:t>Nitroděložní tělísko</a:t>
            </a:r>
          </a:p>
          <a:p>
            <a:endParaRPr lang="cs-CZ" sz="3400" b="1" dirty="0">
              <a:solidFill>
                <a:srgbClr val="7030A0"/>
              </a:solidFill>
              <a:latin typeface="+mj-lt"/>
            </a:endParaRPr>
          </a:p>
          <a:p>
            <a:pPr marL="0" indent="0">
              <a:buNone/>
            </a:pPr>
            <a:r>
              <a:rPr lang="cs-CZ" sz="3400" b="1" dirty="0" smtClean="0">
                <a:solidFill>
                  <a:srgbClr val="7030A0"/>
                </a:solidFill>
                <a:latin typeface="+mj-lt"/>
              </a:rPr>
              <a:t>4. Sterilizace </a:t>
            </a:r>
          </a:p>
          <a:p>
            <a:r>
              <a:rPr lang="cs-CZ" sz="3400" dirty="0" smtClean="0">
                <a:latin typeface="+mj-lt"/>
              </a:rPr>
              <a:t>Ženská sterilizace</a:t>
            </a:r>
            <a:endParaRPr lang="cs-CZ" sz="3400" dirty="0">
              <a:latin typeface="+mj-lt"/>
            </a:endParaRPr>
          </a:p>
          <a:p>
            <a:r>
              <a:rPr lang="cs-CZ" sz="3400" dirty="0">
                <a:latin typeface="+mj-lt"/>
              </a:rPr>
              <a:t>Mužská sterilizace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20505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55780"/>
          </a:xfrm>
        </p:spPr>
        <p:txBody>
          <a:bodyPr>
            <a:normAutofit fontScale="90000"/>
          </a:bodyPr>
          <a:lstStyle/>
          <a:p>
            <a:pPr algn="l"/>
            <a:r>
              <a:rPr lang="cs-CZ" b="1" dirty="0" smtClean="0">
                <a:solidFill>
                  <a:srgbClr val="7030A0"/>
                </a:solidFill>
              </a:rPr>
              <a:t>1. Bariérové </a:t>
            </a:r>
            <a:r>
              <a:rPr lang="cs-CZ" b="1" dirty="0">
                <a:solidFill>
                  <a:srgbClr val="7030A0"/>
                </a:solidFill>
              </a:rPr>
              <a:t>metody </a:t>
            </a:r>
            <a:r>
              <a:rPr lang="cs-CZ" b="1" dirty="0" smtClean="0">
                <a:solidFill>
                  <a:srgbClr val="7030A0"/>
                </a:solidFill>
              </a:rPr>
              <a:t>antikoncepce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b="1" dirty="0" smtClean="0">
              <a:latin typeface="Calibri"/>
              <a:ea typeface="Calibri"/>
              <a:cs typeface="Times New Roman"/>
            </a:endParaRPr>
          </a:p>
          <a:p>
            <a:endParaRPr lang="cs-CZ" b="1" dirty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j-lt"/>
              </a:rPr>
              <a:t>Mechanická </a:t>
            </a:r>
            <a:r>
              <a:rPr lang="cs-CZ" b="1" dirty="0" smtClean="0">
                <a:latin typeface="+mj-lt"/>
                <a:ea typeface="Calibri"/>
                <a:cs typeface="Times New Roman"/>
              </a:rPr>
              <a:t>–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b="1" dirty="0">
                <a:latin typeface="Calibri"/>
                <a:ea typeface="Calibri"/>
                <a:cs typeface="Times New Roman"/>
              </a:rPr>
              <a:t>Kondom, poševní pesar, děložní klobouček a nitroděložní tělísko.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5498" y="989741"/>
            <a:ext cx="2834608" cy="18779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 descr="http://ts1.mm.bing.net/th?id=H.4506362571263254&amp;pid=1.9&amp;m=&amp;w=300&amp;h=300&amp;p=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12802" y="4138641"/>
            <a:ext cx="3631198" cy="248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931437"/>
            <a:ext cx="1620181" cy="13083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Picture 9" descr="http://ts4.mm.bing.net/th?id=H.4569593063409555&amp;w=166&amp;h=139&amp;c=7&amp;rs=1&amp;pid=1.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13468" y="1272412"/>
            <a:ext cx="1581150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7504" y="4313191"/>
            <a:ext cx="3393079" cy="25448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6685054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indent="0" algn="l"/>
            <a:r>
              <a:rPr lang="cs-CZ" b="1" dirty="0" smtClean="0">
                <a:solidFill>
                  <a:srgbClr val="7030A0"/>
                </a:solidFill>
              </a:rPr>
              <a:t/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2. Chemické </a:t>
            </a:r>
            <a:r>
              <a:rPr lang="cs-CZ" b="1" dirty="0">
                <a:solidFill>
                  <a:srgbClr val="7030A0"/>
                </a:solidFill>
              </a:rPr>
              <a:t>metody antikoncepce </a:t>
            </a:r>
            <a:br>
              <a:rPr lang="cs-CZ" b="1" dirty="0">
                <a:solidFill>
                  <a:srgbClr val="7030A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112568"/>
          </a:xfrm>
        </p:spPr>
        <p:txBody>
          <a:bodyPr>
            <a:normAutofit/>
          </a:bodyPr>
          <a:lstStyle/>
          <a:p>
            <a:r>
              <a:rPr lang="cs-CZ" b="1" dirty="0" smtClean="0">
                <a:latin typeface="+mj-lt"/>
                <a:ea typeface="Calibri"/>
                <a:cs typeface="Times New Roman"/>
              </a:rPr>
              <a:t> </a:t>
            </a:r>
            <a:r>
              <a:rPr lang="cs-CZ" dirty="0">
                <a:latin typeface="+mj-lt"/>
              </a:rPr>
              <a:t>Spermicidní čípky, krémy a </a:t>
            </a:r>
            <a:r>
              <a:rPr lang="cs-CZ" dirty="0" smtClean="0">
                <a:latin typeface="+mj-lt"/>
              </a:rPr>
              <a:t>pěny</a:t>
            </a:r>
          </a:p>
          <a:p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sz="4000" b="1" dirty="0" smtClean="0">
                <a:solidFill>
                  <a:srgbClr val="7030A0"/>
                </a:solidFill>
                <a:latin typeface="+mj-lt"/>
              </a:rPr>
              <a:t>3. Nitroděložní </a:t>
            </a:r>
            <a:r>
              <a:rPr lang="cs-CZ" sz="4000" b="1" dirty="0">
                <a:solidFill>
                  <a:srgbClr val="7030A0"/>
                </a:solidFill>
                <a:latin typeface="+mj-lt"/>
              </a:rPr>
              <a:t>tělísko </a:t>
            </a:r>
          </a:p>
          <a:p>
            <a:r>
              <a:rPr lang="cs-CZ" dirty="0">
                <a:latin typeface="+mj-lt"/>
              </a:rPr>
              <a:t>Nitroděložní tělísko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/>
            </a:r>
            <a:br>
              <a:rPr lang="cs-CZ" dirty="0">
                <a:latin typeface="+mj-lt"/>
              </a:rPr>
            </a:br>
            <a:endParaRPr lang="cs-CZ" dirty="0">
              <a:latin typeface="+mj-lt"/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4797152"/>
            <a:ext cx="1428750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149080"/>
            <a:ext cx="1863509" cy="23347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767689"/>
            <a:ext cx="2193032" cy="14419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2060848"/>
            <a:ext cx="218079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6305354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marL="0" indent="0" algn="l"/>
            <a:r>
              <a:rPr lang="cs-CZ" b="1" dirty="0" smtClean="0">
                <a:solidFill>
                  <a:srgbClr val="7030A0"/>
                </a:solidFill>
              </a:rPr>
              <a:t/>
            </a:r>
            <a:br>
              <a:rPr lang="cs-CZ" b="1" dirty="0" smtClean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7030A0"/>
                </a:solidFill>
              </a:rPr>
              <a:t>4. Sterilizace </a:t>
            </a:r>
            <a:br>
              <a:rPr lang="cs-CZ" b="1" dirty="0" smtClean="0">
                <a:solidFill>
                  <a:srgbClr val="7030A0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latin typeface="+mj-lt"/>
              </a:rPr>
              <a:t>Ženská sterilizace</a:t>
            </a:r>
          </a:p>
          <a:p>
            <a:r>
              <a:rPr lang="cs-CZ" b="1" dirty="0" smtClean="0">
                <a:latin typeface="+mj-lt"/>
              </a:rPr>
              <a:t>Mužská sterilizace</a:t>
            </a:r>
            <a:br>
              <a:rPr lang="cs-CZ" b="1" dirty="0" smtClean="0">
                <a:latin typeface="+mj-lt"/>
              </a:rPr>
            </a:b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latin typeface="Calibri"/>
                <a:ea typeface="Calibri"/>
                <a:cs typeface="Times New Roman"/>
              </a:rPr>
              <a:t> Sterilizace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, může být u ženy i u muže. Schopnost mít děti se už nedá obnovit. </a:t>
            </a:r>
          </a:p>
          <a:p>
            <a:pPr marL="0" indent="0">
              <a:buNone/>
            </a:pPr>
            <a:endParaRPr lang="cs-CZ" dirty="0" smtClean="0">
              <a:latin typeface="Calibri"/>
              <a:ea typeface="Calibri"/>
              <a:cs typeface="Times New Roman"/>
            </a:endParaRPr>
          </a:p>
          <a:p>
            <a:pPr marL="0" indent="0">
              <a:buNone/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U </a:t>
            </a:r>
            <a:r>
              <a:rPr lang="cs-CZ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žen</a:t>
            </a:r>
            <a:r>
              <a:rPr lang="cs-CZ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se provádí až po35 roce (podvázání vejcovodů). </a:t>
            </a:r>
          </a:p>
          <a:p>
            <a:pPr marL="0" indent="0">
              <a:buNone/>
            </a:pPr>
            <a:r>
              <a:rPr lang="cs-CZ" dirty="0" smtClean="0">
                <a:latin typeface="Calibri"/>
                <a:ea typeface="Calibri"/>
                <a:cs typeface="Times New Roman"/>
              </a:rPr>
              <a:t>U </a:t>
            </a:r>
            <a:r>
              <a:rPr lang="cs-CZ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mužů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na jejich vlastní žádost podvázáním semenovodů.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0619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3100" b="1" dirty="0" smtClean="0"/>
              <a:t> </a:t>
            </a:r>
            <a:br>
              <a:rPr lang="cs-CZ" sz="3100" b="1" dirty="0" smtClean="0"/>
            </a:br>
            <a:r>
              <a:rPr lang="cs-CZ" sz="3100" b="1" dirty="0"/>
              <a:t/>
            </a:r>
            <a:br>
              <a:rPr lang="cs-CZ" sz="3100" b="1" dirty="0"/>
            </a:br>
            <a:r>
              <a:rPr lang="cs-CZ" sz="3600" b="1" dirty="0" smtClean="0"/>
              <a:t>Druhy </a:t>
            </a:r>
            <a:r>
              <a:rPr lang="cs-CZ" sz="3600" b="1" dirty="0"/>
              <a:t>a metody </a:t>
            </a:r>
            <a:r>
              <a:rPr lang="cs-CZ" sz="3600" b="1" dirty="0" smtClean="0"/>
              <a:t>antikoncepce</a:t>
            </a:r>
            <a:br>
              <a:rPr lang="cs-CZ" sz="3600" b="1" dirty="0" smtClean="0"/>
            </a:br>
            <a:r>
              <a:rPr lang="cs-CZ" sz="4900" b="1" dirty="0" smtClean="0">
                <a:solidFill>
                  <a:srgbClr val="C00000"/>
                </a:solidFill>
              </a:rPr>
              <a:t>Nehormonální </a:t>
            </a:r>
            <a:r>
              <a:rPr lang="cs-CZ" sz="4900" b="1" dirty="0">
                <a:solidFill>
                  <a:srgbClr val="C00000"/>
                </a:solidFill>
              </a:rPr>
              <a:t>antikoncepce</a:t>
            </a:r>
            <a:br>
              <a:rPr lang="cs-CZ" sz="4900" b="1" dirty="0">
                <a:solidFill>
                  <a:srgbClr val="C00000"/>
                </a:solidFill>
              </a:rPr>
            </a:br>
            <a:r>
              <a:rPr lang="cs-CZ" sz="4900" b="1" dirty="0"/>
              <a:t/>
            </a:r>
            <a:br>
              <a:rPr lang="cs-CZ" sz="4900" b="1" dirty="0"/>
            </a:br>
            <a:r>
              <a:rPr lang="cs-CZ" sz="3600" b="1" dirty="0"/>
              <a:t/>
            </a:r>
            <a:br>
              <a:rPr lang="cs-CZ" sz="3600" b="1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5013176"/>
          </a:xfrm>
        </p:spPr>
        <p:txBody>
          <a:bodyPr>
            <a:normAutofit lnSpcReduction="10000"/>
          </a:bodyPr>
          <a:lstStyle/>
          <a:p>
            <a:pPr marL="457200" lvl="1" indent="0" algn="ctr">
              <a:buNone/>
            </a:pPr>
            <a:r>
              <a:rPr lang="cs-CZ" dirty="0" smtClean="0">
                <a:latin typeface="+mj-lt"/>
              </a:rPr>
              <a:t>Přirozené </a:t>
            </a:r>
            <a:r>
              <a:rPr lang="cs-CZ" dirty="0">
                <a:latin typeface="+mj-lt"/>
              </a:rPr>
              <a:t>metody </a:t>
            </a:r>
            <a:r>
              <a:rPr lang="cs-CZ" dirty="0" smtClean="0">
                <a:latin typeface="+mj-lt"/>
              </a:rPr>
              <a:t>antikoncepce</a:t>
            </a:r>
          </a:p>
          <a:p>
            <a:pPr marL="457200" lvl="1" indent="0">
              <a:buNone/>
            </a:pPr>
            <a:endParaRPr lang="cs-CZ" dirty="0">
              <a:latin typeface="+mj-lt"/>
            </a:endParaRPr>
          </a:p>
          <a:p>
            <a:pPr marL="1371600" lvl="2" indent="-457200">
              <a:buFont typeface="+mj-lt"/>
              <a:buAutoNum type="arabicPeriod"/>
            </a:pPr>
            <a:r>
              <a:rPr lang="cs-CZ" b="1" dirty="0">
                <a:solidFill>
                  <a:srgbClr val="7030A0"/>
                </a:solidFill>
                <a:latin typeface="+mj-lt"/>
              </a:rPr>
              <a:t>Metoda plodných a neplodných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dnů</a:t>
            </a:r>
          </a:p>
          <a:p>
            <a:pPr marL="1371600" lvl="2" indent="-457200">
              <a:buFont typeface="+mj-lt"/>
              <a:buAutoNum type="arabicPeriod"/>
            </a:pPr>
            <a:endParaRPr lang="cs-CZ" b="1" dirty="0">
              <a:solidFill>
                <a:srgbClr val="7030A0"/>
              </a:solidFill>
              <a:latin typeface="+mj-lt"/>
            </a:endParaRPr>
          </a:p>
          <a:p>
            <a:pPr marL="1371600" lvl="2" indent="-457200">
              <a:buFont typeface="+mj-lt"/>
              <a:buAutoNum type="arabicPeriod"/>
            </a:pPr>
            <a:r>
              <a:rPr lang="cs-CZ" b="1" dirty="0">
                <a:solidFill>
                  <a:srgbClr val="7030A0"/>
                </a:solidFill>
                <a:latin typeface="+mj-lt"/>
              </a:rPr>
              <a:t>Metoda kontroly děložního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hlenu</a:t>
            </a:r>
          </a:p>
          <a:p>
            <a:pPr marL="1371600" lvl="2" indent="-457200">
              <a:buFont typeface="+mj-lt"/>
              <a:buAutoNum type="arabicPeriod"/>
            </a:pPr>
            <a:endParaRPr lang="cs-CZ" b="1" dirty="0">
              <a:solidFill>
                <a:srgbClr val="7030A0"/>
              </a:solidFill>
              <a:latin typeface="+mj-lt"/>
            </a:endParaRPr>
          </a:p>
          <a:p>
            <a:pPr marL="1371600" lvl="2" indent="-457200">
              <a:buFont typeface="+mj-lt"/>
              <a:buAutoNum type="arabicPeriod"/>
            </a:pPr>
            <a:r>
              <a:rPr lang="cs-CZ" b="1" dirty="0">
                <a:solidFill>
                  <a:srgbClr val="7030A0"/>
                </a:solidFill>
                <a:latin typeface="+mj-lt"/>
              </a:rPr>
              <a:t>Metoda sexuální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abstinence</a:t>
            </a:r>
          </a:p>
          <a:p>
            <a:pPr marL="1371600" lvl="2" indent="-457200">
              <a:buFont typeface="+mj-lt"/>
              <a:buAutoNum type="arabicPeriod"/>
            </a:pPr>
            <a:endParaRPr lang="cs-CZ" b="1" dirty="0">
              <a:solidFill>
                <a:srgbClr val="7030A0"/>
              </a:solidFill>
              <a:latin typeface="+mj-lt"/>
            </a:endParaRPr>
          </a:p>
          <a:p>
            <a:pPr marL="1371600" lvl="2" indent="-457200">
              <a:buFont typeface="+mj-lt"/>
              <a:buAutoNum type="arabicPeriod"/>
            </a:pPr>
            <a:r>
              <a:rPr lang="cs-CZ" b="1" dirty="0">
                <a:solidFill>
                  <a:srgbClr val="7030A0"/>
                </a:solidFill>
                <a:latin typeface="+mj-lt"/>
              </a:rPr>
              <a:t>Přerušovaný pohlavní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styk</a:t>
            </a:r>
          </a:p>
          <a:p>
            <a:pPr marL="1371600" lvl="2" indent="-457200">
              <a:buFont typeface="+mj-lt"/>
              <a:buAutoNum type="arabicPeriod"/>
            </a:pPr>
            <a:endParaRPr lang="cs-CZ" b="1" dirty="0">
              <a:solidFill>
                <a:srgbClr val="7030A0"/>
              </a:solidFill>
              <a:latin typeface="+mj-lt"/>
            </a:endParaRPr>
          </a:p>
          <a:p>
            <a:pPr marL="1371600" lvl="2" indent="-457200">
              <a:buFont typeface="+mj-lt"/>
              <a:buAutoNum type="arabicPeriod"/>
            </a:pPr>
            <a:r>
              <a:rPr lang="cs-CZ" b="1" dirty="0">
                <a:solidFill>
                  <a:srgbClr val="7030A0"/>
                </a:solidFill>
                <a:latin typeface="+mj-lt"/>
              </a:rPr>
              <a:t>Metoda měření bazální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teploty</a:t>
            </a:r>
            <a:endParaRPr lang="cs-CZ" b="1" dirty="0">
              <a:solidFill>
                <a:srgbClr val="7030A0"/>
              </a:solidFill>
              <a:latin typeface="+mj-lt"/>
            </a:endParaRPr>
          </a:p>
          <a:p>
            <a:pPr marL="914400" lvl="2" indent="0">
              <a:buNone/>
            </a:pPr>
            <a:r>
              <a:rPr lang="cs-CZ" dirty="0" smtClean="0">
                <a:solidFill>
                  <a:srgbClr val="FF0000"/>
                </a:solidFill>
                <a:latin typeface="+mj-lt"/>
              </a:rPr>
              <a:t> </a:t>
            </a:r>
            <a:endParaRPr lang="cs-CZ" dirty="0">
              <a:solidFill>
                <a:srgbClr val="FF0000"/>
              </a:solidFill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951662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12968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4000" b="1" dirty="0" smtClean="0">
                <a:solidFill>
                  <a:srgbClr val="7030A0"/>
                </a:solidFill>
              </a:rPr>
              <a:t/>
            </a:r>
            <a:br>
              <a:rPr lang="cs-CZ" sz="4000" b="1" dirty="0" smtClean="0">
                <a:solidFill>
                  <a:srgbClr val="7030A0"/>
                </a:solidFill>
              </a:rPr>
            </a:br>
            <a:r>
              <a:rPr lang="cs-CZ" sz="4000" b="1" dirty="0" smtClean="0">
                <a:solidFill>
                  <a:srgbClr val="7030A0"/>
                </a:solidFill>
              </a:rPr>
              <a:t>1</a:t>
            </a:r>
            <a:r>
              <a:rPr lang="cs-CZ" sz="4000" b="1" dirty="0">
                <a:solidFill>
                  <a:srgbClr val="7030A0"/>
                </a:solidFill>
              </a:rPr>
              <a:t>. </a:t>
            </a:r>
            <a:r>
              <a:rPr lang="cs-CZ" sz="4000" b="1" dirty="0" smtClean="0">
                <a:solidFill>
                  <a:srgbClr val="7030A0"/>
                </a:solidFill>
              </a:rPr>
              <a:t>Metoda </a:t>
            </a:r>
            <a:r>
              <a:rPr lang="cs-CZ" sz="4000" b="1" dirty="0">
                <a:solidFill>
                  <a:srgbClr val="7030A0"/>
                </a:solidFill>
              </a:rPr>
              <a:t>plodných a neplodných </a:t>
            </a:r>
            <a:r>
              <a:rPr lang="cs-CZ" sz="4000" b="1" dirty="0" smtClean="0">
                <a:solidFill>
                  <a:srgbClr val="7030A0"/>
                </a:solidFill>
              </a:rPr>
              <a:t>dnů, přibližný výpočet</a:t>
            </a:r>
            <a:r>
              <a:rPr lang="cs-CZ" sz="4000" b="1" dirty="0">
                <a:solidFill>
                  <a:srgbClr val="7030A0"/>
                </a:solidFill>
              </a:rPr>
              <a:t/>
            </a:r>
            <a:br>
              <a:rPr lang="cs-CZ" sz="4000" b="1" dirty="0">
                <a:solidFill>
                  <a:srgbClr val="7030A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3900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Přirozená cesta – </a:t>
            </a:r>
            <a:r>
              <a:rPr lang="cs-CZ" sz="3900" b="1" dirty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výpočtem plodných a neplodných </a:t>
            </a:r>
            <a:r>
              <a:rPr lang="cs-CZ" sz="3900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dní menstruačního cyklu.</a:t>
            </a:r>
          </a:p>
          <a:p>
            <a:endParaRPr lang="cs-CZ" b="1" dirty="0">
              <a:latin typeface="Calibri"/>
              <a:ea typeface="Calibri"/>
              <a:cs typeface="Times New Roman"/>
            </a:endParaRP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Cyklus má 28 dní = 4 týdny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První týden po měsíčkách je považován z a neplodný, vajíčko je nezralé.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Druhý týden je ovulace = možnost otěhotnění</a:t>
            </a:r>
          </a:p>
          <a:p>
            <a:r>
              <a:rPr lang="cs-CZ" dirty="0" smtClean="0">
                <a:latin typeface="Calibri"/>
                <a:ea typeface="Calibri"/>
                <a:cs typeface="Times New Roman"/>
              </a:rPr>
              <a:t>Třetí </a:t>
            </a:r>
            <a:r>
              <a:rPr lang="cs-CZ" dirty="0">
                <a:latin typeface="Calibri"/>
                <a:ea typeface="Calibri"/>
                <a:cs typeface="Times New Roman"/>
              </a:rPr>
              <a:t>t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ýden je neplodný, vajíčko už nejde oplodnit.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043936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48680"/>
            <a:ext cx="8686800" cy="868958"/>
          </a:xfrm>
        </p:spPr>
        <p:txBody>
          <a:bodyPr>
            <a:noAutofit/>
          </a:bodyPr>
          <a:lstStyle/>
          <a:p>
            <a:pPr lvl="2" algn="ctr" rtl="0">
              <a:spcBef>
                <a:spcPct val="0"/>
              </a:spcBef>
            </a:pPr>
            <a:r>
              <a:rPr lang="cs-CZ" sz="3600" b="1" dirty="0" smtClean="0">
                <a:solidFill>
                  <a:srgbClr val="7030A0"/>
                </a:solidFill>
              </a:rPr>
              <a:t/>
            </a:r>
            <a:br>
              <a:rPr lang="cs-CZ" sz="3600" b="1" dirty="0" smtClean="0">
                <a:solidFill>
                  <a:srgbClr val="7030A0"/>
                </a:solidFill>
              </a:rPr>
            </a:br>
            <a:r>
              <a:rPr lang="cs-CZ" sz="3600" b="1" dirty="0" smtClean="0">
                <a:solidFill>
                  <a:srgbClr val="7030A0"/>
                </a:solidFill>
              </a:rPr>
              <a:t>1. Metoda plodných a neplodných dnů</a:t>
            </a:r>
            <a:br>
              <a:rPr lang="cs-CZ" sz="3600" b="1" dirty="0" smtClean="0">
                <a:solidFill>
                  <a:srgbClr val="7030A0"/>
                </a:solidFill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40768"/>
            <a:ext cx="8686800" cy="5328592"/>
          </a:xfrm>
        </p:spPr>
        <p:txBody>
          <a:bodyPr>
            <a:normAutofit fontScale="92500"/>
          </a:bodyPr>
          <a:lstStyle/>
          <a:p>
            <a:pPr marL="914400" lvl="2" indent="0">
              <a:buNone/>
            </a:pPr>
            <a:r>
              <a:rPr lang="cs-CZ" sz="2600" b="1" dirty="0">
                <a:latin typeface="+mj-lt"/>
              </a:rPr>
              <a:t>Metoda plodných a neplodných </a:t>
            </a:r>
            <a:r>
              <a:rPr lang="cs-CZ" sz="2600" b="1" dirty="0" smtClean="0">
                <a:latin typeface="+mj-lt"/>
              </a:rPr>
              <a:t>dnů</a:t>
            </a:r>
            <a:endParaRPr lang="cs-CZ" sz="2600" b="1" dirty="0">
              <a:solidFill>
                <a:srgbClr val="7030A0"/>
              </a:solidFill>
              <a:latin typeface="+mj-lt"/>
            </a:endParaRPr>
          </a:p>
          <a:p>
            <a:pPr lvl="2"/>
            <a:r>
              <a:rPr lang="cs-CZ" sz="2600" dirty="0">
                <a:latin typeface="+mj-lt"/>
              </a:rPr>
              <a:t>Vajíčko je po ovulaci (uvolnění vajíčka) schopné oplodnění asi 24 hodin. Spermie v těle ženy přežívají až 3 dny. </a:t>
            </a:r>
            <a:endParaRPr lang="cs-CZ" sz="2600" b="1" dirty="0">
              <a:solidFill>
                <a:srgbClr val="7030A0"/>
              </a:solidFill>
              <a:latin typeface="+mj-lt"/>
            </a:endParaRPr>
          </a:p>
          <a:p>
            <a:pPr lvl="2"/>
            <a:r>
              <a:rPr lang="cs-CZ" sz="2600" b="1" dirty="0">
                <a:latin typeface="+mj-lt"/>
              </a:rPr>
              <a:t>Plodné období u ženy by tedy mělo být zhruba tři dny před ovulací a jeden den po ní.</a:t>
            </a:r>
            <a:r>
              <a:rPr lang="cs-CZ" sz="2600" dirty="0">
                <a:latin typeface="+mj-lt"/>
              </a:rPr>
              <a:t> </a:t>
            </a:r>
            <a:endParaRPr lang="cs-CZ" sz="2600" dirty="0" smtClean="0">
              <a:latin typeface="+mj-lt"/>
            </a:endParaRPr>
          </a:p>
          <a:p>
            <a:pPr lvl="2"/>
            <a:endParaRPr lang="cs-CZ" dirty="0"/>
          </a:p>
          <a:p>
            <a:pPr marL="914400" lvl="2" indent="0">
              <a:buNone/>
            </a:pPr>
            <a:r>
              <a:rPr lang="cs-CZ" sz="3600" b="1" dirty="0" smtClean="0">
                <a:solidFill>
                  <a:srgbClr val="7030A0"/>
                </a:solidFill>
                <a:latin typeface="+mj-lt"/>
              </a:rPr>
              <a:t>2. Metoda </a:t>
            </a:r>
            <a:r>
              <a:rPr lang="cs-CZ" sz="3600" b="1" dirty="0">
                <a:solidFill>
                  <a:srgbClr val="7030A0"/>
                </a:solidFill>
                <a:latin typeface="+mj-lt"/>
              </a:rPr>
              <a:t>kontroly děložního hlenu</a:t>
            </a:r>
          </a:p>
          <a:p>
            <a:endParaRPr lang="cs-CZ" dirty="0" smtClean="0"/>
          </a:p>
          <a:p>
            <a:pPr marL="0" indent="0">
              <a:buNone/>
            </a:pPr>
            <a:r>
              <a:rPr lang="cs-CZ" sz="2600" b="1" dirty="0" smtClean="0">
                <a:latin typeface="+mj-lt"/>
              </a:rPr>
              <a:t>      Vlastnosti </a:t>
            </a:r>
            <a:r>
              <a:rPr lang="cs-CZ" sz="2600" b="1" dirty="0">
                <a:latin typeface="+mj-lt"/>
              </a:rPr>
              <a:t>děložního hlenu se v </a:t>
            </a:r>
            <a:r>
              <a:rPr lang="cs-CZ" sz="2600" b="1" dirty="0" smtClean="0">
                <a:latin typeface="+mj-lt"/>
              </a:rPr>
              <a:t>průběhu</a:t>
            </a:r>
          </a:p>
          <a:p>
            <a:pPr marL="0" indent="0">
              <a:buNone/>
            </a:pPr>
            <a:r>
              <a:rPr lang="cs-CZ" sz="2600" b="1" dirty="0">
                <a:latin typeface="+mj-lt"/>
              </a:rPr>
              <a:t> </a:t>
            </a:r>
            <a:r>
              <a:rPr lang="cs-CZ" sz="2600" b="1" dirty="0" smtClean="0">
                <a:latin typeface="+mj-lt"/>
              </a:rPr>
              <a:t>     cyklu </a:t>
            </a:r>
            <a:r>
              <a:rPr lang="cs-CZ" sz="2600" b="1" dirty="0">
                <a:latin typeface="+mj-lt"/>
              </a:rPr>
              <a:t>mění.</a:t>
            </a:r>
            <a:r>
              <a:rPr lang="cs-CZ" sz="2600" dirty="0">
                <a:latin typeface="+mj-lt"/>
              </a:rPr>
              <a:t> Nejplodnější stádium </a:t>
            </a:r>
            <a:r>
              <a:rPr lang="cs-CZ" sz="2600" dirty="0" smtClean="0">
                <a:latin typeface="+mj-lt"/>
              </a:rPr>
              <a:t>představuje      </a:t>
            </a:r>
          </a:p>
          <a:p>
            <a:pPr marL="0" indent="0">
              <a:buNone/>
            </a:pPr>
            <a:r>
              <a:rPr lang="cs-CZ" sz="2600" dirty="0">
                <a:latin typeface="+mj-lt"/>
              </a:rPr>
              <a:t> </a:t>
            </a:r>
            <a:r>
              <a:rPr lang="cs-CZ" sz="2600" dirty="0" smtClean="0">
                <a:latin typeface="+mj-lt"/>
              </a:rPr>
              <a:t>     </a:t>
            </a:r>
            <a:r>
              <a:rPr lang="cs-CZ" sz="2600" dirty="0">
                <a:latin typeface="+mj-lt"/>
              </a:rPr>
              <a:t>hlen, který je velmi lubrikační, čirý a tekutý. </a:t>
            </a:r>
          </a:p>
          <a:p>
            <a:endParaRPr lang="cs-CZ" sz="2600" dirty="0" smtClean="0"/>
          </a:p>
          <a:p>
            <a:endParaRPr lang="cs-CZ" sz="26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00971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2" algn="l" rtl="0">
              <a:spcBef>
                <a:spcPct val="0"/>
              </a:spcBef>
            </a:pPr>
            <a:r>
              <a:rPr lang="cs-CZ" b="1" dirty="0" smtClean="0">
                <a:solidFill>
                  <a:srgbClr val="7030A0"/>
                </a:solidFill>
              </a:rPr>
              <a:t>                  </a:t>
            </a:r>
            <a:r>
              <a:rPr lang="cs-CZ" sz="4000" b="1" dirty="0" smtClean="0">
                <a:solidFill>
                  <a:srgbClr val="7030A0"/>
                </a:solidFill>
              </a:rPr>
              <a:t>3. Metoda sexuální abstinence</a:t>
            </a:r>
            <a:br>
              <a:rPr lang="cs-CZ" sz="4000" b="1" dirty="0" smtClean="0">
                <a:solidFill>
                  <a:srgbClr val="7030A0"/>
                </a:solidFill>
              </a:rPr>
            </a:b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10000"/>
          </a:bodyPr>
          <a:lstStyle/>
          <a:p>
            <a:pPr marL="914400" lvl="2" indent="0">
              <a:buNone/>
            </a:pPr>
            <a:endParaRPr lang="cs-CZ" b="1" dirty="0">
              <a:solidFill>
                <a:srgbClr val="7030A0"/>
              </a:solidFill>
            </a:endParaRPr>
          </a:p>
          <a:p>
            <a:pPr marL="914400" lvl="2" indent="0">
              <a:buNone/>
            </a:pPr>
            <a:r>
              <a:rPr lang="cs-CZ" sz="3200" dirty="0" smtClean="0">
                <a:latin typeface="+mj-lt"/>
              </a:rPr>
              <a:t>Při </a:t>
            </a:r>
            <a:r>
              <a:rPr lang="cs-CZ" sz="3200" dirty="0">
                <a:latin typeface="+mj-lt"/>
              </a:rPr>
              <a:t>této antikoncepční metodě se </a:t>
            </a:r>
            <a:r>
              <a:rPr lang="cs-CZ" sz="3200" b="1" dirty="0">
                <a:latin typeface="+mj-lt"/>
              </a:rPr>
              <a:t>sex </a:t>
            </a:r>
            <a:endParaRPr lang="cs-CZ" sz="3200" b="1" dirty="0" smtClean="0">
              <a:latin typeface="+mj-lt"/>
            </a:endParaRPr>
          </a:p>
          <a:p>
            <a:pPr marL="914400" lvl="2" indent="0">
              <a:buNone/>
            </a:pPr>
            <a:r>
              <a:rPr lang="cs-CZ" sz="3200" b="1" dirty="0" smtClean="0">
                <a:latin typeface="+mj-lt"/>
              </a:rPr>
              <a:t>provozuje </a:t>
            </a:r>
            <a:r>
              <a:rPr lang="cs-CZ" sz="3200" b="1" dirty="0">
                <a:latin typeface="+mj-lt"/>
              </a:rPr>
              <a:t>pouze v neplodných </a:t>
            </a:r>
            <a:endParaRPr lang="cs-CZ" sz="3200" b="1" dirty="0" smtClean="0">
              <a:latin typeface="+mj-lt"/>
            </a:endParaRPr>
          </a:p>
          <a:p>
            <a:pPr marL="914400" lvl="2" indent="0">
              <a:buNone/>
            </a:pPr>
            <a:r>
              <a:rPr lang="cs-CZ" sz="3200" b="1" dirty="0" smtClean="0">
                <a:latin typeface="+mj-lt"/>
              </a:rPr>
              <a:t>dnech</a:t>
            </a:r>
            <a:r>
              <a:rPr lang="cs-CZ" sz="3200" dirty="0">
                <a:latin typeface="+mj-lt"/>
              </a:rPr>
              <a:t>. V plodných dnech se abstinuje. </a:t>
            </a:r>
            <a:r>
              <a:rPr lang="cs-CZ" dirty="0">
                <a:latin typeface="+mj-lt"/>
              </a:rPr>
              <a:t/>
            </a:r>
            <a:br>
              <a:rPr lang="cs-CZ" dirty="0">
                <a:latin typeface="+mj-lt"/>
              </a:rPr>
            </a:br>
            <a:endParaRPr lang="cs-CZ" b="1" dirty="0">
              <a:solidFill>
                <a:srgbClr val="7030A0"/>
              </a:solidFill>
              <a:latin typeface="+mj-lt"/>
            </a:endParaRPr>
          </a:p>
          <a:p>
            <a:pPr marL="914400" lvl="2" indent="0">
              <a:buNone/>
            </a:pPr>
            <a:r>
              <a:rPr lang="cs-CZ" sz="3900" b="1" dirty="0" smtClean="0">
                <a:solidFill>
                  <a:srgbClr val="7030A0"/>
                </a:solidFill>
                <a:latin typeface="+mj-lt"/>
              </a:rPr>
              <a:t>4. Přerušovaný </a:t>
            </a:r>
            <a:r>
              <a:rPr lang="cs-CZ" sz="3900" b="1" dirty="0">
                <a:solidFill>
                  <a:srgbClr val="7030A0"/>
                </a:solidFill>
                <a:latin typeface="+mj-lt"/>
              </a:rPr>
              <a:t>pohlavní styk</a:t>
            </a: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         Jde </a:t>
            </a:r>
            <a:r>
              <a:rPr lang="cs-CZ" b="1" dirty="0">
                <a:latin typeface="+mj-lt"/>
              </a:rPr>
              <a:t>o přerušení pohlavního </a:t>
            </a:r>
            <a:r>
              <a:rPr lang="cs-CZ" b="1" dirty="0" smtClean="0">
                <a:latin typeface="+mj-lt"/>
              </a:rPr>
              <a:t>styku</a:t>
            </a:r>
          </a:p>
          <a:p>
            <a:pPr marL="0" indent="0">
              <a:buNone/>
            </a:pP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 před ejakulací </a:t>
            </a:r>
            <a:r>
              <a:rPr lang="cs-CZ" b="1" dirty="0">
                <a:latin typeface="+mj-lt"/>
              </a:rPr>
              <a:t>partnera tak, </a:t>
            </a:r>
            <a:r>
              <a:rPr lang="cs-CZ" b="1" dirty="0" smtClean="0">
                <a:latin typeface="+mj-lt"/>
              </a:rPr>
              <a:t>aby</a:t>
            </a:r>
          </a:p>
          <a:p>
            <a:pPr marL="0" indent="0">
              <a:buNone/>
            </a:pP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 </a:t>
            </a:r>
            <a:r>
              <a:rPr lang="cs-CZ" b="1" dirty="0">
                <a:latin typeface="+mj-lt"/>
              </a:rPr>
              <a:t>došlo </a:t>
            </a:r>
            <a:r>
              <a:rPr lang="cs-CZ" b="1" dirty="0" smtClean="0">
                <a:latin typeface="+mj-lt"/>
              </a:rPr>
              <a:t>k </a:t>
            </a:r>
            <a:r>
              <a:rPr lang="cs-CZ" b="1" dirty="0">
                <a:latin typeface="+mj-lt"/>
              </a:rPr>
              <a:t>výronu semene mimo </a:t>
            </a:r>
            <a:endParaRPr lang="cs-CZ" b="1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latin typeface="+mj-lt"/>
              </a:rPr>
              <a:t> </a:t>
            </a:r>
            <a:r>
              <a:rPr lang="cs-CZ" b="1" dirty="0" smtClean="0">
                <a:latin typeface="+mj-lt"/>
              </a:rPr>
              <a:t>        pochvu</a:t>
            </a:r>
            <a:r>
              <a:rPr lang="cs-CZ" b="1" dirty="0">
                <a:latin typeface="+mj-lt"/>
              </a:rPr>
              <a:t>.</a:t>
            </a:r>
            <a:r>
              <a:rPr lang="cs-CZ" dirty="0">
                <a:latin typeface="+mj-lt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xmlns="" val="8251584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2" algn="ctr" rtl="0">
              <a:spcBef>
                <a:spcPct val="0"/>
              </a:spcBef>
            </a:pPr>
            <a:r>
              <a:rPr lang="cs-CZ" sz="3600" b="1" dirty="0" smtClean="0">
                <a:solidFill>
                  <a:srgbClr val="7030A0"/>
                </a:solidFill>
              </a:rPr>
              <a:t/>
            </a:r>
            <a:br>
              <a:rPr lang="cs-CZ" sz="3600" b="1" dirty="0" smtClean="0">
                <a:solidFill>
                  <a:srgbClr val="7030A0"/>
                </a:solidFill>
              </a:rPr>
            </a:br>
            <a:r>
              <a:rPr lang="cs-CZ" sz="3600" b="1" dirty="0" smtClean="0">
                <a:solidFill>
                  <a:srgbClr val="7030A0"/>
                </a:solidFill>
              </a:rPr>
              <a:t>5. Metoda </a:t>
            </a:r>
            <a:r>
              <a:rPr lang="cs-CZ" sz="3600" b="1" dirty="0">
                <a:solidFill>
                  <a:srgbClr val="7030A0"/>
                </a:solidFill>
              </a:rPr>
              <a:t>měření bazální teploty</a:t>
            </a:r>
            <a:br>
              <a:rPr lang="cs-CZ" sz="3600" b="1" dirty="0">
                <a:solidFill>
                  <a:srgbClr val="7030A0"/>
                </a:solidFill>
              </a:rPr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V průběhu </a:t>
            </a:r>
            <a:r>
              <a:rPr lang="cs-CZ" b="1" dirty="0">
                <a:latin typeface="+mj-lt"/>
              </a:rPr>
              <a:t>ovulace je tělesná teplota ženy o několik desetin stupně vyšší než jindy</a:t>
            </a:r>
            <a:r>
              <a:rPr lang="cs-CZ" dirty="0" smtClean="0">
                <a:latin typeface="+mj-lt"/>
              </a:rPr>
              <a:t>.</a:t>
            </a: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</a:t>
            </a:r>
            <a:r>
              <a:rPr lang="cs-CZ" dirty="0">
                <a:latin typeface="+mj-lt"/>
              </a:rPr>
              <a:t>Měření bazální teploty (měření klidové teploty v pochvě nebo v konečníku)</a:t>
            </a:r>
            <a:r>
              <a:rPr lang="cs-CZ" b="1" dirty="0" smtClean="0">
                <a:latin typeface="+mj-lt"/>
              </a:rPr>
              <a:t> </a:t>
            </a:r>
            <a:r>
              <a:rPr lang="cs-CZ" b="1" dirty="0">
                <a:latin typeface="+mj-lt"/>
              </a:rPr>
              <a:t>průběhu ovulace je tělesná teplota ženy o několik desetin stupně vyšší než jindy</a:t>
            </a:r>
            <a:r>
              <a:rPr lang="cs-CZ" dirty="0">
                <a:latin typeface="+mj-lt"/>
              </a:rPr>
              <a:t>.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sz="2800" dirty="0" smtClean="0">
                <a:latin typeface="+mj-lt"/>
              </a:rPr>
              <a:t>Měření </a:t>
            </a:r>
            <a:r>
              <a:rPr lang="cs-CZ" sz="2800" dirty="0">
                <a:latin typeface="+mj-lt"/>
              </a:rPr>
              <a:t>bazální teploty (měření klidové teploty v pochvě nebo v konečníku)</a:t>
            </a:r>
          </a:p>
        </p:txBody>
      </p:sp>
    </p:spTree>
    <p:extLst>
      <p:ext uri="{BB962C8B-B14F-4D97-AF65-F5344CB8AC3E}">
        <p14:creationId xmlns:p14="http://schemas.microsoft.com/office/powerpoint/2010/main" xmlns="" val="39106002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sz="5300" b="1" dirty="0" smtClean="0">
                <a:solidFill>
                  <a:srgbClr val="C00000"/>
                </a:solidFill>
              </a:rPr>
              <a:t>Hormonální </a:t>
            </a:r>
            <a:r>
              <a:rPr lang="cs-CZ" sz="5300" b="1" dirty="0">
                <a:solidFill>
                  <a:srgbClr val="C00000"/>
                </a:solidFill>
              </a:rPr>
              <a:t>antikoncepce</a:t>
            </a:r>
            <a:br>
              <a:rPr lang="cs-CZ" sz="5300" b="1" dirty="0">
                <a:solidFill>
                  <a:srgbClr val="C00000"/>
                </a:solidFill>
              </a:rPr>
            </a:br>
            <a:endParaRPr lang="cs-CZ" sz="5300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b="1" dirty="0" smtClean="0">
              <a:solidFill>
                <a:srgbClr val="7030A0"/>
              </a:solidFill>
              <a:latin typeface="+mj-lt"/>
            </a:endParaRPr>
          </a:p>
          <a:p>
            <a:r>
              <a:rPr lang="cs-CZ" b="1" dirty="0" smtClean="0">
                <a:solidFill>
                  <a:srgbClr val="7030A0"/>
                </a:solidFill>
                <a:latin typeface="+mj-lt"/>
              </a:rPr>
              <a:t>Hormonální </a:t>
            </a:r>
            <a:r>
              <a:rPr lang="cs-CZ" b="1" dirty="0">
                <a:solidFill>
                  <a:srgbClr val="7030A0"/>
                </a:solidFill>
                <a:latin typeface="+mj-lt"/>
              </a:rPr>
              <a:t>antikoncepce patří mezi </a:t>
            </a:r>
            <a:endParaRPr lang="cs-CZ" b="1" dirty="0" smtClean="0">
              <a:solidFill>
                <a:srgbClr val="7030A0"/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7030A0"/>
                </a:solidFill>
                <a:latin typeface="+mj-lt"/>
              </a:rPr>
              <a:t>   velmi </a:t>
            </a:r>
            <a:r>
              <a:rPr lang="cs-CZ" b="1" dirty="0">
                <a:solidFill>
                  <a:srgbClr val="7030A0"/>
                </a:solidFill>
                <a:latin typeface="+mj-lt"/>
              </a:rPr>
              <a:t>bezpečné antikoncepční metody </a:t>
            </a:r>
            <a:endParaRPr lang="cs-CZ" b="1" dirty="0" smtClean="0">
              <a:solidFill>
                <a:srgbClr val="7030A0"/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7030A0"/>
                </a:solidFill>
                <a:latin typeface="+mj-lt"/>
              </a:rPr>
              <a:t>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  ochrany </a:t>
            </a:r>
            <a:r>
              <a:rPr lang="cs-CZ" b="1" dirty="0">
                <a:solidFill>
                  <a:srgbClr val="7030A0"/>
                </a:solidFill>
                <a:latin typeface="+mj-lt"/>
              </a:rPr>
              <a:t>před </a:t>
            </a:r>
            <a:r>
              <a:rPr lang="cs-CZ" b="1" dirty="0" smtClean="0">
                <a:solidFill>
                  <a:srgbClr val="7030A0"/>
                </a:solidFill>
                <a:latin typeface="+mj-lt"/>
              </a:rPr>
              <a:t>početím.</a:t>
            </a:r>
          </a:p>
          <a:p>
            <a:endParaRPr lang="cs-CZ" b="1" dirty="0" smtClean="0">
              <a:solidFill>
                <a:srgbClr val="7030A0"/>
              </a:solidFill>
              <a:latin typeface="+mj-lt"/>
            </a:endParaRPr>
          </a:p>
          <a:p>
            <a:r>
              <a:rPr lang="cs-CZ" dirty="0" smtClean="0">
                <a:latin typeface="+mj-lt"/>
              </a:rPr>
              <a:t>Jsou </a:t>
            </a:r>
            <a:r>
              <a:rPr lang="cs-CZ" dirty="0">
                <a:latin typeface="+mj-lt"/>
              </a:rPr>
              <a:t>velice vhodné pro dlouhodobé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   užívání</a:t>
            </a:r>
            <a:r>
              <a:rPr lang="cs-CZ" dirty="0">
                <a:latin typeface="+mj-lt"/>
              </a:rPr>
              <a:t>. Mají i celou řadu pozitivních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 </a:t>
            </a:r>
            <a:r>
              <a:rPr lang="cs-CZ" dirty="0" smtClean="0">
                <a:latin typeface="+mj-lt"/>
              </a:rPr>
              <a:t>  účinků na </a:t>
            </a:r>
            <a:r>
              <a:rPr lang="cs-CZ" dirty="0">
                <a:latin typeface="+mj-lt"/>
              </a:rPr>
              <a:t>zdraví ženy.</a:t>
            </a:r>
            <a:endParaRPr lang="cs-CZ" dirty="0" smtClean="0">
              <a:latin typeface="+mj-lt"/>
            </a:endParaRP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8140153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b="1" dirty="0" smtClean="0">
                <a:solidFill>
                  <a:srgbClr val="C00000"/>
                </a:solidFill>
              </a:rPr>
              <a:t>Hormonální antikoncepce</a:t>
            </a:r>
            <a:r>
              <a:rPr lang="cs-CZ" b="1" dirty="0">
                <a:solidFill>
                  <a:srgbClr val="C00000"/>
                </a:solidFill>
              </a:rPr>
              <a:t>.</a:t>
            </a:r>
            <a:r>
              <a:rPr lang="cs-CZ" b="1" dirty="0" smtClean="0">
                <a:solidFill>
                  <a:srgbClr val="C00000"/>
                </a:solidFill>
              </a:rPr>
              <a:t> Druhy</a:t>
            </a:r>
            <a:r>
              <a:rPr lang="cs-CZ" dirty="0" smtClean="0">
                <a:solidFill>
                  <a:srgbClr val="C00000"/>
                </a:solidFill>
              </a:rPr>
              <a:t>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pPr marL="457200" lvl="1" indent="0">
              <a:buNone/>
            </a:pPr>
            <a:r>
              <a:rPr lang="cs-CZ" b="1" dirty="0" smtClean="0">
                <a:latin typeface="+mj-lt"/>
              </a:rPr>
              <a:t>Má velmi jednoduché </a:t>
            </a:r>
            <a:r>
              <a:rPr lang="cs-CZ" b="1" dirty="0">
                <a:latin typeface="+mj-lt"/>
              </a:rPr>
              <a:t>užívání, nemá žádný vliv na sex a je naprosto bezpečná. </a:t>
            </a:r>
            <a:endParaRPr lang="cs-CZ" b="1" dirty="0" smtClean="0">
              <a:latin typeface="+mj-lt"/>
            </a:endParaRPr>
          </a:p>
          <a:p>
            <a:pPr marL="457200" lvl="1" indent="0">
              <a:buNone/>
            </a:pPr>
            <a:endParaRPr lang="cs-CZ" b="1" dirty="0" smtClean="0">
              <a:latin typeface="+mj-lt"/>
            </a:endParaRPr>
          </a:p>
          <a:p>
            <a:pPr marL="457200" lvl="1" indent="0">
              <a:buNone/>
            </a:pPr>
            <a:r>
              <a:rPr lang="cs-CZ" sz="3500" dirty="0" smtClean="0">
                <a:solidFill>
                  <a:srgbClr val="7030A0"/>
                </a:solidFill>
                <a:latin typeface="+mj-lt"/>
              </a:rPr>
              <a:t>Druhy: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500" dirty="0" smtClean="0">
                <a:solidFill>
                  <a:srgbClr val="7030A0"/>
                </a:solidFill>
                <a:latin typeface="+mj-lt"/>
              </a:rPr>
              <a:t>Hormonální </a:t>
            </a:r>
            <a:r>
              <a:rPr lang="cs-CZ" sz="3500" dirty="0">
                <a:solidFill>
                  <a:srgbClr val="7030A0"/>
                </a:solidFill>
                <a:latin typeface="+mj-lt"/>
              </a:rPr>
              <a:t>tabletky (jednofázové, dvoufázové, třífázové)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500" dirty="0">
                <a:solidFill>
                  <a:srgbClr val="7030A0"/>
                </a:solidFill>
                <a:latin typeface="+mj-lt"/>
              </a:rPr>
              <a:t>Postkoitální </a:t>
            </a:r>
            <a:r>
              <a:rPr lang="cs-CZ" sz="3500" dirty="0" smtClean="0">
                <a:solidFill>
                  <a:srgbClr val="7030A0"/>
                </a:solidFill>
                <a:latin typeface="+mj-lt"/>
              </a:rPr>
              <a:t>antikoncepce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500" dirty="0" smtClean="0">
                <a:solidFill>
                  <a:srgbClr val="7030A0"/>
                </a:solidFill>
                <a:latin typeface="+mj-lt"/>
              </a:rPr>
              <a:t>Hormonální </a:t>
            </a:r>
            <a:r>
              <a:rPr lang="cs-CZ" sz="3500" dirty="0">
                <a:solidFill>
                  <a:srgbClr val="7030A0"/>
                </a:solidFill>
                <a:latin typeface="+mj-lt"/>
              </a:rPr>
              <a:t>náplast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500" dirty="0">
                <a:solidFill>
                  <a:srgbClr val="7030A0"/>
                </a:solidFill>
                <a:latin typeface="+mj-lt"/>
              </a:rPr>
              <a:t>Podkožní implantát</a:t>
            </a:r>
          </a:p>
          <a:p>
            <a:pPr marL="971550" lvl="1" indent="-514350">
              <a:buFont typeface="+mj-lt"/>
              <a:buAutoNum type="arabicPeriod"/>
            </a:pPr>
            <a:r>
              <a:rPr lang="cs-CZ" sz="3500" dirty="0" smtClean="0">
                <a:solidFill>
                  <a:srgbClr val="7030A0"/>
                </a:solidFill>
                <a:latin typeface="+mj-lt"/>
              </a:rPr>
              <a:t>Injekce</a:t>
            </a:r>
            <a:endParaRPr lang="cs-CZ" sz="3500" dirty="0">
              <a:solidFill>
                <a:srgbClr val="7030A0"/>
              </a:solidFill>
              <a:latin typeface="+mj-l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929689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1. Hormonální  tabletky</a:t>
            </a:r>
            <a:endParaRPr lang="cs-CZ" sz="36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b="1" dirty="0">
                <a:latin typeface="Calibri"/>
                <a:ea typeface="Calibri"/>
                <a:cs typeface="Times New Roman"/>
              </a:rPr>
              <a:t>Hormonální 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pilulky </a:t>
            </a:r>
            <a:r>
              <a:rPr lang="cs-CZ" b="1" dirty="0">
                <a:latin typeface="Calibri"/>
                <a:ea typeface="Calibri"/>
                <a:cs typeface="Times New Roman"/>
              </a:rPr>
              <a:t>s hormony, které zabraňují ovulaci, 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tj. uzrání </a:t>
            </a:r>
            <a:r>
              <a:rPr lang="cs-CZ" b="1" dirty="0">
                <a:latin typeface="Calibri"/>
                <a:ea typeface="Calibri"/>
                <a:cs typeface="Times New Roman"/>
              </a:rPr>
              <a:t>vajíčka.</a:t>
            </a: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929518"/>
            <a:ext cx="2880320" cy="1886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 descr="http://kosmeticketrendy.cz/wp-content/uploads/2012/10/antikoncepc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924943"/>
            <a:ext cx="3851920" cy="25078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lekynainternetu.cz/files/photos/original/f/fb525cbd86a3ade9e0ca0fda0bca8134e14aab04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7516" y="2630694"/>
            <a:ext cx="3296972" cy="3606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3413211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7030A0"/>
                </a:solidFill>
              </a:rPr>
              <a:t>2. Postkoitální </a:t>
            </a:r>
            <a:r>
              <a:rPr lang="cs-CZ" sz="3200" b="1" dirty="0">
                <a:solidFill>
                  <a:srgbClr val="7030A0"/>
                </a:solidFill>
              </a:rPr>
              <a:t>antikoncepce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345638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>
                <a:latin typeface="+mj-lt"/>
              </a:rPr>
              <a:t>Je  schopna zabránit </a:t>
            </a:r>
            <a:r>
              <a:rPr lang="cs-CZ" b="1" dirty="0">
                <a:latin typeface="+mj-lt"/>
              </a:rPr>
              <a:t>otěhotnění </a:t>
            </a:r>
            <a:r>
              <a:rPr lang="cs-CZ" b="1" dirty="0" smtClean="0">
                <a:latin typeface="+mj-lt"/>
              </a:rPr>
              <a:t> i když jsou použity </a:t>
            </a:r>
            <a:r>
              <a:rPr lang="cs-CZ" b="1" dirty="0">
                <a:latin typeface="+mj-lt"/>
              </a:rPr>
              <a:t>až po pohlavním styku.</a:t>
            </a:r>
            <a:r>
              <a:rPr lang="cs-CZ" dirty="0">
                <a:latin typeface="+mj-lt"/>
              </a:rPr>
              <a:t>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b="1" dirty="0">
                <a:latin typeface="+mj-lt"/>
              </a:rPr>
              <a:t>R</a:t>
            </a:r>
            <a:r>
              <a:rPr lang="cs-CZ" b="1" dirty="0" smtClean="0">
                <a:latin typeface="+mj-lt"/>
              </a:rPr>
              <a:t>iziko </a:t>
            </a:r>
            <a:r>
              <a:rPr lang="cs-CZ" b="1" dirty="0">
                <a:latin typeface="+mj-lt"/>
              </a:rPr>
              <a:t>otěhotnění je sníženo asi na jednu čtvrtinu ve srovnání s nechráněným stykem.</a:t>
            </a:r>
            <a:r>
              <a:rPr lang="cs-CZ" dirty="0">
                <a:latin typeface="+mj-lt"/>
              </a:rPr>
              <a:t>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dirty="0" smtClean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M</a:t>
            </a:r>
            <a:r>
              <a:rPr lang="cs-CZ" dirty="0" smtClean="0">
                <a:latin typeface="+mj-lt"/>
              </a:rPr>
              <a:t>á  </a:t>
            </a:r>
            <a:r>
              <a:rPr lang="cs-CZ" dirty="0">
                <a:latin typeface="+mj-lt"/>
              </a:rPr>
              <a:t>poměrně malou spolehlivost. </a:t>
            </a:r>
            <a:endParaRPr lang="cs-CZ" dirty="0" smtClean="0">
              <a:latin typeface="+mj-lt"/>
            </a:endParaRPr>
          </a:p>
          <a:p>
            <a:pPr marL="0" indent="0">
              <a:buNone/>
            </a:pPr>
            <a:endParaRPr lang="cs-CZ" sz="2100" dirty="0" smtClean="0">
              <a:latin typeface="+mj-lt"/>
            </a:endParaRPr>
          </a:p>
          <a:p>
            <a:pPr marL="0" indent="0">
              <a:buNone/>
            </a:pPr>
            <a:r>
              <a:rPr lang="cs-CZ" sz="2100" dirty="0" smtClean="0">
                <a:latin typeface="+mj-lt"/>
              </a:rPr>
              <a:t>Jednu tabletu užít hned, druhou za 12 hodin.</a:t>
            </a:r>
            <a:endParaRPr lang="cs-CZ" sz="2100" dirty="0">
              <a:latin typeface="+mj-lt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4797152"/>
            <a:ext cx="3384376" cy="19065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190073"/>
            <a:ext cx="2150264" cy="15660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809303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pPr lvl="1" algn="l" rtl="0">
              <a:spcBef>
                <a:spcPct val="0"/>
              </a:spcBef>
            </a:pPr>
            <a:r>
              <a:rPr lang="cs-CZ" sz="3500" dirty="0" smtClean="0">
                <a:solidFill>
                  <a:srgbClr val="7030A0"/>
                </a:solidFill>
              </a:rPr>
              <a:t>   </a:t>
            </a:r>
            <a:r>
              <a:rPr lang="cs-CZ" sz="3500" b="1" dirty="0" smtClean="0">
                <a:solidFill>
                  <a:srgbClr val="7030A0"/>
                </a:solidFill>
              </a:rPr>
              <a:t>3. Hormonální náplast</a:t>
            </a:r>
            <a:br>
              <a:rPr lang="cs-CZ" sz="3500" b="1" dirty="0" smtClean="0">
                <a:solidFill>
                  <a:srgbClr val="7030A0"/>
                </a:solidFill>
              </a:rPr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904656"/>
          </a:xfrm>
        </p:spPr>
        <p:txBody>
          <a:bodyPr>
            <a:normAutofit fontScale="92500"/>
          </a:bodyPr>
          <a:lstStyle/>
          <a:p>
            <a:pPr marL="457200" lvl="1" indent="0">
              <a:buNone/>
            </a:pPr>
            <a:r>
              <a:rPr lang="cs-CZ" sz="3000" b="1" dirty="0" smtClean="0">
                <a:latin typeface="+mj-lt"/>
              </a:rPr>
              <a:t>V </a:t>
            </a:r>
            <a:r>
              <a:rPr lang="cs-CZ" sz="3000" b="1" dirty="0">
                <a:latin typeface="+mj-lt"/>
              </a:rPr>
              <a:t>případě hormonální náplasti se hormony do krve dostávají pokožkou.</a:t>
            </a:r>
            <a:r>
              <a:rPr lang="cs-CZ" sz="3000" dirty="0">
                <a:latin typeface="+mj-lt"/>
              </a:rPr>
              <a:t> </a:t>
            </a:r>
          </a:p>
          <a:p>
            <a:pPr marL="457200" lvl="1" indent="0">
              <a:buNone/>
            </a:pPr>
            <a:r>
              <a:rPr lang="pl-PL" sz="3000" dirty="0" smtClean="0">
                <a:latin typeface="+mj-lt"/>
              </a:rPr>
              <a:t>1x </a:t>
            </a:r>
            <a:r>
              <a:rPr lang="pl-PL" sz="3000" dirty="0">
                <a:latin typeface="+mj-lt"/>
              </a:rPr>
              <a:t>týdně po dobu 3 týdnů. </a:t>
            </a:r>
            <a:endParaRPr lang="pl-PL" sz="3000" dirty="0" smtClean="0">
              <a:latin typeface="+mj-lt"/>
            </a:endParaRPr>
          </a:p>
          <a:p>
            <a:pPr marL="457200" lvl="1" indent="0">
              <a:buNone/>
            </a:pPr>
            <a:r>
              <a:rPr lang="cs-CZ" sz="3200" dirty="0">
                <a:solidFill>
                  <a:srgbClr val="7030A0"/>
                </a:solidFill>
                <a:latin typeface="+mj-lt"/>
              </a:rPr>
              <a:t/>
            </a:r>
            <a:br>
              <a:rPr lang="cs-CZ" sz="3200" dirty="0">
                <a:solidFill>
                  <a:srgbClr val="7030A0"/>
                </a:solidFill>
                <a:latin typeface="+mj-lt"/>
              </a:rPr>
            </a:br>
            <a:r>
              <a:rPr lang="cs-CZ" sz="3200" b="1" dirty="0" smtClean="0">
                <a:solidFill>
                  <a:srgbClr val="7030A0"/>
                </a:solidFill>
                <a:latin typeface="+mj-lt"/>
              </a:rPr>
              <a:t>4. </a:t>
            </a:r>
            <a:r>
              <a:rPr lang="cs-CZ" sz="3500" b="1" dirty="0" smtClean="0">
                <a:solidFill>
                  <a:srgbClr val="7030A0"/>
                </a:solidFill>
                <a:latin typeface="+mj-lt"/>
              </a:rPr>
              <a:t>Podkožní </a:t>
            </a:r>
            <a:r>
              <a:rPr lang="cs-CZ" sz="3500" b="1" dirty="0">
                <a:solidFill>
                  <a:srgbClr val="7030A0"/>
                </a:solidFill>
                <a:latin typeface="+mj-lt"/>
              </a:rPr>
              <a:t>implantát</a:t>
            </a:r>
          </a:p>
          <a:p>
            <a:pPr marL="457200" lvl="1" indent="0">
              <a:buNone/>
            </a:pPr>
            <a:r>
              <a:rPr lang="cs-CZ" b="1" dirty="0">
                <a:latin typeface="+mj-lt"/>
              </a:rPr>
              <a:t>Podkožní implantát obsahuje buď jednu nebo více tyčinek s hormonální látkou.</a:t>
            </a:r>
            <a:r>
              <a:rPr lang="cs-CZ" dirty="0">
                <a:latin typeface="+mj-lt"/>
              </a:rPr>
              <a:t> Tyčinky se zavádí při lokálním umrtvení vpíchnutím do paže </a:t>
            </a:r>
            <a:endParaRPr lang="cs-CZ" dirty="0"/>
          </a:p>
          <a:p>
            <a:pPr marL="457200" lvl="1" indent="0">
              <a:buNone/>
            </a:pPr>
            <a:r>
              <a:rPr lang="cs-CZ" dirty="0" smtClean="0">
                <a:latin typeface="+mj-lt"/>
              </a:rPr>
              <a:t>ruky </a:t>
            </a:r>
            <a:r>
              <a:rPr lang="cs-CZ" dirty="0">
                <a:latin typeface="+mj-lt"/>
              </a:rPr>
              <a:t>na vnitřní </a:t>
            </a:r>
            <a:r>
              <a:rPr lang="cs-CZ" dirty="0" smtClean="0">
                <a:latin typeface="+mj-lt"/>
              </a:rPr>
              <a:t>stranu, aplikuje </a:t>
            </a:r>
            <a:r>
              <a:rPr lang="cs-CZ" dirty="0">
                <a:latin typeface="+mj-lt"/>
              </a:rPr>
              <a:t>na 3 </a:t>
            </a:r>
            <a:r>
              <a:rPr lang="cs-CZ" dirty="0" smtClean="0">
                <a:latin typeface="+mj-lt"/>
              </a:rPr>
              <a:t>roky.</a:t>
            </a:r>
            <a:endParaRPr lang="cs-CZ" dirty="0" smtClean="0">
              <a:solidFill>
                <a:srgbClr val="7030A0"/>
              </a:solidFill>
              <a:latin typeface="+mj-lt"/>
            </a:endParaRPr>
          </a:p>
          <a:p>
            <a:pPr marL="457200" lvl="1" indent="0">
              <a:buNone/>
            </a:pPr>
            <a:r>
              <a:rPr lang="cs-CZ" sz="3500" b="1" dirty="0" smtClean="0">
                <a:solidFill>
                  <a:srgbClr val="7030A0"/>
                </a:solidFill>
                <a:latin typeface="+mj-lt"/>
              </a:rPr>
              <a:t>5. Injekce</a:t>
            </a:r>
            <a:endParaRPr lang="cs-CZ" sz="3500" b="1" dirty="0">
              <a:solidFill>
                <a:srgbClr val="7030A0"/>
              </a:solidFill>
              <a:latin typeface="+mj-lt"/>
            </a:endParaRPr>
          </a:p>
          <a:p>
            <a:pPr marL="0" indent="0">
              <a:buNone/>
            </a:pPr>
            <a:r>
              <a:rPr lang="cs-CZ" b="1" dirty="0" smtClean="0">
                <a:latin typeface="+mj-lt"/>
              </a:rPr>
              <a:t>     </a:t>
            </a:r>
            <a:r>
              <a:rPr lang="cs-CZ" sz="3000" b="1" dirty="0" smtClean="0">
                <a:latin typeface="+mj-lt"/>
              </a:rPr>
              <a:t>Injekční </a:t>
            </a:r>
            <a:r>
              <a:rPr lang="cs-CZ" sz="3000" b="1" dirty="0">
                <a:latin typeface="+mj-lt"/>
              </a:rPr>
              <a:t>hormonální antikoncepce se </a:t>
            </a:r>
            <a:endParaRPr lang="cs-CZ" sz="3000" b="1" dirty="0" smtClean="0">
              <a:latin typeface="+mj-lt"/>
            </a:endParaRPr>
          </a:p>
          <a:p>
            <a:pPr marL="0" indent="0">
              <a:buNone/>
            </a:pPr>
            <a:r>
              <a:rPr lang="cs-CZ" sz="3000" b="1" dirty="0">
                <a:latin typeface="+mj-lt"/>
              </a:rPr>
              <a:t> </a:t>
            </a:r>
            <a:r>
              <a:rPr lang="cs-CZ" sz="3000" b="1" dirty="0" smtClean="0">
                <a:latin typeface="+mj-lt"/>
              </a:rPr>
              <a:t>    aplikuje injekčně</a:t>
            </a:r>
            <a:r>
              <a:rPr lang="cs-CZ" sz="3000" dirty="0" smtClean="0">
                <a:latin typeface="+mj-lt"/>
              </a:rPr>
              <a:t> </a:t>
            </a:r>
            <a:r>
              <a:rPr lang="cs-CZ" sz="3000" b="1" dirty="0">
                <a:latin typeface="+mj-lt"/>
              </a:rPr>
              <a:t>1x za 3 </a:t>
            </a:r>
            <a:r>
              <a:rPr lang="cs-CZ" sz="3000" b="1" dirty="0" smtClean="0">
                <a:latin typeface="+mj-lt"/>
              </a:rPr>
              <a:t>měsíce.</a:t>
            </a:r>
            <a:endParaRPr lang="cs-CZ" sz="3000" b="1" dirty="0">
              <a:latin typeface="+mj-lt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20072" y="1772816"/>
            <a:ext cx="1728192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 descr="C:\Users\Marcelka\Desktop\th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56363"/>
            <a:ext cx="1333501" cy="1362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28697" y="5589240"/>
            <a:ext cx="1243657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6461931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</a:rPr>
              <a:t>Urči druhy antikoncepce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5128057"/>
            <a:ext cx="1962150" cy="1362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88160"/>
            <a:ext cx="2664296" cy="13321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8735" y="1588159"/>
            <a:ext cx="1685925" cy="1228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0596" y="4437112"/>
            <a:ext cx="2856457" cy="1857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22365" y="5085184"/>
            <a:ext cx="1335087" cy="1365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78735" y="3140968"/>
            <a:ext cx="1731963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9076" y="3137738"/>
            <a:ext cx="2557959" cy="19181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39814" y="1531814"/>
            <a:ext cx="2835275" cy="1878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2895" y="3559274"/>
            <a:ext cx="1584325" cy="1322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428111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Interrupce</a:t>
            </a:r>
            <a:endParaRPr lang="cs-CZ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Interrupce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–užívá 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se, </a:t>
            </a:r>
            <a:r>
              <a:rPr lang="cs-CZ" b="1" dirty="0">
                <a:latin typeface="Calibri"/>
                <a:ea typeface="Calibri"/>
                <a:cs typeface="Times New Roman"/>
              </a:rPr>
              <a:t>pokud selže antikoncepce a rodiče mají </a:t>
            </a:r>
            <a:endParaRPr lang="cs-CZ" b="1" dirty="0" smtClean="0">
              <a:latin typeface="Calibri"/>
              <a:ea typeface="Calibri"/>
              <a:cs typeface="Times New Roman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vážný </a:t>
            </a:r>
            <a:r>
              <a:rPr lang="cs-CZ" b="1" dirty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důvod pro přerušení těhotenství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.</a:t>
            </a:r>
          </a:p>
          <a:p>
            <a:pPr marL="0" indent="0" algn="ctr">
              <a:buNone/>
            </a:pPr>
            <a:r>
              <a:rPr lang="cs-CZ" b="1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b="1" dirty="0">
                <a:latin typeface="Calibri"/>
                <a:ea typeface="Calibri"/>
                <a:cs typeface="Times New Roman"/>
              </a:rPr>
              <a:t>Není to 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antikoncepční metoda</a:t>
            </a:r>
            <a:r>
              <a:rPr lang="cs-CZ" b="1" dirty="0">
                <a:latin typeface="Calibri"/>
                <a:ea typeface="Calibri"/>
                <a:cs typeface="Times New Roman"/>
              </a:rPr>
              <a:t>, </a:t>
            </a:r>
            <a:endParaRPr lang="cs-CZ" b="1" dirty="0" smtClean="0">
              <a:latin typeface="Calibri"/>
              <a:ea typeface="Calibri"/>
              <a:cs typeface="Times New Roman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řeší </a:t>
            </a:r>
            <a:r>
              <a:rPr lang="cs-CZ" b="1" dirty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se vážná krizová </a:t>
            </a:r>
            <a:r>
              <a:rPr lang="cs-CZ" b="1" dirty="0" smtClean="0">
                <a:solidFill>
                  <a:srgbClr val="C00000"/>
                </a:solidFill>
                <a:latin typeface="Calibri"/>
                <a:ea typeface="Calibri"/>
                <a:cs typeface="Times New Roman"/>
              </a:rPr>
              <a:t>situace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.</a:t>
            </a:r>
          </a:p>
          <a:p>
            <a:pPr marL="0" indent="0">
              <a:buNone/>
            </a:pPr>
            <a:endParaRPr lang="cs-CZ" dirty="0">
              <a:latin typeface="Calibri"/>
              <a:ea typeface="Calibri"/>
              <a:cs typeface="Times New Roman"/>
            </a:endParaRPr>
          </a:p>
          <a:p>
            <a:pPr marL="514350" indent="-514350">
              <a:lnSpc>
                <a:spcPct val="115000"/>
              </a:lnSpc>
              <a:spcAft>
                <a:spcPts val="1000"/>
              </a:spcAft>
              <a:buFont typeface="+mj-lt"/>
              <a:buAutoNum type="arabicPeriod"/>
            </a:pPr>
            <a:r>
              <a:rPr lang="cs-CZ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Miniinterrupce</a:t>
            </a:r>
            <a:r>
              <a:rPr lang="cs-CZ" b="1" dirty="0" smtClean="0">
                <a:latin typeface="Calibri"/>
                <a:ea typeface="Calibri"/>
                <a:cs typeface="Times New Roman"/>
              </a:rPr>
              <a:t> </a:t>
            </a:r>
            <a:r>
              <a:rPr lang="cs-CZ" dirty="0">
                <a:latin typeface="Calibri"/>
                <a:ea typeface="Calibri"/>
                <a:cs typeface="Times New Roman"/>
              </a:rPr>
              <a:t>– do 2 měsíců stáří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plodu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>
              <a:latin typeface="Calibri"/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2.    </a:t>
            </a:r>
            <a:r>
              <a:rPr lang="cs-CZ" b="1" dirty="0" smtClean="0">
                <a:solidFill>
                  <a:srgbClr val="7030A0"/>
                </a:solidFill>
                <a:latin typeface="Calibri"/>
                <a:ea typeface="Calibri"/>
                <a:cs typeface="Times New Roman"/>
              </a:rPr>
              <a:t>Interrupce </a:t>
            </a:r>
            <a:r>
              <a:rPr lang="cs-CZ" b="1" dirty="0">
                <a:latin typeface="Calibri"/>
                <a:ea typeface="Calibri"/>
                <a:cs typeface="Times New Roman"/>
              </a:rPr>
              <a:t>– </a:t>
            </a:r>
            <a:r>
              <a:rPr lang="cs-CZ" dirty="0">
                <a:latin typeface="Calibri"/>
                <a:ea typeface="Calibri"/>
                <a:cs typeface="Times New Roman"/>
              </a:rPr>
              <a:t>do 3 měsíců stáří plodu,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je         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cs-CZ" dirty="0">
                <a:latin typeface="Calibri"/>
                <a:ea typeface="Calibri"/>
                <a:cs typeface="Times New Roman"/>
              </a:rPr>
              <a:t> </a:t>
            </a:r>
            <a:r>
              <a:rPr lang="cs-CZ" dirty="0" smtClean="0">
                <a:latin typeface="Calibri"/>
                <a:ea typeface="Calibri"/>
                <a:cs typeface="Times New Roman"/>
              </a:rPr>
              <a:t>                         nebezpečnější, hrozí </a:t>
            </a:r>
            <a:r>
              <a:rPr lang="cs-CZ" dirty="0">
                <a:latin typeface="Calibri"/>
                <a:ea typeface="Calibri"/>
                <a:cs typeface="Times New Roman"/>
              </a:rPr>
              <a:t>neplodnost.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dirty="0">
              <a:latin typeface="Calibri"/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63418740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latin typeface="+mj-lt"/>
              </a:rPr>
              <a:t>Radim Uzel často 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o</a:t>
            </a:r>
            <a:r>
              <a:rPr lang="cs-CZ" dirty="0" smtClean="0">
                <a:latin typeface="+mj-lt"/>
              </a:rPr>
              <a:t>dpovídá na otázky </a:t>
            </a:r>
          </a:p>
          <a:p>
            <a:pPr marL="0" indent="0">
              <a:buNone/>
            </a:pPr>
            <a:r>
              <a:rPr lang="cs-CZ" dirty="0">
                <a:latin typeface="+mj-lt"/>
              </a:rPr>
              <a:t>o</a:t>
            </a:r>
            <a:r>
              <a:rPr lang="cs-CZ" dirty="0" smtClean="0">
                <a:latin typeface="+mj-lt"/>
              </a:rPr>
              <a:t> antikoncepci</a:t>
            </a:r>
            <a:endParaRPr lang="cs-CZ" dirty="0">
              <a:latin typeface="+mj-lt"/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5458" y="4941168"/>
            <a:ext cx="1885950" cy="1409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397" y="260648"/>
            <a:ext cx="2438011" cy="2520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5" descr="C:\Users\Marcelka\Desktop\th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364280"/>
            <a:ext cx="1800200" cy="17683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7258" y="3118720"/>
            <a:ext cx="1686011" cy="13654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7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71978" y="4462610"/>
            <a:ext cx="3565280" cy="2321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8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98862" y="47995"/>
            <a:ext cx="2381250" cy="1476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8569776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64807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Použité zdroje a adresy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507288" cy="566124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http://www.bing.com/images/search?q=pohlavni+styk&amp;qs=n&amp;form=QBLH&amp;pq=pohlavni+styk&amp;sc=0-9&amp;sp=-1&amp;sk=#view=detail&amp;id=88D1144616C0EF60408D93E88E2F1AF0C4FF280F&amp;selectedIndex=82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http://www.bing.com/images/search?q=pohlavni+styk&amp;qs=n&amp;form=QBLH&amp;pq=pohlavni+styk&amp;sc=0-9&amp;sp=-1&amp;sk=#view=detail&amp;id=21A2824B9C9F32D855891DFD991C5796C915FD53&amp;selectedIndex=94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http://www.bing.com/images/search?q=pohlavni+styk&amp;qs=n&amp;form=QBLH&amp;pq=pohlavni+styk&amp;sc=0-9&amp;sp=-1&amp;sk=#view=detail&amp;id=D2902A125A66C6131D1F96F84C1B9E62A2C9B1D8&amp;selectedIndex=96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</a:t>
            </a:r>
            <a:r>
              <a:rPr lang="cs-CZ" sz="1400" u="sng" dirty="0" smtClean="0">
                <a:latin typeface="+mj-lt"/>
              </a:rPr>
              <a:t>www.bing.com/images/search?q=pohlavni+vztah&amp;qs=n&amp;form=QBIR&amp;pq=pohlavni+vztah&amp;sc=0-9&amp;sp=1&amp;sk</a:t>
            </a:r>
            <a:r>
              <a:rPr lang="cs-CZ" sz="1400" u="sng" dirty="0">
                <a:latin typeface="+mj-lt"/>
              </a:rPr>
              <a:t>=#view=detail&amp;id=0FE77C1502C2F4644ADC7E0ED2EDDF6E96D57BCD&amp;selectedIndex=47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http://www.bing.com/images/search?q=pohlavni+vztah&amp;qs=n&amp;form=QBIR&amp;pq=pohlavni+vztah&amp;sc=0-9&amp;sp=-1&amp;sk=#view=detail&amp;id=272B133C1B3A9C0CBC15D56D5CD845DE4353F088&amp;selectedIndex=24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http://www.bing.com/images/search?q=L%C3%A1ska&amp;qs=n&amp;form=QBIR&amp;pq=l%C3%A1ska&amp;sc=8-5&amp;sp=-1&amp;sk=#view=detail&amp;id=64D9A79AB2730CAF2C074517141B55B5704A17CB&amp;selectedIndex=29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http://www.bing.com/images/search?q=L%C3%A1ska&amp;qs=n&amp;form=QBIR&amp;pq=l%C3%A1ska&amp;sc=8-5&amp;sp=-1&amp;sk=#view=detail&amp;id=7F9CBE1097452F66D6FA8B3EE1840CF1153F41B6&amp;selectedIndex=42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http://www.bing.com/images/search?q=L%C3%A1ska&amp;qs=n&amp;form=QBIR&amp;pq=l%C3%A1ska&amp;sc=8-5&amp;sp=-1&amp;sk=#view=detail&amp;id=FF1A1090CAFDAFD9CF8802363F332EACE8D03519&amp;selectedIndex=57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http://www.bing.com/images/search?q=Mu%C5%BEa+a++%C5%BEena&amp;qs=n&amp;form=QBIR&amp;pq=mu%C5%BEa+a+%C5%BEena&amp;sc=0-0&amp;sp=-1&amp;sk=#view=detail&amp;id=98FD5D2DCC987CDA061AEB229F8B3D4BA9BD19C1&amp;selectedIndex=296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u="sng" dirty="0">
                <a:latin typeface="+mj-lt"/>
              </a:rPr>
              <a:t>http://www.bing.com/images/search?q=Mu%C5%BEa+a++%C5%BEena&amp;qs=n&amp;form=QBIR&amp;pq=mu%C5%BEa+a+%C5%BEena&amp;sc=0-0&amp;sp=-1&amp;sk=#a</a:t>
            </a:r>
            <a:endParaRPr lang="cs-CZ" sz="1400" dirty="0">
              <a:latin typeface="+mj-lt"/>
            </a:endParaRPr>
          </a:p>
          <a:p>
            <a:pPr marL="0" indent="0">
              <a:buNone/>
            </a:pPr>
            <a:r>
              <a:rPr lang="cs-CZ" sz="1400" dirty="0">
                <a:latin typeface="+mj-lt"/>
              </a:rPr>
              <a:t>http://www.bing.com/images/search?q=mu%C5%BE+a+mu%C5%BE&amp;qs=n&amp;form=QBIR&amp;pq=mu%C5%BE+a+mu%C5%BE&amp;sc=0-6&amp;sp=-1&amp;sk=#view=detail&amp;id=4A28B812D3FFDEF87E5F7FDFEAEE28832A</a:t>
            </a:r>
          </a:p>
        </p:txBody>
      </p:sp>
    </p:spTree>
    <p:extLst>
      <p:ext uri="{BB962C8B-B14F-4D97-AF65-F5344CB8AC3E}">
        <p14:creationId xmlns:p14="http://schemas.microsoft.com/office/powerpoint/2010/main" xmlns="" val="146015448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Použité zdroje a adresy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http://www.bing.com/images/search?q=antikoncepce&amp;qs=n&amp;form=QBLH&amp;pq=antikoncepce&amp;sc=1-12&amp;sp=-1&amp;sk=#</a:t>
            </a:r>
            <a:r>
              <a:rPr lang="cs-CZ" u="sng" dirty="0" smtClean="0">
                <a:latin typeface="+mj-lt"/>
              </a:rPr>
              <a:t>a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 smtClean="0">
                <a:latin typeface="+mj-lt"/>
              </a:rPr>
              <a:t>http</a:t>
            </a:r>
            <a:r>
              <a:rPr lang="cs-CZ" u="sng" dirty="0">
                <a:latin typeface="+mj-lt"/>
              </a:rPr>
              <a:t>://www.bing.com/images/search?q=antikoncepce&amp;qs=n&amp;form=QBLH&amp;pq=antikoncepce&amp;sc=1-12&amp;sp=-1&amp;sk=#view=detail&amp;id=82EDAEE34450CC1FC257DD32306A7EC8553D915B&amp;selectedIndex=117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http://www.bing.com/images/search?q=antikoncepce&amp;qs=n&amp;form=QBLH&amp;pq=antikoncepce&amp;sc=1-12&amp;sp=-1&amp;sk=#view=detail&amp;id=12A47E893BA0CD6A674F2E694C3664AD362C9C25&amp;selectedIndex=152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http://www.bing.com/images/search?q=antikoncepce&amp;qs=n&amp;form=QBLH&amp;pq=antikoncepce&amp;sc=1-12&amp;sp=-1&amp;sk=#a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http://www.bing.com/images/search?q=antikoncepce&amp;qs=n&amp;form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u="sng" dirty="0">
                <a:latin typeface="+mj-lt"/>
              </a:rPr>
              <a:t>http://www.bing.com/images/search?q=antikoncepce&amp;qs=n&amp;form=QBLH&amp;pq=antikoncepce&amp;sc=1-12&amp;sp=-1&amp;sk=#view=detail&amp;id=F40E088F10ADB360CC83E041E640CA329AFB57AF&amp;selectedIndex=265</a:t>
            </a:r>
            <a:endParaRPr lang="cs-CZ" dirty="0">
              <a:latin typeface="+mj-lt"/>
            </a:endParaRPr>
          </a:p>
          <a:p>
            <a:pPr marL="0" indent="0">
              <a:buNone/>
            </a:pPr>
            <a:r>
              <a:rPr lang="cs-CZ" dirty="0">
                <a:latin typeface="+mj-lt"/>
              </a:rPr>
              <a:t>http://www.bing.com/images/search?q=antikoncepce&amp;qs=n&amp;form=QBLH&amp;pq=antikoncepce&amp;sc=1-12&amp;sp=-1&amp;sk=#view=detail&amp;id=1202CCCE27BABD5A67488B5DD88B2E1E27187DD1&amp;selectedIndex=521</a:t>
            </a:r>
          </a:p>
          <a:p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799635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Použité zdroje a adresy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1400" u="sng" dirty="0"/>
              <a:t>http://www.bing.com/images/search?q=antikoncpce&amp;qs=n&amp;form=QBIR&amp;pq=antikoncpce&amp;sc=0-0&amp;sp=-1&amp;sk=#view=detail&amp;id=672B4BD133E5D4A0ED535ACE9E66A3390323A250&amp;selectedIndex=1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http://www.bing.com/images/search?q=antikoncpce&amp;qs=n&amp;form=QBIR&amp;pq=antikoncpce&amp;sc=0-0&amp;sp=-1&amp;sk=#view=detail&amp;id=672B4BD133E5D4A0ED535ACE9E66A3390323A250&amp;selectedIndex=1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</a:t>
            </a:r>
            <a:r>
              <a:rPr lang="cs-CZ" sz="1400" u="sng" dirty="0" smtClean="0"/>
              <a:t>www.bing.com/images/search?q=antikoncpce&amp;qs=n&amp;form=QBIR&amp;pq=antikoncpce&amp;sc=0-0&amp;sp=1&amp;sk</a:t>
            </a:r>
            <a:r>
              <a:rPr lang="cs-CZ" sz="1400" u="sng" dirty="0"/>
              <a:t>=#view=detail&amp;id=672B4BD133E5D4A0ED535ACE9E66A3390323A250&amp;selectedIndex=1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http://www.tehotenstvi24.cz/wp-content/gallery/antikoncepce/antikoncepce-8_0.jpg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http://www.tehotenstvi24.cz/wp-content/gallery/antikoncepce/antikoncepce-8_0.jpg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http://www.bing.com/images/search?q=antikoncpce&amp;qs=n&amp;form=QBIR&amp;pq=antikoncpce&amp;sc=0-0&amp;sp=-1&amp;sk=#a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www.bing.com/images/search?q=antikoncpce&amp;qs=n&amp;form=QBIR&amp;pq=antikoncpce&amp;sc=0-0&amp;sp=-1&amp;sk=#view=detail&amp;id=E2350AADEBADC5A6871687667FD432AD415A7E03&amp;selectedIndex=38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www.bing.com/images/search?q=antikoncepce&amp;qs=n&amp;form=QBLH&amp;pq=antikoncepce&amp;sc=1-12&amp;sp=-1&amp;sk=#view=detail&amp;id=46A34CCFA343238B0509F612357A97F9E4DFA4F4&amp;selectedIndex=38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http://www.bing.com/images/search?q=antikoncepce&amp;qs=n&amp;form=QBLH&amp;pq=antikoncepce&amp;sc=1-12&amp;sp=-1&amp;sk=#view=detail&amp;id=209E5697F2B30DF64EB904EDA88190DBCA12F749&amp;selectedIndex=37</a:t>
            </a:r>
            <a:endParaRPr lang="cs-CZ" sz="1400" dirty="0"/>
          </a:p>
          <a:p>
            <a:pPr marL="0" indent="0">
              <a:buNone/>
            </a:pPr>
            <a:r>
              <a:rPr lang="cs-CZ" sz="1400" u="sng" dirty="0"/>
              <a:t>http://www.bing.com/images/search?q=antikoncepce&amp;qs=n&amp;form=QBLH&amp;pq=antikoncepce&amp;sc=1-12&amp;sp=-1&amp;sk=#</a:t>
            </a:r>
            <a:r>
              <a:rPr lang="cs-CZ" sz="1400" u="sng" dirty="0">
                <a:latin typeface="+mj-lt"/>
              </a:rPr>
              <a:t>view=detail&amp;id=1117ACB369D8E1F686A5BDC64B24BB6F16765E4B&amp;selectedIndex=45</a:t>
            </a:r>
            <a:endParaRPr lang="cs-CZ" sz="14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01129656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Použitá literatura a zdroje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400" b="1" dirty="0"/>
              <a:t>Občanská výchova pro odborná učiliště I</a:t>
            </a:r>
          </a:p>
          <a:p>
            <a:pPr marL="0" indent="0">
              <a:buNone/>
            </a:pPr>
            <a:r>
              <a:rPr lang="cs-CZ" sz="2400" dirty="0"/>
              <a:t>Autorka Hana Kovaříková, vydalo 2003 nakladatelství Septima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93798959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">
      <a:maj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1169</TotalTime>
  <Words>1250</Words>
  <Application>Microsoft Office PowerPoint</Application>
  <PresentationFormat>Předvádění na obrazovce (4:3)</PresentationFormat>
  <Paragraphs>285</Paragraphs>
  <Slides>39</Slides>
  <Notes>39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39</vt:i4>
      </vt:variant>
    </vt:vector>
  </HeadingPairs>
  <TitlesOfParts>
    <vt:vector size="40" baseType="lpstr">
      <vt:lpstr>Motiv systému Office</vt:lpstr>
      <vt:lpstr> O dborné U čiliště                a Z ákladní Š kola praktická Holešov    </vt:lpstr>
      <vt:lpstr> Téma: Péče o zdraví   20. sexuální život</vt:lpstr>
      <vt:lpstr>Dospělost, fyzické změny</vt:lpstr>
      <vt:lpstr>Dospělost</vt:lpstr>
      <vt:lpstr>Psychické změny</vt:lpstr>
      <vt:lpstr>Puberta Zvyšuje se zájem o vrstevníky, o život v partě i o opačné pohlaví. </vt:lpstr>
      <vt:lpstr>Sexuální život</vt:lpstr>
      <vt:lpstr>Vysvětli rovnice lásky</vt:lpstr>
      <vt:lpstr>Láska</vt:lpstr>
      <vt:lpstr>Snímek 10</vt:lpstr>
      <vt:lpstr>Kdy začít?</vt:lpstr>
      <vt:lpstr>Snímek 12</vt:lpstr>
      <vt:lpstr>Projevy sexuality</vt:lpstr>
      <vt:lpstr>Projevy sexuality Důležitá role antikoncepce.</vt:lpstr>
      <vt:lpstr>      Plánované rodičovství </vt:lpstr>
      <vt:lpstr>  Vajíčko je obklopeno spermiemi Při každém styku může dojít k oplodnění.  </vt:lpstr>
      <vt:lpstr>Antikoncepce </vt:lpstr>
      <vt:lpstr> Dočasná antikoncepce </vt:lpstr>
      <vt:lpstr> Nehormonální antikoncepce Druhy a metody    </vt:lpstr>
      <vt:lpstr>1. Bariérové metody antikoncepce</vt:lpstr>
      <vt:lpstr> 2. Chemické metody antikoncepce  </vt:lpstr>
      <vt:lpstr> 4. Sterilizace  </vt:lpstr>
      <vt:lpstr>    Druhy a metody antikoncepce Nehormonální antikoncepce   </vt:lpstr>
      <vt:lpstr> 1. Metoda plodných a neplodných dnů, přibližný výpočet  </vt:lpstr>
      <vt:lpstr> 1. Metoda plodných a neplodných dnů </vt:lpstr>
      <vt:lpstr>                  3. Metoda sexuální abstinence </vt:lpstr>
      <vt:lpstr> 5. Metoda měření bazální teploty </vt:lpstr>
      <vt:lpstr> Hormonální antikoncepce </vt:lpstr>
      <vt:lpstr> Hormonální antikoncepce. Druhy.</vt:lpstr>
      <vt:lpstr>1. Hormonální  tabletky</vt:lpstr>
      <vt:lpstr>2. Postkoitální antikoncepce</vt:lpstr>
      <vt:lpstr>   3. Hormonální náplast </vt:lpstr>
      <vt:lpstr>Urči druhy antikoncepce</vt:lpstr>
      <vt:lpstr>Interrupce</vt:lpstr>
      <vt:lpstr> </vt:lpstr>
      <vt:lpstr>Použité zdroje a adresy</vt:lpstr>
      <vt:lpstr>Použité zdroje a adresy</vt:lpstr>
      <vt:lpstr>Použité zdroje a adresy</vt:lpstr>
      <vt:lpstr>Použitá 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Občanská nauka</dc:title>
  <dc:creator>Windows User</dc:creator>
  <cp:lastModifiedBy>Dum</cp:lastModifiedBy>
  <cp:revision>84</cp:revision>
  <dcterms:created xsi:type="dcterms:W3CDTF">2013-11-06T10:40:35Z</dcterms:created>
  <dcterms:modified xsi:type="dcterms:W3CDTF">2014-02-03T20:18:54Z</dcterms:modified>
</cp:coreProperties>
</file>