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82" r:id="rId3"/>
    <p:sldId id="258" r:id="rId4"/>
    <p:sldId id="259" r:id="rId5"/>
    <p:sldId id="260" r:id="rId6"/>
    <p:sldId id="261" r:id="rId7"/>
    <p:sldId id="273" r:id="rId8"/>
    <p:sldId id="274" r:id="rId9"/>
    <p:sldId id="275" r:id="rId10"/>
    <p:sldId id="280" r:id="rId11"/>
    <p:sldId id="276" r:id="rId12"/>
    <p:sldId id="262" r:id="rId13"/>
    <p:sldId id="265" r:id="rId14"/>
    <p:sldId id="264" r:id="rId15"/>
    <p:sldId id="277" r:id="rId16"/>
    <p:sldId id="263" r:id="rId17"/>
    <p:sldId id="270" r:id="rId18"/>
    <p:sldId id="271" r:id="rId19"/>
    <p:sldId id="269" r:id="rId20"/>
    <p:sldId id="279" r:id="rId21"/>
    <p:sldId id="267" r:id="rId22"/>
    <p:sldId id="281" r:id="rId23"/>
    <p:sldId id="285" r:id="rId24"/>
    <p:sldId id="283" r:id="rId25"/>
    <p:sldId id="272" r:id="rId26"/>
    <p:sldId id="278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24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844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9698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1702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8922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5347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3509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494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48199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553186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118838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1236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41558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7303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53949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7886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20236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152430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755179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0462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31.1.2014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11" Type="http://schemas.openxmlformats.org/officeDocument/2006/relationships/image" Target="../media/image25.jpe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png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 2. Náš stát Česká republika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2049" y="3356992"/>
            <a:ext cx="3744416" cy="2814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28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28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28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28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2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28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cs-CZ" sz="5800" dirty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br>
              <a:rPr lang="cs-CZ" sz="5800" dirty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Zpracovaný v rámci projektu EU peníze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>školám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t: </a:t>
            </a:r>
            <a:r>
              <a:rPr lang="cs-CZ" b="1" dirty="0">
                <a:solidFill>
                  <a:srgbClr val="FF0000"/>
                </a:solidFill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</a:rPr>
              <a:t>Ročník</a:t>
            </a:r>
            <a:r>
              <a:rPr lang="cs-CZ" dirty="0">
                <a:solidFill>
                  <a:srgbClr val="FF0000"/>
                </a:solidFill>
              </a:rPr>
              <a:t>: 3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marL="0" indent="0">
              <a:buNone/>
            </a:pPr>
            <a:r>
              <a:rPr lang="cs-CZ" b="1" dirty="0"/>
              <a:t>Anotace: </a:t>
            </a:r>
            <a:r>
              <a:rPr lang="cs-CZ" dirty="0"/>
              <a:t>Tento materiál slouží k výuce a opakování učiva pro žáky, kteří byli v souladu s § 9 vyhlášky číslo 73/2005 Sb. o vzdělávání dětí, žáků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Autor: 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271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776864" cy="936104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>ZÁKLADNÍ </a:t>
            </a:r>
            <a:r>
              <a:rPr lang="cs-CZ" b="1" dirty="0"/>
              <a:t>ÚDAJE O ČR: 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136904" cy="4353347"/>
          </a:xfrm>
        </p:spPr>
        <p:txBody>
          <a:bodyPr>
            <a:normAutofit/>
          </a:bodyPr>
          <a:lstStyle/>
          <a:p>
            <a:endParaRPr lang="cs-CZ" dirty="0"/>
          </a:p>
          <a:p>
            <a:pPr marL="0" indent="0">
              <a:buNone/>
            </a:pPr>
            <a:r>
              <a:rPr lang="cs-CZ" sz="2400" dirty="0"/>
              <a:t>Státní zřízení</a:t>
            </a:r>
            <a:r>
              <a:rPr lang="cs-CZ" sz="2400" i="1" dirty="0"/>
              <a:t>:</a:t>
            </a:r>
            <a:r>
              <a:rPr lang="cs-CZ" sz="2400" dirty="0"/>
              <a:t> </a:t>
            </a:r>
            <a:r>
              <a:rPr lang="cs-CZ" sz="2400" b="1" dirty="0"/>
              <a:t>parlamentní </a:t>
            </a:r>
            <a:r>
              <a:rPr lang="cs-CZ" sz="2400" b="1" dirty="0" smtClean="0"/>
              <a:t>demokracie</a:t>
            </a:r>
          </a:p>
          <a:p>
            <a:pPr marL="0" indent="0">
              <a:buNone/>
            </a:pPr>
            <a:r>
              <a:rPr lang="cs-CZ" sz="2400" b="1" dirty="0"/>
              <a:t/>
            </a:r>
            <a:br>
              <a:rPr lang="cs-CZ" sz="2400" b="1" dirty="0"/>
            </a:br>
            <a:r>
              <a:rPr lang="cs-CZ" sz="2400" dirty="0"/>
              <a:t>Správní členění</a:t>
            </a:r>
            <a:r>
              <a:rPr lang="cs-CZ" sz="2400" i="1" dirty="0"/>
              <a:t>:</a:t>
            </a:r>
            <a:r>
              <a:rPr lang="cs-CZ" sz="2400" dirty="0"/>
              <a:t> </a:t>
            </a:r>
            <a:r>
              <a:rPr lang="cs-CZ" sz="2400" b="1" dirty="0"/>
              <a:t>14 krajů (od 1. 1. 2002</a:t>
            </a:r>
            <a:r>
              <a:rPr lang="cs-CZ" sz="2400" b="1" dirty="0" smtClean="0"/>
              <a:t>)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Jazyky: </a:t>
            </a:r>
            <a:r>
              <a:rPr lang="cs-CZ" sz="2400" b="1" dirty="0"/>
              <a:t>čeština</a:t>
            </a:r>
            <a:r>
              <a:rPr lang="cs-CZ" sz="2400" dirty="0"/>
              <a:t>, jazyky menšin: </a:t>
            </a:r>
            <a:r>
              <a:rPr lang="cs-CZ" sz="2400" b="1" dirty="0"/>
              <a:t>slovenština, němčina, </a:t>
            </a:r>
            <a:r>
              <a:rPr lang="cs-CZ" sz="2400" b="1" dirty="0" smtClean="0"/>
              <a:t>polština</a:t>
            </a:r>
          </a:p>
          <a:p>
            <a:pPr marL="0" indent="0">
              <a:buNone/>
            </a:pP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Měna</a:t>
            </a:r>
            <a:r>
              <a:rPr lang="cs-CZ" sz="2400" i="1" dirty="0"/>
              <a:t>:</a:t>
            </a:r>
            <a:r>
              <a:rPr lang="cs-CZ" sz="2400" dirty="0"/>
              <a:t> </a:t>
            </a:r>
            <a:r>
              <a:rPr lang="cs-CZ" sz="2400" b="1" dirty="0"/>
              <a:t>1 česká koruna (Kč) </a:t>
            </a:r>
          </a:p>
        </p:txBody>
      </p:sp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 a kdy vznikla Česká republika? </a:t>
            </a:r>
            <a:endParaRPr lang="cs-CZ" sz="2800" dirty="0"/>
          </a:p>
        </p:txBody>
      </p:sp>
      <p:pic>
        <p:nvPicPr>
          <p:cNvPr id="1026" name="Picture 2" descr="http://historie-dejepis.cz/wp-content/uploads/2012/10/33226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9" y="1412776"/>
            <a:ext cx="3024336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  <a:r>
              <a:rPr lang="cs-CZ" sz="2000" dirty="0" smtClean="0">
                <a:solidFill>
                  <a:srgbClr val="FF0000"/>
                </a:solidFill>
              </a:rPr>
              <a:t>Česká republika vznikla 1.ledna 1993 rozdělením tehdejší České a Slovenské federativní republiky na dva státy .</a:t>
            </a:r>
          </a:p>
          <a:p>
            <a:pPr marL="0" lvl="0" indent="0">
              <a:buNone/>
            </a:pPr>
            <a:endParaRPr lang="cs-CZ" sz="2000" dirty="0">
              <a:solidFill>
                <a:srgbClr val="FF0000"/>
              </a:solidFill>
            </a:endParaRPr>
          </a:p>
          <a:p>
            <a:pPr marL="0" lvl="0" indent="0">
              <a:buNone/>
            </a:pPr>
            <a:endParaRPr lang="cs-CZ" dirty="0"/>
          </a:p>
          <a:p>
            <a:r>
              <a:rPr lang="cs-CZ" dirty="0"/>
              <a:t>Prvním prezidentem </a:t>
            </a:r>
            <a:r>
              <a:rPr lang="cs-CZ" dirty="0" smtClean="0"/>
              <a:t> České republiky </a:t>
            </a:r>
            <a:r>
              <a:rPr lang="cs-CZ" dirty="0"/>
              <a:t>se stal v roce 1993, podruhé by do své funkce zvolen v roce 1998 </a:t>
            </a:r>
            <a:r>
              <a:rPr lang="cs-CZ" dirty="0" smtClean="0"/>
              <a:t>  </a:t>
            </a:r>
            <a:endParaRPr lang="cs-CZ" dirty="0"/>
          </a:p>
          <a:p>
            <a:r>
              <a:rPr lang="cs-CZ" b="1" dirty="0"/>
              <a:t>Václav </a:t>
            </a:r>
            <a:r>
              <a:rPr lang="cs-CZ" b="1" dirty="0" smtClean="0"/>
              <a:t>Havel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dirty="0"/>
          </a:p>
          <a:p>
            <a:r>
              <a:rPr lang="cs-CZ" dirty="0"/>
              <a:t>http://historie-dejepis.cz/tag/vznik-ceske-republiky</a:t>
            </a:r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Které zeměpisné údaje bychom měli znát? 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Rozloha:</a:t>
            </a:r>
            <a:r>
              <a:rPr lang="cs-CZ" dirty="0"/>
              <a:t>  80 000 km 2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Počet obyvate</a:t>
            </a:r>
            <a:r>
              <a:rPr lang="cs-CZ" dirty="0"/>
              <a:t>l: 10 300 000 </a:t>
            </a:r>
            <a:r>
              <a:rPr lang="cs-CZ" dirty="0" smtClean="0"/>
              <a:t>obyvatel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Hlavní město</a:t>
            </a:r>
            <a:r>
              <a:rPr lang="cs-CZ" dirty="0"/>
              <a:t>: PRAHA  </a:t>
            </a:r>
            <a:r>
              <a:rPr lang="cs-CZ" dirty="0" smtClean="0"/>
              <a:t>, 1 </a:t>
            </a:r>
            <a:r>
              <a:rPr lang="cs-CZ" dirty="0"/>
              <a:t>200 000 </a:t>
            </a:r>
            <a:r>
              <a:rPr lang="cs-CZ" dirty="0" smtClean="0"/>
              <a:t>obyvatel</a:t>
            </a:r>
            <a:endParaRPr lang="cs-CZ" dirty="0"/>
          </a:p>
          <a:p>
            <a:endParaRPr lang="cs-CZ" dirty="0"/>
          </a:p>
          <a:p>
            <a:r>
              <a:rPr lang="cs-CZ" sz="2600" dirty="0"/>
              <a:t>Nejzápadnější obec: Krásná u Aše  </a:t>
            </a:r>
            <a:endParaRPr lang="cs-CZ" sz="2600" dirty="0" smtClean="0"/>
          </a:p>
          <a:p>
            <a:r>
              <a:rPr lang="cs-CZ" sz="2600" dirty="0" smtClean="0"/>
              <a:t>Nejvýchodnější </a:t>
            </a:r>
            <a:r>
              <a:rPr lang="cs-CZ" sz="2600" dirty="0"/>
              <a:t>obec: Hrčava  Beskydy</a:t>
            </a:r>
          </a:p>
          <a:p>
            <a:r>
              <a:rPr lang="cs-CZ" sz="2600" dirty="0"/>
              <a:t>Nejsevernější obec : Lobendava u Děčína    </a:t>
            </a:r>
            <a:endParaRPr lang="cs-CZ" sz="2600" dirty="0" smtClean="0"/>
          </a:p>
          <a:p>
            <a:r>
              <a:rPr lang="cs-CZ" sz="2600" dirty="0" smtClean="0"/>
              <a:t> </a:t>
            </a:r>
            <a:r>
              <a:rPr lang="cs-CZ" sz="2600" dirty="0"/>
              <a:t>Nejjižnější obec: Vyšší Brod u Č. Krumlova</a:t>
            </a:r>
          </a:p>
          <a:p>
            <a:pPr marL="0" indent="0">
              <a:buNone/>
            </a:pPr>
            <a:r>
              <a:rPr lang="cs-CZ" sz="2600" dirty="0"/>
              <a:t> </a:t>
            </a:r>
          </a:p>
          <a:p>
            <a:r>
              <a:rPr lang="cs-CZ" dirty="0" smtClean="0"/>
              <a:t>Od západu na východ měří ČR: ASI  </a:t>
            </a:r>
            <a:r>
              <a:rPr lang="cs-CZ" b="1" dirty="0" smtClean="0"/>
              <a:t>500 km</a:t>
            </a:r>
          </a:p>
          <a:p>
            <a:r>
              <a:rPr lang="cs-CZ" dirty="0" smtClean="0"/>
              <a:t>Od </a:t>
            </a:r>
            <a:r>
              <a:rPr lang="cs-CZ" dirty="0"/>
              <a:t>severu na jich měří : ASI </a:t>
            </a:r>
            <a:r>
              <a:rPr lang="cs-CZ" b="1" dirty="0"/>
              <a:t>300 km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124744"/>
            <a:ext cx="3121940" cy="1799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9512" y="474344"/>
            <a:ext cx="8712968" cy="33547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Nejvyšší hory</a:t>
            </a:r>
            <a:r>
              <a:rPr lang="cs-CZ" sz="3200" dirty="0"/>
              <a:t>:</a:t>
            </a:r>
            <a:r>
              <a:rPr lang="cs-CZ" sz="2000" dirty="0"/>
              <a:t> </a:t>
            </a:r>
            <a:r>
              <a:rPr lang="cs-CZ" sz="2000" dirty="0" smtClean="0"/>
              <a:t>    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      Krkonoše </a:t>
            </a:r>
            <a:r>
              <a:rPr lang="cs-CZ" sz="2000" b="1" dirty="0"/>
              <a:t>- SNĚŽKA - 1602 m</a:t>
            </a:r>
            <a:br>
              <a:rPr lang="cs-CZ" sz="2000" b="1" dirty="0"/>
            </a:br>
            <a:r>
              <a:rPr lang="cs-CZ" sz="2000" b="1" dirty="0" smtClean="0"/>
              <a:t>                                Hrubý </a:t>
            </a:r>
            <a:r>
              <a:rPr lang="cs-CZ" sz="2000" b="1" dirty="0"/>
              <a:t>Jeseník - PRADĚD - 1492 m</a:t>
            </a:r>
          </a:p>
          <a:p>
            <a:r>
              <a:rPr lang="cs-CZ" sz="2000" b="1" dirty="0" smtClean="0"/>
              <a:t>                                Šumava </a:t>
            </a:r>
            <a:r>
              <a:rPr lang="cs-CZ" sz="2000" b="1" dirty="0"/>
              <a:t>- PLECHÝ - 1378 m</a:t>
            </a:r>
          </a:p>
          <a:p>
            <a:r>
              <a:rPr lang="cs-CZ" sz="2000" b="1" dirty="0" smtClean="0"/>
              <a:t>                                Krušné </a:t>
            </a:r>
            <a:r>
              <a:rPr lang="cs-CZ" sz="2000" b="1" dirty="0"/>
              <a:t>hory - KLÍNOVEC - 1244 m</a:t>
            </a:r>
          </a:p>
          <a:p>
            <a:r>
              <a:rPr lang="pl-PL" sz="2000" b="1" dirty="0" smtClean="0"/>
              <a:t>                                Jizerské </a:t>
            </a:r>
            <a:r>
              <a:rPr lang="pl-PL" sz="2000" b="1" dirty="0"/>
              <a:t>hory - SMRK - 1124 m</a:t>
            </a:r>
            <a:br>
              <a:rPr lang="pl-PL" sz="2000" b="1" dirty="0"/>
            </a:br>
            <a:endParaRPr lang="pl-PL" sz="2000" b="1" dirty="0"/>
          </a:p>
          <a:p>
            <a:r>
              <a:rPr lang="cs-CZ" sz="2000" b="1" dirty="0" smtClean="0"/>
              <a:t>Nejhlubší </a:t>
            </a:r>
            <a:r>
              <a:rPr lang="cs-CZ" sz="2000" b="1" dirty="0"/>
              <a:t>propast:  </a:t>
            </a:r>
            <a:r>
              <a:rPr lang="cs-CZ" sz="2000" dirty="0"/>
              <a:t>Hranická 204 m </a:t>
            </a:r>
          </a:p>
          <a:p>
            <a:r>
              <a:rPr lang="cs-CZ" sz="2000" dirty="0"/>
              <a:t> </a:t>
            </a:r>
          </a:p>
          <a:p>
            <a:r>
              <a:rPr lang="cs-CZ" sz="2000" dirty="0" smtClean="0"/>
              <a:t>                                         </a:t>
            </a:r>
            <a:r>
              <a:rPr lang="cs-CZ" sz="2000" b="1" dirty="0" smtClean="0"/>
              <a:t>Sněžka                                                                 Praděd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32656"/>
            <a:ext cx="2316768" cy="1412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330730"/>
            <a:ext cx="2181225" cy="1467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 descr="http://nd03.jxs.cz/853/994/05caf6daf3_88298285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04820"/>
            <a:ext cx="2181225" cy="1582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768" y="3330730"/>
            <a:ext cx="2212380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768" y="5057951"/>
            <a:ext cx="2247900" cy="15295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Vodstvo v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80728"/>
            <a:ext cx="9036496" cy="58772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Největší</a:t>
            </a:r>
            <a:r>
              <a:rPr lang="cs-CZ" sz="2400" b="1" dirty="0" smtClean="0"/>
              <a:t>:  </a:t>
            </a:r>
            <a:r>
              <a:rPr lang="cs-CZ" sz="2400" b="1" dirty="0"/>
              <a:t>jezero </a:t>
            </a:r>
            <a:r>
              <a:rPr lang="cs-CZ" sz="2400" dirty="0"/>
              <a:t>: Černé jezero ,  Šumava</a:t>
            </a:r>
          </a:p>
          <a:p>
            <a:pPr marL="0" indent="0">
              <a:buNone/>
            </a:pPr>
            <a:r>
              <a:rPr lang="cs-CZ" sz="2400" dirty="0"/>
              <a:t>               </a:t>
            </a:r>
            <a:r>
              <a:rPr lang="cs-CZ" sz="2400" dirty="0" smtClean="0"/>
              <a:t>            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</a:t>
            </a:r>
            <a:r>
              <a:rPr lang="cs-CZ" sz="2400" b="1" dirty="0" smtClean="0"/>
              <a:t>rybník</a:t>
            </a:r>
            <a:r>
              <a:rPr lang="cs-CZ" sz="2400" dirty="0" smtClean="0"/>
              <a:t> </a:t>
            </a:r>
            <a:r>
              <a:rPr lang="cs-CZ" sz="2400" dirty="0"/>
              <a:t>: Rožmberk </a:t>
            </a:r>
            <a:r>
              <a:rPr lang="cs-CZ" sz="2400" dirty="0" smtClean="0"/>
              <a:t>,jih </a:t>
            </a:r>
            <a:r>
              <a:rPr lang="cs-CZ" sz="2400" dirty="0"/>
              <a:t>Čech</a:t>
            </a:r>
          </a:p>
          <a:p>
            <a:pPr marL="0" indent="0">
              <a:buNone/>
            </a:pPr>
            <a:r>
              <a:rPr lang="cs-CZ" sz="2400" dirty="0"/>
              <a:t>             </a:t>
            </a:r>
            <a:r>
              <a:rPr lang="cs-CZ" sz="2400" dirty="0" smtClean="0"/>
              <a:t>                                                           </a:t>
            </a:r>
          </a:p>
          <a:p>
            <a:pPr marL="0" indent="0">
              <a:buNone/>
            </a:pPr>
            <a:r>
              <a:rPr lang="cs-CZ" sz="2400" b="1" dirty="0" smtClean="0"/>
              <a:t>                                                                                    přehrada</a:t>
            </a:r>
            <a:r>
              <a:rPr lang="cs-CZ" sz="2400" dirty="0"/>
              <a:t>: </a:t>
            </a:r>
            <a:r>
              <a:rPr lang="cs-CZ" sz="2400" dirty="0" smtClean="0"/>
              <a:t>Lipno, </a:t>
            </a:r>
            <a:r>
              <a:rPr lang="cs-CZ" sz="2400" dirty="0"/>
              <a:t>jih </a:t>
            </a:r>
            <a:r>
              <a:rPr lang="cs-CZ" sz="2400" dirty="0" smtClean="0"/>
              <a:t>Čech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Černé </a:t>
            </a:r>
            <a:r>
              <a:rPr lang="cs-CZ" sz="1600" dirty="0"/>
              <a:t>jezero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                  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/>
              <a:t> 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Černé jezero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                                            </a:t>
            </a:r>
            <a:r>
              <a:rPr lang="cs-CZ" sz="1800" dirty="0" smtClean="0"/>
              <a:t>Rožmberský rybník</a:t>
            </a:r>
            <a:endParaRPr lang="cs-CZ" sz="1800" dirty="0"/>
          </a:p>
        </p:txBody>
      </p:sp>
      <p:pic>
        <p:nvPicPr>
          <p:cNvPr id="3074" name="Picture 2" descr="http://ts2.mm.bing.net/th?id=H.4670937100978209&amp;w=207&amp;h=141&amp;c=7&amp;rs=1&amp;pid=1.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39" y="1625239"/>
            <a:ext cx="2655981" cy="2062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757" y="2949633"/>
            <a:ext cx="21907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4906" y="1625239"/>
            <a:ext cx="1208773" cy="1266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757" y="4426008"/>
            <a:ext cx="2809550" cy="1877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57" y="4010604"/>
            <a:ext cx="2639777" cy="2005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614" y="5013176"/>
            <a:ext cx="2507081" cy="1758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4558" y="3008898"/>
            <a:ext cx="2544137" cy="1611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629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/>
              <a:t>Nejdelší řeka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712968" cy="547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/>
              <a:t>Labe   </a:t>
            </a:r>
            <a:r>
              <a:rPr lang="cs-CZ" sz="2400" dirty="0"/>
              <a:t>asi  1 200 km (357 km u nás)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</a:t>
            </a:r>
            <a:r>
              <a:rPr lang="cs-CZ" sz="2400" b="1" dirty="0" smtClean="0"/>
              <a:t>Vltava</a:t>
            </a:r>
            <a:r>
              <a:rPr lang="cs-CZ" sz="2400" dirty="0" smtClean="0"/>
              <a:t>    433 </a:t>
            </a:r>
            <a:r>
              <a:rPr lang="cs-CZ" sz="2400" dirty="0"/>
              <a:t>km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                                   </a:t>
            </a:r>
            <a:r>
              <a:rPr lang="cs-CZ" sz="2400" b="1" dirty="0" smtClean="0"/>
              <a:t>Morava</a:t>
            </a:r>
            <a:r>
              <a:rPr lang="cs-CZ" sz="2400" dirty="0" smtClean="0"/>
              <a:t>  329 </a:t>
            </a:r>
            <a:r>
              <a:rPr lang="cs-CZ" sz="2400" dirty="0"/>
              <a:t>km</a:t>
            </a:r>
          </a:p>
          <a:p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54958"/>
            <a:ext cx="2448125" cy="17740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429000"/>
            <a:ext cx="2448124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946239"/>
            <a:ext cx="2376189" cy="1521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32379"/>
            <a:ext cx="211455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27098"/>
            <a:ext cx="2114550" cy="1585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767" y="4946238"/>
            <a:ext cx="2096655" cy="1723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4504" y="2420888"/>
            <a:ext cx="2381250" cy="12329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309" y="3861048"/>
            <a:ext cx="1952625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9" name="Picture 13" descr="http://ts1.mm.bing.net/th?id=H.4936881437016965&amp;pid=1.9&amp;m=&amp;w=300&amp;h=300&amp;p=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114" y="5444259"/>
            <a:ext cx="1849013" cy="1023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20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/>
              <a:t>Nejdelší most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931224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2400" b="1" dirty="0"/>
              <a:t>Nuselský </a:t>
            </a:r>
            <a:r>
              <a:rPr lang="cs-CZ" sz="2400" b="1" dirty="0" smtClean="0"/>
              <a:t>most</a:t>
            </a:r>
            <a:r>
              <a:rPr lang="cs-CZ" sz="2400" dirty="0" smtClean="0"/>
              <a:t>  </a:t>
            </a:r>
            <a:r>
              <a:rPr lang="cs-CZ" sz="2400" dirty="0"/>
              <a:t>v Praze   485 </a:t>
            </a:r>
            <a:r>
              <a:rPr lang="cs-CZ" sz="2400" dirty="0" smtClean="0"/>
              <a:t>m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</a:t>
            </a:r>
            <a:r>
              <a:rPr lang="cs-CZ" sz="1800" dirty="0" smtClean="0"/>
              <a:t>Bezpečnostní zábradlí</a:t>
            </a:r>
            <a:endParaRPr lang="cs-CZ" sz="1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49561"/>
            <a:ext cx="2448272" cy="1511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9605" y="4424138"/>
            <a:ext cx="1828800" cy="1381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 descr="http://ts1.mm.bing.net/th?id=H.4712211736823432&amp;w=227&amp;h=155&amp;c=7&amp;rs=1&amp;pid=1.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48680"/>
            <a:ext cx="2448272" cy="1671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09622"/>
            <a:ext cx="4394188" cy="32956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484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6265" y="404664"/>
            <a:ext cx="8229600" cy="792088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Praha</a:t>
            </a:r>
            <a:r>
              <a:rPr lang="cs-CZ" dirty="0" smtClean="0"/>
              <a:t> hlavní město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507288" cy="532859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        </a:t>
            </a:r>
            <a:r>
              <a:rPr lang="cs-CZ" sz="2000" b="1" dirty="0" smtClean="0"/>
              <a:t>Hradčany</a:t>
            </a:r>
            <a:endParaRPr lang="cs-CZ" sz="2000" b="1" dirty="0"/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3" y="1196752"/>
            <a:ext cx="1729159" cy="1336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393" y="1196752"/>
            <a:ext cx="7068992" cy="54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7613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HISTORIE</a:t>
            </a:r>
            <a:r>
              <a:rPr lang="cs-CZ" sz="3200" dirty="0" smtClean="0"/>
              <a:t>     Dlouhá cesta za demokracií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2250" y="816149"/>
            <a:ext cx="8911749" cy="5925219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2000" dirty="0" smtClean="0"/>
              <a:t>Únor 1948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</a:t>
            </a:r>
            <a:r>
              <a:rPr lang="cs-CZ" sz="2000" dirty="0" smtClean="0"/>
              <a:t>Komunismus u nás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Václav Havel</a:t>
            </a:r>
          </a:p>
          <a:p>
            <a:pPr marL="0" indent="0">
              <a:buNone/>
            </a:pPr>
            <a:r>
              <a:rPr lang="cs-CZ" sz="2000" dirty="0" smtClean="0"/>
              <a:t>1989 </a:t>
            </a:r>
          </a:p>
          <a:p>
            <a:pPr marL="0" indent="0">
              <a:buNone/>
            </a:pPr>
            <a:r>
              <a:rPr lang="cs-CZ" sz="2000" dirty="0" smtClean="0"/>
              <a:t>1. demokratické volby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Sametová revoluce  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86057"/>
            <a:ext cx="2238697" cy="14068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2807" y="980728"/>
            <a:ext cx="3035049" cy="2164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01" y="3789040"/>
            <a:ext cx="1157287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3789040"/>
            <a:ext cx="200977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06699"/>
            <a:ext cx="4320480" cy="27774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0303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368152"/>
          </a:xfrm>
        </p:spPr>
        <p:txBody>
          <a:bodyPr>
            <a:noAutofit/>
          </a:bodyPr>
          <a:lstStyle/>
          <a:p>
            <a:pPr lvl="0"/>
            <a:r>
              <a:rPr lang="cs-CZ" b="1" dirty="0" smtClean="0"/>
              <a:t>Vysvětli demokratický systém </a:t>
            </a:r>
            <a:br>
              <a:rPr lang="cs-CZ" b="1" dirty="0" smtClean="0"/>
            </a:br>
            <a:r>
              <a:rPr lang="cs-CZ" b="1" dirty="0" smtClean="0"/>
              <a:t>v České republice.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16832"/>
            <a:ext cx="9252520" cy="4209331"/>
          </a:xfrm>
        </p:spPr>
        <p:txBody>
          <a:bodyPr>
            <a:normAutofit fontScale="85000" lnSpcReduction="20000"/>
          </a:bodyPr>
          <a:lstStyle/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 algn="ctr">
              <a:buNone/>
            </a:pPr>
            <a:r>
              <a:rPr lang="cs-CZ" b="1" dirty="0" smtClean="0"/>
              <a:t>Co </a:t>
            </a:r>
            <a:r>
              <a:rPr lang="cs-CZ" b="1" dirty="0"/>
              <a:t>znamená demokratický systém? </a:t>
            </a:r>
            <a:endParaRPr lang="cs-CZ" b="1" dirty="0" smtClean="0"/>
          </a:p>
          <a:p>
            <a:pPr marL="0" lvl="0" indent="0" algn="ctr">
              <a:buNone/>
            </a:pPr>
            <a:r>
              <a:rPr lang="cs-CZ" b="1" dirty="0" smtClean="0"/>
              <a:t> </a:t>
            </a:r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Slovo </a:t>
            </a:r>
            <a:r>
              <a:rPr lang="cs-CZ" b="1" dirty="0"/>
              <a:t>demokracie</a:t>
            </a:r>
            <a:r>
              <a:rPr lang="cs-CZ" dirty="0"/>
              <a:t> je řeckého původu a znamená </a:t>
            </a:r>
            <a:r>
              <a:rPr lang="cs-CZ" dirty="0">
                <a:solidFill>
                  <a:srgbClr val="FF0000"/>
                </a:solidFill>
              </a:rPr>
              <a:t>vládu lidu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pPr marL="0" indent="0" algn="ctr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/>
              <a:t>S</a:t>
            </a:r>
            <a:r>
              <a:rPr lang="cs-CZ" dirty="0" smtClean="0"/>
              <a:t>lovem </a:t>
            </a:r>
            <a:r>
              <a:rPr lang="cs-CZ" b="1" dirty="0" smtClean="0"/>
              <a:t>demokracie</a:t>
            </a:r>
            <a:r>
              <a:rPr lang="cs-CZ" dirty="0" smtClean="0"/>
              <a:t> označuje politický systém, který má v ČR </a:t>
            </a:r>
          </a:p>
          <a:p>
            <a:pPr marL="0" indent="0" algn="ctr">
              <a:buNone/>
            </a:pPr>
            <a:r>
              <a:rPr lang="cs-CZ" dirty="0"/>
              <a:t> </a:t>
            </a:r>
          </a:p>
          <a:p>
            <a:pPr marL="0" indent="0" algn="ctr">
              <a:buNone/>
            </a:pPr>
            <a:r>
              <a:rPr lang="cs-CZ" dirty="0" smtClean="0"/>
              <a:t>tyto znaky: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116632"/>
            <a:ext cx="8784976" cy="66247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Lidé se podílí na rozhodování ve státě prostřednictvím </a:t>
            </a:r>
            <a:r>
              <a:rPr lang="cs-CZ" dirty="0" smtClean="0"/>
              <a:t>svých </a:t>
            </a:r>
            <a:r>
              <a:rPr lang="cs-CZ" b="1" dirty="0" smtClean="0"/>
              <a:t>volených zástupců.</a:t>
            </a:r>
            <a:endParaRPr lang="cs-CZ" b="1" dirty="0"/>
          </a:p>
          <a:p>
            <a:r>
              <a:rPr lang="cs-CZ" dirty="0" smtClean="0"/>
              <a:t>Všichni svéprávní občané, starší 18 let </a:t>
            </a:r>
            <a:r>
              <a:rPr lang="cs-CZ" dirty="0"/>
              <a:t>mají právo účastnit </a:t>
            </a:r>
            <a:r>
              <a:rPr lang="cs-CZ" dirty="0" smtClean="0"/>
              <a:t>se </a:t>
            </a:r>
            <a:r>
              <a:rPr lang="cs-CZ" b="1" dirty="0" smtClean="0"/>
              <a:t>voleb 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 smtClean="0"/>
              <a:t>Při rozhodování o záležitostech státu </a:t>
            </a:r>
          </a:p>
          <a:p>
            <a:pPr marL="0" indent="0">
              <a:buNone/>
            </a:pPr>
            <a:r>
              <a:rPr lang="cs-CZ" dirty="0" smtClean="0"/>
              <a:t>    se </a:t>
            </a:r>
            <a:r>
              <a:rPr lang="cs-CZ" b="1" dirty="0" smtClean="0"/>
              <a:t>hlasuje</a:t>
            </a:r>
            <a:r>
              <a:rPr lang="cs-CZ" dirty="0" smtClean="0"/>
              <a:t>,  menšina </a:t>
            </a:r>
            <a:r>
              <a:rPr lang="cs-CZ" dirty="0"/>
              <a:t>podřizuje většině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/>
              <a:t>Jsou zaručeny </a:t>
            </a:r>
            <a:r>
              <a:rPr lang="cs-CZ" b="1" dirty="0"/>
              <a:t>svobody</a:t>
            </a:r>
            <a:r>
              <a:rPr lang="cs-CZ" dirty="0"/>
              <a:t> </a:t>
            </a:r>
            <a:r>
              <a:rPr lang="cs-CZ" dirty="0" smtClean="0"/>
              <a:t>občanů</a:t>
            </a:r>
          </a:p>
          <a:p>
            <a:r>
              <a:rPr lang="cs-CZ" dirty="0" smtClean="0"/>
              <a:t>Je zaručena jejich </a:t>
            </a:r>
            <a:r>
              <a:rPr lang="cs-CZ" b="1" dirty="0" smtClean="0"/>
              <a:t>rovnost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Stát ochraňuje </a:t>
            </a:r>
            <a:r>
              <a:rPr lang="cs-CZ" b="1" dirty="0"/>
              <a:t>menšiny</a:t>
            </a:r>
            <a:r>
              <a:rPr lang="cs-CZ" dirty="0"/>
              <a:t> a jejich práva.</a:t>
            </a:r>
          </a:p>
          <a:p>
            <a:r>
              <a:rPr lang="cs-CZ" dirty="0" smtClean="0"/>
              <a:t>Při jednání je nutná </a:t>
            </a:r>
            <a:r>
              <a:rPr lang="cs-CZ" b="1" dirty="0"/>
              <a:t>tolerance a kompromisy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1007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Co </a:t>
            </a:r>
            <a:r>
              <a:rPr lang="cs-CZ" b="1" dirty="0"/>
              <a:t>znamená tzv. zastupitelská demokracie?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endParaRPr lang="cs-CZ" dirty="0"/>
          </a:p>
          <a:p>
            <a:pPr marL="0" indent="0">
              <a:buNone/>
            </a:pPr>
            <a:r>
              <a:rPr lang="cs-CZ" dirty="0"/>
              <a:t>      Je to politický systém v ČR. Má tyto znaky: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Lidé se podílí na rozhodování ve státě </a:t>
            </a:r>
            <a:r>
              <a:rPr lang="cs-CZ" b="1" dirty="0"/>
              <a:t>prostřednictvím svých zástupců.</a:t>
            </a:r>
          </a:p>
          <a:p>
            <a:endParaRPr lang="cs-CZ" dirty="0"/>
          </a:p>
          <a:p>
            <a:r>
              <a:rPr lang="cs-CZ" dirty="0"/>
              <a:t> Volí si zástupce 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      </a:t>
            </a:r>
            <a:r>
              <a:rPr lang="cs-CZ" b="1" dirty="0"/>
              <a:t>do zákonodárných sborů – </a:t>
            </a:r>
            <a:r>
              <a:rPr lang="cs-CZ" b="1" dirty="0">
                <a:solidFill>
                  <a:srgbClr val="FF0000"/>
                </a:solidFill>
              </a:rPr>
              <a:t>parlamentní volby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/>
              <a:t>     </a:t>
            </a:r>
            <a:r>
              <a:rPr lang="cs-CZ" b="1" dirty="0" smtClean="0"/>
              <a:t> </a:t>
            </a:r>
            <a:r>
              <a:rPr lang="cs-CZ" b="1" dirty="0"/>
              <a:t>do samosprávných sborů – </a:t>
            </a:r>
            <a:r>
              <a:rPr lang="cs-CZ" b="1" dirty="0">
                <a:solidFill>
                  <a:srgbClr val="FF0000"/>
                </a:solidFill>
              </a:rPr>
              <a:t>komunální volby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682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75" y="116633"/>
            <a:ext cx="8229600" cy="904654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Parlament </a:t>
            </a:r>
            <a:r>
              <a:rPr lang="cs-CZ" dirty="0" smtClean="0"/>
              <a:t>ČR   </a:t>
            </a:r>
            <a:r>
              <a:rPr lang="cs-CZ" sz="3100" dirty="0" smtClean="0"/>
              <a:t>má dolní a horní komoru, </a:t>
            </a:r>
            <a:br>
              <a:rPr lang="cs-CZ" sz="3100" dirty="0" smtClean="0"/>
            </a:br>
            <a:r>
              <a:rPr lang="cs-CZ" sz="3100" dirty="0"/>
              <a:t> </a:t>
            </a:r>
            <a:r>
              <a:rPr lang="cs-CZ" sz="3100" dirty="0" smtClean="0"/>
              <a:t>                                    </a:t>
            </a:r>
            <a:r>
              <a:rPr lang="cs-CZ" sz="3100" dirty="0" smtClean="0"/>
              <a:t>Poslaneckou </a:t>
            </a:r>
            <a:r>
              <a:rPr lang="cs-CZ" sz="3100" dirty="0" smtClean="0"/>
              <a:t>sněmovnu a Senát ČR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22428"/>
            <a:ext cx="8229600" cy="4918939"/>
          </a:xfrm>
        </p:spPr>
        <p:txBody>
          <a:bodyPr>
            <a:normAutofit fontScale="70000" lnSpcReduction="20000"/>
          </a:bodyPr>
          <a:lstStyle/>
          <a:p>
            <a:endParaRPr lang="cs-CZ" i="1" dirty="0" smtClean="0"/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Poslanecká sněmovna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PARLAMENTU ČR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Senát parlamentu ČR</a:t>
            </a:r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Valdštejnský palác</a:t>
            </a: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Poslanecká </a:t>
            </a:r>
            <a:r>
              <a:rPr lang="cs-CZ" sz="2000" dirty="0"/>
              <a:t>sněmovna</a:t>
            </a:r>
          </a:p>
          <a:p>
            <a:pPr marL="0" indent="0">
              <a:buNone/>
            </a:pPr>
            <a:r>
              <a:rPr lang="cs-CZ" sz="2000" dirty="0"/>
              <a:t>PARLAMENTU </a:t>
            </a:r>
            <a:r>
              <a:rPr lang="cs-CZ" sz="2000" dirty="0" smtClean="0"/>
              <a:t>ČR                                                        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                                      Senát </a:t>
            </a:r>
            <a:r>
              <a:rPr lang="cs-CZ" sz="2000" dirty="0"/>
              <a:t>parlamentu ČR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70175"/>
            <a:ext cx="1912521" cy="1252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68439"/>
            <a:ext cx="3168352" cy="2154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493" y="4149080"/>
            <a:ext cx="3319986" cy="1368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365104"/>
            <a:ext cx="2857500" cy="1760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21" y="1412878"/>
            <a:ext cx="2181225" cy="142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943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b="1" dirty="0" smtClean="0"/>
              <a:t> 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260648"/>
            <a:ext cx="885698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DEMOKRATICKÉ  ZÁSADY JEDNÁNÍ V PARLAMENTĚ</a:t>
            </a:r>
          </a:p>
          <a:p>
            <a:endParaRPr lang="cs-CZ" sz="3200" dirty="0" smtClean="0"/>
          </a:p>
          <a:p>
            <a:pPr algn="ctr"/>
            <a:r>
              <a:rPr lang="cs-CZ" sz="2400" dirty="0"/>
              <a:t>Při hlasování se </a:t>
            </a:r>
            <a:r>
              <a:rPr lang="cs-CZ" sz="2400" dirty="0">
                <a:solidFill>
                  <a:srgbClr val="FF0000"/>
                </a:solidFill>
              </a:rPr>
              <a:t>menšina podřizuje většině</a:t>
            </a:r>
            <a:r>
              <a:rPr lang="cs-CZ" sz="2400" dirty="0"/>
              <a:t>.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Jsou zaručeny </a:t>
            </a:r>
            <a:r>
              <a:rPr lang="cs-CZ" sz="2400" dirty="0">
                <a:solidFill>
                  <a:srgbClr val="FF0000"/>
                </a:solidFill>
              </a:rPr>
              <a:t>svobody občanů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Stát </a:t>
            </a:r>
            <a:r>
              <a:rPr lang="cs-CZ" sz="2400" dirty="0">
                <a:solidFill>
                  <a:srgbClr val="FF0000"/>
                </a:solidFill>
              </a:rPr>
              <a:t>ochraňuje menšiny </a:t>
            </a:r>
            <a:r>
              <a:rPr lang="cs-CZ" sz="2400" dirty="0"/>
              <a:t>a jejich práva.</a:t>
            </a:r>
          </a:p>
          <a:p>
            <a:pPr algn="ctr"/>
            <a:endParaRPr lang="cs-CZ" sz="2400" dirty="0"/>
          </a:p>
          <a:p>
            <a:pPr algn="ctr"/>
            <a:r>
              <a:rPr lang="cs-CZ" sz="2400" dirty="0"/>
              <a:t>Nutná je </a:t>
            </a:r>
            <a:r>
              <a:rPr lang="cs-CZ" sz="2400" dirty="0">
                <a:solidFill>
                  <a:srgbClr val="FF0000"/>
                </a:solidFill>
              </a:rPr>
              <a:t>tolerance a kompromisy</a:t>
            </a:r>
          </a:p>
          <a:p>
            <a:endParaRPr lang="cs-CZ" sz="32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05064"/>
            <a:ext cx="4320480" cy="2748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b="1" dirty="0" smtClean="0">
                <a:ea typeface="Calibri"/>
                <a:cs typeface="Times New Roman"/>
              </a:rPr>
              <a:t> </a:t>
            </a:r>
            <a:r>
              <a:rPr lang="cs-CZ" sz="3600" b="1" dirty="0">
                <a:ea typeface="Calibri"/>
                <a:cs typeface="Times New Roman"/>
              </a:rPr>
              <a:t>Jak </a:t>
            </a:r>
            <a:r>
              <a:rPr lang="cs-CZ" sz="3600" b="1" dirty="0" smtClean="0">
                <a:ea typeface="Calibri"/>
                <a:cs typeface="Times New Roman"/>
              </a:rPr>
              <a:t>vznikají zákony</a:t>
            </a:r>
            <a:r>
              <a:rPr lang="cs-CZ" sz="3600" b="1" dirty="0">
                <a:ea typeface="Calibri"/>
                <a:cs typeface="Times New Roman"/>
              </a:rPr>
              <a:t>?</a:t>
            </a:r>
            <a:r>
              <a:rPr lang="cs-CZ" sz="3600" dirty="0">
                <a:ea typeface="Calibri"/>
                <a:cs typeface="Times New Roman"/>
              </a:rPr>
              <a:t> </a:t>
            </a:r>
            <a:r>
              <a:rPr lang="cs-CZ" sz="3600" dirty="0" smtClean="0">
                <a:ea typeface="Calibri"/>
                <a:cs typeface="Times New Roman"/>
              </a:rPr>
              <a:t/>
            </a:r>
            <a:br>
              <a:rPr lang="cs-CZ" sz="3600" dirty="0" smtClean="0">
                <a:ea typeface="Calibri"/>
                <a:cs typeface="Times New Roman"/>
              </a:rPr>
            </a:br>
            <a:r>
              <a:rPr lang="cs-CZ" sz="3600" dirty="0" smtClean="0">
                <a:ea typeface="Calibri"/>
                <a:cs typeface="Times New Roman"/>
              </a:rPr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Pokud se má něco uzákonit a vzniknout nový zákon, musí jej někdo </a:t>
            </a:r>
            <a:r>
              <a:rPr lang="cs-CZ" b="1" dirty="0"/>
              <a:t>navrhnout</a:t>
            </a:r>
            <a:r>
              <a:rPr lang="cs-CZ" b="1" dirty="0" smtClean="0"/>
              <a:t>.</a:t>
            </a:r>
          </a:p>
          <a:p>
            <a:endParaRPr lang="cs-CZ" b="1" dirty="0"/>
          </a:p>
          <a:p>
            <a:r>
              <a:rPr lang="cs-CZ" dirty="0"/>
              <a:t>O navrženém zákoně se </a:t>
            </a:r>
            <a:r>
              <a:rPr lang="cs-CZ" b="1" dirty="0"/>
              <a:t>diskutuje</a:t>
            </a:r>
            <a:r>
              <a:rPr lang="cs-CZ" dirty="0"/>
              <a:t> – to je </a:t>
            </a:r>
            <a:r>
              <a:rPr lang="cs-CZ" b="1" dirty="0"/>
              <a:t>rozprava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Ten, kdo nový zákon navrhl, jej </a:t>
            </a:r>
            <a:r>
              <a:rPr lang="cs-CZ" b="1" dirty="0"/>
              <a:t>obhajuje.</a:t>
            </a:r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9856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Zasedání Poslanecké sněmovny Parlamentu ČR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3999"/>
            <a:ext cx="8496944" cy="5208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4696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200" b="1" dirty="0">
                <a:ea typeface="Calibri"/>
                <a:cs typeface="Times New Roman"/>
              </a:rPr>
              <a:t>Co je to vyjednávání?</a:t>
            </a:r>
            <a:br>
              <a:rPr lang="cs-CZ" sz="3200" b="1" dirty="0">
                <a:ea typeface="Calibri"/>
                <a:cs typeface="Times New Roman"/>
              </a:rPr>
            </a:b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ea typeface="Calibri"/>
                <a:cs typeface="Times New Roman"/>
              </a:rPr>
              <a:t>Vyjednávaní  znamená , že navrhovatelé zákona </a:t>
            </a:r>
            <a:endParaRPr lang="cs-CZ" dirty="0" smtClean="0">
              <a:ea typeface="Calibri"/>
              <a:cs typeface="Times New Roman"/>
            </a:endParaRPr>
          </a:p>
          <a:p>
            <a:pPr marL="0" indent="0">
              <a:buNone/>
            </a:pPr>
            <a:endParaRPr lang="cs-CZ" dirty="0" smtClean="0">
              <a:ea typeface="Calibri"/>
              <a:cs typeface="Times New Roman"/>
            </a:endParaRPr>
          </a:p>
          <a:p>
            <a:r>
              <a:rPr lang="cs-CZ" dirty="0" smtClean="0">
                <a:ea typeface="Calibri"/>
                <a:cs typeface="Times New Roman"/>
              </a:rPr>
              <a:t>na </a:t>
            </a:r>
            <a:r>
              <a:rPr lang="cs-CZ" dirty="0">
                <a:ea typeface="Calibri"/>
                <a:cs typeface="Times New Roman"/>
              </a:rPr>
              <a:t>některých úpravách </a:t>
            </a:r>
            <a:r>
              <a:rPr lang="cs-CZ" dirty="0" smtClean="0">
                <a:solidFill>
                  <a:srgbClr val="FF0000"/>
                </a:solidFill>
                <a:ea typeface="Calibri"/>
                <a:cs typeface="Times New Roman"/>
              </a:rPr>
              <a:t>trvají</a:t>
            </a:r>
          </a:p>
          <a:p>
            <a:endParaRPr lang="cs-CZ" dirty="0" smtClean="0">
              <a:ea typeface="Calibri"/>
              <a:cs typeface="Times New Roman"/>
            </a:endParaRPr>
          </a:p>
          <a:p>
            <a:r>
              <a:rPr lang="cs-CZ" dirty="0">
                <a:ea typeface="Calibri"/>
                <a:cs typeface="Times New Roman"/>
              </a:rPr>
              <a:t>n</a:t>
            </a:r>
            <a:r>
              <a:rPr lang="cs-CZ" dirty="0" smtClean="0">
                <a:ea typeface="Calibri"/>
                <a:cs typeface="Times New Roman"/>
              </a:rPr>
              <a:t>a </a:t>
            </a:r>
            <a:r>
              <a:rPr lang="cs-CZ" dirty="0">
                <a:ea typeface="Calibri"/>
                <a:cs typeface="Times New Roman"/>
              </a:rPr>
              <a:t>jiných jsou </a:t>
            </a:r>
            <a:r>
              <a:rPr lang="cs-CZ" dirty="0">
                <a:solidFill>
                  <a:srgbClr val="FF0000"/>
                </a:solidFill>
                <a:ea typeface="Calibri"/>
                <a:cs typeface="Times New Roman"/>
              </a:rPr>
              <a:t>ochotni se vzdát</a:t>
            </a:r>
            <a:r>
              <a:rPr lang="cs-CZ" dirty="0">
                <a:ea typeface="Calibri"/>
                <a:cs typeface="Times New Roman"/>
              </a:rPr>
              <a:t>, aby prosadili aspoň část nového zákona.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512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Zasedání Senátu parlamentu ČR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12776"/>
            <a:ext cx="8064896" cy="5040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179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52128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Jak </a:t>
            </a:r>
            <a:r>
              <a:rPr lang="cs-CZ" sz="3200" b="1" dirty="0"/>
              <a:t>se v demokratickém státě řeší </a:t>
            </a:r>
            <a:r>
              <a:rPr lang="cs-CZ" sz="3200" b="1" dirty="0" smtClean="0"/>
              <a:t> PARLAMENTNÍ CESTOU problémy </a:t>
            </a:r>
            <a:r>
              <a:rPr lang="cs-CZ" sz="3200" b="1" dirty="0"/>
              <a:t>obyvatel?</a:t>
            </a:r>
            <a:r>
              <a:rPr lang="cs-CZ" sz="3200" dirty="0"/>
              <a:t/>
            </a:r>
            <a:br>
              <a:rPr lang="cs-CZ" sz="3200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8964488" cy="5040560"/>
          </a:xfrm>
        </p:spPr>
        <p:txBody>
          <a:bodyPr>
            <a:normAutofit fontScale="85000" lnSpcReduction="20000"/>
          </a:bodyPr>
          <a:lstStyle/>
          <a:p>
            <a:pPr marL="114300" indent="0">
              <a:lnSpc>
                <a:spcPct val="115000"/>
              </a:lnSpc>
              <a:spcAft>
                <a:spcPts val="0"/>
              </a:spcAft>
              <a:buNone/>
            </a:pPr>
            <a:endParaRPr lang="cs-CZ" dirty="0" smtClean="0">
              <a:ea typeface="Calibri"/>
              <a:cs typeface="Times New Roman"/>
            </a:endParaRPr>
          </a:p>
          <a:p>
            <a:pPr marL="11430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Každý </a:t>
            </a:r>
            <a:r>
              <a:rPr lang="cs-CZ" dirty="0">
                <a:ea typeface="Calibri"/>
                <a:cs typeface="Times New Roman"/>
              </a:rPr>
              <a:t>člověk má na různé věci </a:t>
            </a:r>
            <a:r>
              <a:rPr lang="cs-CZ" dirty="0">
                <a:solidFill>
                  <a:srgbClr val="FF0000"/>
                </a:solidFill>
                <a:ea typeface="Calibri"/>
                <a:cs typeface="Times New Roman"/>
              </a:rPr>
              <a:t>různé názory</a:t>
            </a:r>
            <a:r>
              <a:rPr lang="cs-CZ" dirty="0">
                <a:ea typeface="Calibri"/>
                <a:cs typeface="Times New Roman"/>
              </a:rPr>
              <a:t>. </a:t>
            </a:r>
            <a:endParaRPr lang="cs-CZ" dirty="0" smtClean="0">
              <a:ea typeface="Calibri"/>
              <a:cs typeface="Times New Roman"/>
            </a:endParaRPr>
          </a:p>
          <a:p>
            <a:pPr marL="11430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 smtClean="0">
                <a:ea typeface="Calibri"/>
                <a:cs typeface="Times New Roman"/>
              </a:rPr>
              <a:t>Co </a:t>
            </a:r>
            <a:r>
              <a:rPr lang="cs-CZ" dirty="0">
                <a:ea typeface="Calibri"/>
                <a:cs typeface="Times New Roman"/>
              </a:rPr>
              <a:t>je dobré pro jednoho, druhému může škodit</a:t>
            </a:r>
            <a:r>
              <a:rPr lang="cs-CZ" dirty="0" smtClean="0">
                <a:ea typeface="Calibri"/>
                <a:cs typeface="Times New Roman"/>
              </a:rPr>
              <a:t>.</a:t>
            </a:r>
          </a:p>
          <a:p>
            <a:pPr marL="114300" indent="0">
              <a:lnSpc>
                <a:spcPct val="115000"/>
              </a:lnSpc>
              <a:spcAft>
                <a:spcPts val="0"/>
              </a:spcAft>
              <a:buNone/>
            </a:pPr>
            <a:endParaRPr lang="cs-CZ" dirty="0">
              <a:ea typeface="Calibri"/>
              <a:cs typeface="Times New Roman"/>
            </a:endParaRPr>
          </a:p>
          <a:p>
            <a:pPr marL="571500" indent="-457200">
              <a:lnSpc>
                <a:spcPct val="115000"/>
              </a:lnSpc>
            </a:pPr>
            <a:r>
              <a:rPr lang="cs-CZ" dirty="0" smtClean="0">
                <a:ea typeface="Calibri"/>
                <a:cs typeface="Times New Roman"/>
              </a:rPr>
              <a:t>Demokraticky se řeší</a:t>
            </a:r>
            <a:r>
              <a:rPr lang="cs-CZ" b="1" dirty="0" smtClean="0">
                <a:ea typeface="Calibri"/>
                <a:cs typeface="Times New Roman"/>
              </a:rPr>
              <a:t>  tyto rozpory rozpravami  a </a:t>
            </a:r>
          </a:p>
          <a:p>
            <a:pPr marL="114300" indent="0">
              <a:lnSpc>
                <a:spcPct val="115000"/>
              </a:lnSpc>
              <a:buNone/>
            </a:pPr>
            <a:r>
              <a:rPr lang="cs-CZ" b="1" dirty="0" smtClean="0">
                <a:ea typeface="Calibri"/>
                <a:cs typeface="Times New Roman"/>
              </a:rPr>
              <a:t>      vyjednáváním  </a:t>
            </a:r>
            <a:endParaRPr lang="cs-CZ" dirty="0">
              <a:ea typeface="Calibri"/>
              <a:cs typeface="Times New Roman"/>
            </a:endParaRPr>
          </a:p>
          <a:p>
            <a:pPr marL="571500" indent="-457200">
              <a:lnSpc>
                <a:spcPct val="115000"/>
              </a:lnSpc>
            </a:pPr>
            <a:r>
              <a:rPr lang="cs-CZ" dirty="0" smtClean="0">
                <a:ea typeface="Calibri"/>
                <a:cs typeface="Times New Roman"/>
              </a:rPr>
              <a:t>I menšina </a:t>
            </a:r>
            <a:r>
              <a:rPr lang="cs-CZ" dirty="0">
                <a:ea typeface="Calibri"/>
                <a:cs typeface="Times New Roman"/>
              </a:rPr>
              <a:t>má právo vyslovit svůj názor a zkusit ho</a:t>
            </a:r>
            <a:r>
              <a:rPr lang="cs-CZ" b="1" dirty="0">
                <a:ea typeface="Calibri"/>
                <a:cs typeface="Times New Roman"/>
              </a:rPr>
              <a:t> </a:t>
            </a:r>
            <a:r>
              <a:rPr lang="cs-CZ" b="1" dirty="0" smtClean="0">
                <a:ea typeface="Calibri"/>
                <a:cs typeface="Times New Roman"/>
              </a:rPr>
              <a:t> </a:t>
            </a:r>
          </a:p>
          <a:p>
            <a:pPr marL="114300" indent="0">
              <a:lnSpc>
                <a:spcPct val="115000"/>
              </a:lnSpc>
              <a:buNone/>
            </a:pPr>
            <a:r>
              <a:rPr lang="cs-CZ" b="1" dirty="0" smtClean="0">
                <a:ea typeface="Calibri"/>
                <a:cs typeface="Times New Roman"/>
              </a:rPr>
              <a:t>      prosadit</a:t>
            </a:r>
            <a:r>
              <a:rPr lang="cs-CZ" b="1" dirty="0">
                <a:ea typeface="Calibri"/>
                <a:cs typeface="Times New Roman"/>
              </a:rPr>
              <a:t>.</a:t>
            </a:r>
            <a:endParaRPr lang="cs-CZ" dirty="0">
              <a:ea typeface="Calibri"/>
              <a:cs typeface="Times New Roman"/>
            </a:endParaRPr>
          </a:p>
          <a:p>
            <a:pPr marL="571500" indent="-457200"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Vše se rozhoduje hlasováním</a:t>
            </a:r>
            <a:endParaRPr lang="cs-CZ" dirty="0">
              <a:ea typeface="Calibri"/>
              <a:cs typeface="Times New Roman"/>
            </a:endParaRPr>
          </a:p>
          <a:p>
            <a:pPr marL="571500" indent="-457200">
              <a:lnSpc>
                <a:spcPct val="115000"/>
              </a:lnSpc>
              <a:spcAft>
                <a:spcPts val="1000"/>
              </a:spcAft>
            </a:pPr>
            <a:r>
              <a:rPr lang="cs-CZ" dirty="0" smtClean="0">
                <a:ea typeface="Calibri"/>
                <a:cs typeface="Times New Roman"/>
              </a:rPr>
              <a:t>Po </a:t>
            </a:r>
            <a:r>
              <a:rPr lang="cs-CZ" dirty="0">
                <a:ea typeface="Calibri"/>
                <a:cs typeface="Times New Roman"/>
              </a:rPr>
              <a:t>hlasování se </a:t>
            </a:r>
            <a:r>
              <a:rPr lang="cs-CZ" b="1" dirty="0">
                <a:ea typeface="Calibri"/>
                <a:cs typeface="Times New Roman"/>
              </a:rPr>
              <a:t>menšina musí podřídit většině</a:t>
            </a:r>
            <a:r>
              <a:rPr lang="cs-CZ" dirty="0">
                <a:ea typeface="Calibri"/>
                <a:cs typeface="Times New Roman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5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Návrh zákona putuje do Senátu ČR.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Senát </a:t>
            </a:r>
            <a:r>
              <a:rPr lang="cs-CZ" dirty="0" smtClean="0"/>
              <a:t>může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•         </a:t>
            </a:r>
            <a:r>
              <a:rPr lang="cs-CZ" dirty="0">
                <a:solidFill>
                  <a:srgbClr val="FF0000"/>
                </a:solidFill>
              </a:rPr>
              <a:t>schválit </a:t>
            </a:r>
            <a:r>
              <a:rPr lang="cs-CZ" dirty="0" smtClean="0"/>
              <a:t>návrh </a:t>
            </a:r>
            <a:r>
              <a:rPr lang="cs-CZ" dirty="0"/>
              <a:t>zákona, potom je postoupen </a:t>
            </a:r>
            <a:r>
              <a:rPr lang="cs-CZ" b="1" dirty="0"/>
              <a:t>prezidentovi </a:t>
            </a:r>
            <a:r>
              <a:rPr lang="cs-CZ" b="1" dirty="0" smtClean="0"/>
              <a:t>ČR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•         </a:t>
            </a:r>
            <a:r>
              <a:rPr lang="cs-CZ" dirty="0">
                <a:solidFill>
                  <a:srgbClr val="FF0000"/>
                </a:solidFill>
              </a:rPr>
              <a:t>zamítnout</a:t>
            </a:r>
            <a:r>
              <a:rPr lang="cs-CZ" dirty="0"/>
              <a:t> </a:t>
            </a:r>
            <a:r>
              <a:rPr lang="cs-CZ" dirty="0" smtClean="0"/>
              <a:t>návrh</a:t>
            </a:r>
            <a:r>
              <a:rPr lang="cs-CZ" dirty="0"/>
              <a:t>, zákon je vrácen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do </a:t>
            </a:r>
            <a:r>
              <a:rPr lang="cs-CZ" b="1" dirty="0"/>
              <a:t>Poslanecké </a:t>
            </a:r>
            <a:r>
              <a:rPr lang="cs-CZ" b="1" dirty="0" smtClean="0"/>
              <a:t>sněmovny</a:t>
            </a:r>
            <a:r>
              <a:rPr lang="cs-CZ" dirty="0"/>
              <a:t>  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3115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Masmédia a demokracie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r>
              <a:rPr lang="cs-CZ" sz="2400" b="1" dirty="0">
                <a:latin typeface="Arial"/>
                <a:ea typeface="Calibri"/>
                <a:cs typeface="Times New Roman"/>
              </a:rPr>
              <a:t>Hromadné sdělovací prostředky</a:t>
            </a:r>
            <a:r>
              <a:rPr lang="cs-CZ" sz="2400" dirty="0">
                <a:latin typeface="Arial"/>
                <a:ea typeface="Calibri"/>
                <a:cs typeface="Times New Roman"/>
              </a:rPr>
              <a:t> – masmédia – tisk, televize, internet a rozhlas</a:t>
            </a:r>
            <a:r>
              <a:rPr lang="cs-CZ" sz="2400" dirty="0" smtClean="0">
                <a:latin typeface="Arial"/>
                <a:ea typeface="Calibri"/>
                <a:cs typeface="Times New Roman"/>
              </a:rPr>
              <a:t>.</a:t>
            </a:r>
          </a:p>
          <a:p>
            <a:endParaRPr lang="cs-CZ" sz="2400" dirty="0">
              <a:ea typeface="Calibri"/>
              <a:cs typeface="Times New Roman"/>
            </a:endParaRPr>
          </a:p>
          <a:p>
            <a:r>
              <a:rPr lang="cs-CZ" sz="2400" dirty="0" smtClean="0">
                <a:latin typeface="Arial"/>
                <a:ea typeface="Calibri"/>
              </a:rPr>
              <a:t>Hlavní </a:t>
            </a:r>
            <a:r>
              <a:rPr lang="cs-CZ" sz="2400" dirty="0">
                <a:latin typeface="Arial"/>
                <a:ea typeface="Calibri"/>
              </a:rPr>
              <a:t>cíl = </a:t>
            </a:r>
            <a:r>
              <a:rPr lang="cs-CZ" sz="2400" b="1" dirty="0" smtClean="0">
                <a:solidFill>
                  <a:srgbClr val="FF0000"/>
                </a:solidFill>
                <a:latin typeface="Arial"/>
                <a:ea typeface="Calibri"/>
              </a:rPr>
              <a:t>INFORMOVANOST </a:t>
            </a:r>
            <a:r>
              <a:rPr lang="cs-CZ" sz="2400" dirty="0" smtClean="0">
                <a:latin typeface="Arial"/>
                <a:ea typeface="Calibri"/>
              </a:rPr>
              <a:t>- zprávy </a:t>
            </a:r>
            <a:r>
              <a:rPr lang="cs-CZ" sz="2400" dirty="0">
                <a:latin typeface="Arial"/>
                <a:ea typeface="Calibri"/>
              </a:rPr>
              <a:t>z politiky, kultury, a </a:t>
            </a:r>
            <a:r>
              <a:rPr lang="cs-CZ" sz="2400" dirty="0" smtClean="0">
                <a:latin typeface="Arial"/>
                <a:ea typeface="Calibri"/>
              </a:rPr>
              <a:t>sportu</a:t>
            </a:r>
          </a:p>
          <a:p>
            <a:pPr marL="0" indent="0">
              <a:buNone/>
            </a:pPr>
            <a:endParaRPr lang="cs-CZ" sz="2400" dirty="0" smtClean="0">
              <a:latin typeface="Arial"/>
              <a:ea typeface="Calibri"/>
            </a:endParaRPr>
          </a:p>
          <a:p>
            <a:r>
              <a:rPr lang="cs-CZ" sz="2400" dirty="0" smtClean="0">
                <a:latin typeface="Arial"/>
              </a:rPr>
              <a:t>Přímé přenosy z poslanecké sněmovny umožňují </a:t>
            </a:r>
            <a:r>
              <a:rPr lang="cs-CZ" sz="2400" dirty="0" smtClean="0">
                <a:solidFill>
                  <a:srgbClr val="FF0000"/>
                </a:solidFill>
                <a:latin typeface="Arial"/>
              </a:rPr>
              <a:t>sledování rozprav a projevy poslanců</a:t>
            </a:r>
          </a:p>
          <a:p>
            <a:endParaRPr lang="cs-CZ" sz="2400" dirty="0" smtClean="0">
              <a:latin typeface="Arial"/>
            </a:endParaRPr>
          </a:p>
          <a:p>
            <a:r>
              <a:rPr lang="cs-CZ" sz="2400" dirty="0" smtClean="0">
                <a:latin typeface="Arial"/>
              </a:rPr>
              <a:t>Pomocí internetu si všechny informace můžeme kdykoliv znovu prohlédnout , ale hlavně se k nim můžeme vyjádřit prostřednictvím </a:t>
            </a:r>
            <a:r>
              <a:rPr lang="cs-CZ" sz="2400" dirty="0" smtClean="0">
                <a:solidFill>
                  <a:srgbClr val="FF0000"/>
                </a:solidFill>
                <a:latin typeface="Arial"/>
              </a:rPr>
              <a:t>internetových diskusí</a:t>
            </a:r>
            <a:r>
              <a:rPr lang="cs-CZ" sz="2400" dirty="0" smtClean="0">
                <a:latin typeface="Arial"/>
              </a:rPr>
              <a:t>.</a:t>
            </a:r>
          </a:p>
          <a:p>
            <a:endParaRPr lang="cs-CZ" sz="2400" dirty="0" smtClean="0">
              <a:latin typeface="Arial"/>
            </a:endParaRPr>
          </a:p>
          <a:p>
            <a:r>
              <a:rPr lang="cs-CZ" sz="2400" dirty="0" smtClean="0">
                <a:latin typeface="Arial"/>
              </a:rPr>
              <a:t>Existují také internetové </a:t>
            </a:r>
            <a:r>
              <a:rPr lang="cs-CZ" sz="2400" dirty="0" smtClean="0">
                <a:solidFill>
                  <a:srgbClr val="FF0000"/>
                </a:solidFill>
                <a:latin typeface="Arial"/>
              </a:rPr>
              <a:t>petice</a:t>
            </a:r>
            <a:r>
              <a:rPr lang="cs-CZ" sz="2400" dirty="0" smtClean="0">
                <a:latin typeface="Arial"/>
              </a:rPr>
              <a:t> a </a:t>
            </a:r>
            <a:r>
              <a:rPr lang="cs-CZ" sz="2400" dirty="0" smtClean="0">
                <a:solidFill>
                  <a:srgbClr val="FF0000"/>
                </a:solidFill>
                <a:latin typeface="Arial"/>
              </a:rPr>
              <a:t>průzkumy veřejného mínění</a:t>
            </a:r>
          </a:p>
          <a:p>
            <a:pPr marL="0" indent="0">
              <a:buNone/>
            </a:pPr>
            <a:r>
              <a:rPr lang="cs-CZ" sz="2400" dirty="0" smtClean="0">
                <a:latin typeface="Arial"/>
              </a:rPr>
              <a:t>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59609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/>
                <a:ea typeface="Calibri"/>
              </a:rPr>
              <a:t>Demokracie </a:t>
            </a:r>
            <a:r>
              <a:rPr lang="cs-CZ" sz="2400" dirty="0" smtClean="0">
                <a:latin typeface="Arial"/>
                <a:ea typeface="Calibri"/>
              </a:rPr>
              <a:t>v ČR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Co znamená demokratický systém? Co to pro obyvatele znamená v praxi?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Co znamená tzv. zastupitelská demokracie?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Jak </a:t>
            </a:r>
            <a:r>
              <a:rPr lang="cs-CZ" dirty="0"/>
              <a:t>vznikají v parlamentu zákony? Co je to rozprava?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Co </a:t>
            </a:r>
            <a:r>
              <a:rPr lang="cs-CZ" dirty="0"/>
              <a:t>je to vyjednávání?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Kdo </a:t>
            </a:r>
            <a:r>
              <a:rPr lang="cs-CZ" dirty="0"/>
              <a:t>hlasuje pro zákony?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Jak </a:t>
            </a:r>
            <a:r>
              <a:rPr lang="cs-CZ" dirty="0"/>
              <a:t>se v demokratickém státě řeší problémy obyvatel?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Co </a:t>
            </a:r>
            <a:r>
              <a:rPr lang="cs-CZ" dirty="0"/>
              <a:t>znamená svobodný přístup k informacím?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 </a:t>
            </a:r>
            <a:r>
              <a:rPr lang="cs-CZ" dirty="0" smtClean="0"/>
              <a:t>Co </a:t>
            </a:r>
            <a:r>
              <a:rPr lang="cs-CZ" dirty="0"/>
              <a:t>jsou media? Uveď příklady. Co znamená medializovat?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 </a:t>
            </a:r>
            <a:r>
              <a:rPr lang="cs-CZ" dirty="0" smtClean="0"/>
              <a:t>Vysvětli</a:t>
            </a:r>
            <a:r>
              <a:rPr lang="cs-CZ" dirty="0"/>
              <a:t>, proč je informovanost důležitá pro fungování demokracie.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236244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0480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u="sng" dirty="0"/>
              <a:t>www.bing.com/images/search?q=Mapa+čr&amp;qs=n&amp;form=Q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u="sng" dirty="0"/>
              <a:t>www.bing.com/images/search?q=sněžka&amp;qs=AS&amp;sk=&amp;FORM=QBIR&amp;pq=sněžka&amp;sc=1-6&amp;sp=1&amp;qs=AS&amp;sk=#</a:t>
            </a:r>
            <a:r>
              <a:rPr lang="cs-CZ" u="sng" dirty="0" smtClean="0"/>
              <a:t>view=detail&amp;id=C5E250C68B8E3F0C9295A774F97B9D985BD74882&amp;selectedex=66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www.bing.com/images/search?q=praded&amp;qs=n&amp;form=QBLH&amp;pq=praded&amp;sc=6-6&amp;sp=-</a:t>
            </a:r>
            <a:r>
              <a:rPr lang="cs-CZ" u="sng" dirty="0" smtClean="0"/>
              <a:t>1&amp;sk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http://www.celysvet.cz/hory-cr.php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http://cs.wikipedia.org/wiki/Seznam_tis%C3%ADcovek_v_%C4%8Cesku</a:t>
            </a:r>
          </a:p>
          <a:p>
            <a:pPr marL="0" indent="0">
              <a:buNone/>
            </a:pPr>
            <a:r>
              <a:rPr lang="cs-CZ" u="sng" dirty="0"/>
              <a:t>http://www.bing.com/images/search?q=Lipno&amp;qs=n&amp;form=QBIR&amp;pq=lipno&amp;sc=8-5&amp;sp=-</a:t>
            </a:r>
            <a:r>
              <a:rPr lang="cs-CZ" u="sng" dirty="0" smtClean="0"/>
              <a:t>1&amp;sk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www.bing.com/images/search?q=Labe&amp;qs=n&amp;form=QBIR&amp;pq=labe&amp;sc=8-4&amp;sp=-</a:t>
            </a:r>
            <a:r>
              <a:rPr lang="cs-CZ" u="sng" dirty="0" smtClean="0"/>
              <a:t>1&amp;sk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www.bing.com/images/search?q=vltava&amp;qs=n&amp;form=QBLH&amp;pq=vltava&amp;sc=8-6&amp;sp=-</a:t>
            </a:r>
            <a:r>
              <a:rPr lang="cs-CZ" u="sng" dirty="0" smtClean="0"/>
              <a:t>1&amp;sk</a:t>
            </a:r>
            <a:endParaRPr lang="cs-CZ" dirty="0"/>
          </a:p>
          <a:p>
            <a:pPr marL="0" indent="0">
              <a:buNone/>
            </a:pPr>
            <a:r>
              <a:rPr lang="cs-CZ" u="sng" dirty="0"/>
              <a:t>http://www.bing.com/images/search?q=%C5%99eka+morava&amp;qs=n&amp;form=QBIR&amp;pq=%C5%99eka+morava&amp;sc=0-2&amp;sp=-</a:t>
            </a:r>
            <a:r>
              <a:rPr lang="cs-CZ" u="sng" dirty="0" smtClean="0"/>
              <a:t>1&amp;sk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www.bing.com/</a:t>
            </a:r>
            <a:r>
              <a:rPr lang="cs-CZ" dirty="0" err="1"/>
              <a:t>images</a:t>
            </a:r>
            <a:r>
              <a:rPr lang="cs-CZ" dirty="0"/>
              <a:t>/</a:t>
            </a:r>
            <a:r>
              <a:rPr lang="cs-CZ" dirty="0" err="1"/>
              <a:t>search?q</a:t>
            </a:r>
            <a:r>
              <a:rPr lang="cs-CZ" dirty="0"/>
              <a:t>=</a:t>
            </a:r>
            <a:r>
              <a:rPr lang="cs-CZ" dirty="0" err="1"/>
              <a:t>nuselský+most&amp;qs</a:t>
            </a:r>
            <a:r>
              <a:rPr lang="cs-CZ" dirty="0"/>
              <a:t>=</a:t>
            </a:r>
            <a:r>
              <a:rPr lang="cs-CZ" dirty="0" err="1"/>
              <a:t>n&amp;form</a:t>
            </a:r>
            <a:r>
              <a:rPr lang="cs-CZ" dirty="0"/>
              <a:t>=</a:t>
            </a:r>
            <a:r>
              <a:rPr lang="cs-CZ" dirty="0" err="1"/>
              <a:t>QBIR&amp;pq</a:t>
            </a:r>
            <a:r>
              <a:rPr lang="cs-CZ" dirty="0"/>
              <a:t>=</a:t>
            </a:r>
            <a:r>
              <a:rPr lang="cs-CZ" dirty="0" err="1"/>
              <a:t>nuselský+most&amp;sc</a:t>
            </a:r>
            <a:r>
              <a:rPr lang="cs-CZ" dirty="0"/>
              <a:t>=0- 1&amp;sk  =#</a:t>
            </a:r>
            <a:r>
              <a:rPr lang="cs-CZ" dirty="0" err="1"/>
              <a:t>view</a:t>
            </a:r>
            <a:r>
              <a:rPr lang="cs-CZ" dirty="0"/>
              <a:t>=</a:t>
            </a:r>
            <a:r>
              <a:rPr lang="cs-CZ" dirty="0" err="1"/>
              <a:t>detail&amp;id</a:t>
            </a:r>
            <a:r>
              <a:rPr lang="cs-CZ" dirty="0"/>
              <a:t>=4E4A58BBA45F2E6A3A66898702EFF6DE203845D3&amp;selectedIndex=21</a:t>
            </a:r>
          </a:p>
          <a:p>
            <a:pPr marL="0" indent="0">
              <a:buNone/>
            </a:pPr>
            <a:r>
              <a:rPr lang="cs-CZ" u="sng" dirty="0"/>
              <a:t>http://www.bing.com/images/search?q=vl%C3%A1da+lidu&amp;qs=n&amp;form=QBIR&amp;pq=vl%C3%A1da+lidu&amp;sc=0-8&amp;sp=-</a:t>
            </a:r>
            <a:r>
              <a:rPr lang="cs-CZ" u="sng" dirty="0" smtClean="0"/>
              <a:t>1&amp;sk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www.bing.com/images/search?q=Parlament+ČR&amp;qs=n&amp;form=QBIR&amp;pq=parlament+čr&amp;sc=0-10&amp;sp=-1&amp;sk=#view=detail&amp;id=865A3B4E841D82D65CFF35EE497A4A62EB9E00C2&amp;selectedIndex=1</a:t>
            </a:r>
          </a:p>
        </p:txBody>
      </p:sp>
    </p:spTree>
    <p:extLst>
      <p:ext uri="{BB962C8B-B14F-4D97-AF65-F5344CB8AC3E}">
        <p14:creationId xmlns:p14="http://schemas.microsoft.com/office/powerpoint/2010/main" val="155140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636</TotalTime>
  <Words>658</Words>
  <Application>Microsoft Office PowerPoint</Application>
  <PresentationFormat>Předvádění na obrazovce (4:3)</PresentationFormat>
  <Paragraphs>283</Paragraphs>
  <Slides>26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 Téma: Člověk v demokratickém státě  2. Náš stát Česká republika</vt:lpstr>
      <vt:lpstr>O dborné U čiliště                a Z ákladní Š kola praktická Holešov</vt:lpstr>
      <vt:lpstr>  ZÁKLADNÍ ÚDAJE O ČR:   </vt:lpstr>
      <vt:lpstr>Jak a kdy vznikla Česká republika? </vt:lpstr>
      <vt:lpstr>Které zeměpisné údaje bychom měli znát? </vt:lpstr>
      <vt:lpstr>Prezentace aplikace PowerPoint</vt:lpstr>
      <vt:lpstr>Vodstvo v ČR</vt:lpstr>
      <vt:lpstr>Nejdelší řeka </vt:lpstr>
      <vt:lpstr>Nejdelší most </vt:lpstr>
      <vt:lpstr>Praha hlavní město ČR</vt:lpstr>
      <vt:lpstr>HISTORIE     Dlouhá cesta za demokracií</vt:lpstr>
      <vt:lpstr>Vysvětli demokratický systém  v České republice.</vt:lpstr>
      <vt:lpstr>Prezentace aplikace PowerPoint</vt:lpstr>
      <vt:lpstr> Co znamená tzv. zastupitelská demokracie? </vt:lpstr>
      <vt:lpstr>   Parlament ČR   má dolní a horní komoru,                                       Poslaneckou sněmovnu a Senát ČR</vt:lpstr>
      <vt:lpstr>  </vt:lpstr>
      <vt:lpstr> Jak vznikají zákony?   </vt:lpstr>
      <vt:lpstr>Zasedání Poslanecké sněmovny Parlamentu ČR</vt:lpstr>
      <vt:lpstr>Co je to vyjednávání? </vt:lpstr>
      <vt:lpstr>Zasedání Senátu parlamentu ČR</vt:lpstr>
      <vt:lpstr> Jak se v demokratickém státě řeší  PARLAMENTNÍ CESTOU problémy obyvatel? </vt:lpstr>
      <vt:lpstr>Návrh zákona putuje do Senátu ČR.</vt:lpstr>
      <vt:lpstr>Masmédia a demokracie</vt:lpstr>
      <vt:lpstr>Demokracie v ČR</vt:lpstr>
      <vt:lpstr>Použitá literatura a zdroje 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Windows User</cp:lastModifiedBy>
  <cp:revision>56</cp:revision>
  <dcterms:created xsi:type="dcterms:W3CDTF">2013-11-22T15:12:52Z</dcterms:created>
  <dcterms:modified xsi:type="dcterms:W3CDTF">2014-01-31T10:34:56Z</dcterms:modified>
</cp:coreProperties>
</file>