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2" r:id="rId2"/>
    <p:sldId id="257" r:id="rId3"/>
    <p:sldId id="264" r:id="rId4"/>
    <p:sldId id="269" r:id="rId5"/>
    <p:sldId id="258" r:id="rId6"/>
    <p:sldId id="265" r:id="rId7"/>
    <p:sldId id="266" r:id="rId8"/>
    <p:sldId id="273" r:id="rId9"/>
    <p:sldId id="267" r:id="rId10"/>
    <p:sldId id="260" r:id="rId11"/>
    <p:sldId id="270" r:id="rId12"/>
    <p:sldId id="271" r:id="rId13"/>
    <p:sldId id="268" r:id="rId14"/>
    <p:sldId id="261" r:id="rId15"/>
    <p:sldId id="262" r:id="rId16"/>
    <p:sldId id="276" r:id="rId17"/>
    <p:sldId id="26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533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0925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894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4102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2805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1775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1243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712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217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0942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4034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6994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00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9447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2608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725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png"/><Relationship Id="rId9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</a:t>
            </a:r>
            <a:r>
              <a:rPr lang="cs-CZ" sz="2300" b="1" dirty="0" smtClean="0">
                <a:solidFill>
                  <a:srgbClr val="FF0000"/>
                </a:solidFill>
              </a:rPr>
              <a:t>Občanská výchova</a:t>
            </a:r>
          </a:p>
          <a:p>
            <a:pPr algn="l"/>
            <a:r>
              <a:rPr lang="cs-CZ" sz="2300" b="1" dirty="0" smtClean="0">
                <a:solidFill>
                  <a:srgbClr val="FF0000"/>
                </a:solidFill>
              </a:rPr>
              <a:t>Ročník: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</a:t>
            </a:r>
            <a:r>
              <a:rPr lang="cs-CZ" sz="2400" dirty="0" err="1" smtClean="0">
                <a:solidFill>
                  <a:schemeClr val="tx1"/>
                </a:solidFill>
              </a:rPr>
              <a:t>dětí,žáků</a:t>
            </a:r>
            <a:r>
              <a:rPr lang="cs-CZ" sz="2400" dirty="0" smtClean="0">
                <a:solidFill>
                  <a:schemeClr val="tx1"/>
                </a:solidFill>
              </a:rPr>
              <a:t>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</a:t>
            </a: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96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v demokratickém státě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3200" b="1" dirty="0" smtClean="0"/>
              <a:t>3. Ústava České republiky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284984"/>
            <a:ext cx="4201849" cy="315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Co je to Ústava České republiky?</a:t>
            </a:r>
            <a:br>
              <a:rPr lang="cs-CZ" sz="3200" b="1" dirty="0" smtClean="0"/>
            </a:br>
            <a:r>
              <a:rPr lang="cs-CZ" sz="3200" b="1" dirty="0" smtClean="0"/>
              <a:t>Od kdy platí?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Nejvyšší zákon republiky. 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Současná </a:t>
            </a:r>
            <a:r>
              <a:rPr lang="cs-CZ" dirty="0">
                <a:solidFill>
                  <a:srgbClr val="FF0000"/>
                </a:solidFill>
              </a:rPr>
              <a:t>Ústava ČR platí od 1. 1. 1993.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149080"/>
            <a:ext cx="2241768" cy="2257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0250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dirty="0"/>
              <a:t>Kolik má hlav a článků?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12776"/>
            <a:ext cx="7859216" cy="4713387"/>
          </a:xfrm>
        </p:spPr>
        <p:txBody>
          <a:bodyPr/>
          <a:lstStyle/>
          <a:p>
            <a:r>
              <a:rPr lang="cs-CZ" dirty="0"/>
              <a:t>Je v ní </a:t>
            </a:r>
            <a:r>
              <a:rPr lang="cs-CZ" dirty="0">
                <a:solidFill>
                  <a:srgbClr val="FF0000"/>
                </a:solidFill>
              </a:rPr>
              <a:t>8 hlav</a:t>
            </a:r>
            <a:r>
              <a:rPr lang="cs-CZ" dirty="0"/>
              <a:t>, obsahují </a:t>
            </a:r>
            <a:r>
              <a:rPr lang="cs-CZ" dirty="0">
                <a:solidFill>
                  <a:srgbClr val="FF0000"/>
                </a:solidFill>
              </a:rPr>
              <a:t>113 článků</a:t>
            </a:r>
            <a:r>
              <a:rPr lang="cs-CZ" dirty="0"/>
              <a:t>.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168" y="2420888"/>
            <a:ext cx="2371725" cy="3456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755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Určuje </a:t>
            </a:r>
            <a:r>
              <a:rPr lang="cs-CZ" dirty="0">
                <a:solidFill>
                  <a:srgbClr val="FF0000"/>
                </a:solidFill>
              </a:rPr>
              <a:t>název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>
                <a:solidFill>
                  <a:srgbClr val="FF0000"/>
                </a:solidFill>
              </a:rPr>
              <a:t>charakter </a:t>
            </a:r>
            <a:r>
              <a:rPr lang="cs-CZ" dirty="0"/>
              <a:t>státu , </a:t>
            </a:r>
            <a:r>
              <a:rPr lang="cs-CZ" dirty="0">
                <a:solidFill>
                  <a:srgbClr val="FF0000"/>
                </a:solidFill>
              </a:rPr>
              <a:t>státní symboly</a:t>
            </a:r>
            <a:r>
              <a:rPr lang="cs-CZ" b="1" dirty="0"/>
              <a:t>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Jako nejvyšší </a:t>
            </a:r>
            <a:r>
              <a:rPr lang="cs-CZ" dirty="0"/>
              <a:t>zákon </a:t>
            </a:r>
            <a:r>
              <a:rPr lang="cs-CZ" dirty="0" smtClean="0"/>
              <a:t>státu </a:t>
            </a:r>
            <a:r>
              <a:rPr lang="cs-CZ" dirty="0"/>
              <a:t>stanoví formu a organizaci </a:t>
            </a:r>
            <a:r>
              <a:rPr lang="cs-CZ" dirty="0">
                <a:solidFill>
                  <a:srgbClr val="FF0000"/>
                </a:solidFill>
              </a:rPr>
              <a:t>veřejné </a:t>
            </a:r>
            <a:r>
              <a:rPr lang="cs-CZ" dirty="0" smtClean="0">
                <a:solidFill>
                  <a:srgbClr val="FF0000"/>
                </a:solidFill>
              </a:rPr>
              <a:t>moci</a:t>
            </a:r>
            <a:r>
              <a:rPr lang="cs-CZ" dirty="0" smtClean="0"/>
              <a:t> a </a:t>
            </a:r>
            <a:r>
              <a:rPr lang="cs-CZ" dirty="0"/>
              <a:t>územní </a:t>
            </a:r>
            <a:r>
              <a:rPr lang="cs-CZ" dirty="0" smtClean="0">
                <a:solidFill>
                  <a:srgbClr val="FF0000"/>
                </a:solidFill>
              </a:rPr>
              <a:t>samosprávu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Obsahuje </a:t>
            </a:r>
            <a:r>
              <a:rPr lang="cs-CZ" dirty="0" smtClean="0">
                <a:solidFill>
                  <a:srgbClr val="FF0000"/>
                </a:solidFill>
              </a:rPr>
              <a:t>práva</a:t>
            </a:r>
            <a:r>
              <a:rPr lang="cs-CZ" dirty="0">
                <a:solidFill>
                  <a:srgbClr val="FF0000"/>
                </a:solidFill>
              </a:rPr>
              <a:t>,  povinnosti a svobody </a:t>
            </a:r>
            <a:r>
              <a:rPr lang="cs-CZ" dirty="0"/>
              <a:t>občanů.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Je základem pro </a:t>
            </a:r>
            <a:r>
              <a:rPr lang="cs-CZ" dirty="0">
                <a:solidFill>
                  <a:srgbClr val="FF0000"/>
                </a:solidFill>
              </a:rPr>
              <a:t>zákony</a:t>
            </a:r>
            <a:r>
              <a:rPr lang="cs-CZ" dirty="0"/>
              <a:t> a </a:t>
            </a:r>
            <a:r>
              <a:rPr lang="cs-CZ" dirty="0">
                <a:solidFill>
                  <a:srgbClr val="FF0000"/>
                </a:solidFill>
              </a:rPr>
              <a:t>právní řád</a:t>
            </a:r>
            <a:r>
              <a:rPr lang="cs-CZ" dirty="0" smtClean="0"/>
              <a:t>.</a:t>
            </a:r>
            <a:endParaRPr lang="cs-CZ" b="1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19672" y="332657"/>
            <a:ext cx="532859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/>
              <a:t>Co o</a:t>
            </a:r>
            <a:r>
              <a:rPr lang="cs-CZ" sz="3200" b="1" dirty="0" smtClean="0"/>
              <a:t>bsahuje </a:t>
            </a:r>
            <a:r>
              <a:rPr lang="cs-CZ" sz="3200" b="1" dirty="0"/>
              <a:t>Ú</a:t>
            </a:r>
            <a:r>
              <a:rPr lang="cs-CZ" sz="3200" b="1" dirty="0" smtClean="0"/>
              <a:t>stava ČR?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1931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584176"/>
          </a:xfrm>
        </p:spPr>
        <p:txBody>
          <a:bodyPr>
            <a:noAutofit/>
          </a:bodyPr>
          <a:lstStyle/>
          <a:p>
            <a:pPr lvl="0"/>
            <a:r>
              <a:rPr lang="cs-CZ" sz="3200" b="1" dirty="0"/>
              <a:t>Jak je v ní charakterizována Česká republika?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Česká republika </a:t>
            </a:r>
            <a:r>
              <a:rPr lang="cs-CZ" dirty="0" smtClean="0"/>
              <a:t>je </a:t>
            </a:r>
            <a:r>
              <a:rPr lang="cs-CZ" dirty="0"/>
              <a:t>demokratický právní stát.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094" y="3717033"/>
            <a:ext cx="1908978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454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4000" b="1" dirty="0"/>
              <a:t>Jak se dělí podle Ústavy ČR státní moc?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dirty="0" smtClean="0">
                <a:solidFill>
                  <a:srgbClr val="FF0000"/>
                </a:solidFill>
              </a:rPr>
              <a:t>Moc </a:t>
            </a:r>
            <a:r>
              <a:rPr lang="cs-CZ" dirty="0">
                <a:solidFill>
                  <a:srgbClr val="FF0000"/>
                </a:solidFill>
              </a:rPr>
              <a:t>v ČR se dělí na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r>
              <a:rPr lang="cs-CZ" dirty="0" smtClean="0"/>
              <a:t>ZÁKONODÁRNOU  MOC– parlament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VÝKONNOU  MOC– </a:t>
            </a:r>
            <a:r>
              <a:rPr lang="cs-CZ" dirty="0"/>
              <a:t>vláda, </a:t>
            </a:r>
            <a:r>
              <a:rPr lang="cs-CZ" dirty="0" smtClean="0"/>
              <a:t>prezident</a:t>
            </a:r>
          </a:p>
          <a:p>
            <a:endParaRPr lang="cs-CZ" dirty="0"/>
          </a:p>
          <a:p>
            <a:r>
              <a:rPr lang="cs-CZ" dirty="0" smtClean="0"/>
              <a:t> SOUDNÍ  MOC– soudy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647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                             Moc v </a:t>
            </a:r>
            <a:r>
              <a:rPr lang="cs-CZ" sz="3200" b="1" dirty="0"/>
              <a:t>Č</a:t>
            </a:r>
            <a:r>
              <a:rPr lang="cs-CZ" sz="3200" b="1" dirty="0" smtClean="0"/>
              <a:t>eské republice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1800" b="1" dirty="0" smtClean="0"/>
              <a:t>ZÁKONODÁRNÁ  MOC                      VÝKONNÁ MOC                             SOUDNÍ MOC                                             </a:t>
            </a:r>
            <a:endParaRPr lang="cs-CZ" sz="1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3375"/>
            <a:ext cx="2857500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3375"/>
            <a:ext cx="1676400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03" y="3979601"/>
            <a:ext cx="2664296" cy="2012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 descr="http://ts2.mm.bing.net/th?id=H.4577173643526349&amp;w=201&amp;h=121&amp;c=7&amp;rs=1&amp;pid=1.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246" y="2890288"/>
            <a:ext cx="2049652" cy="123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604" y="4108733"/>
            <a:ext cx="2405307" cy="1908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7194"/>
            <a:ext cx="1900036" cy="1185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000" y="4581128"/>
            <a:ext cx="2338144" cy="1772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95" y="2817559"/>
            <a:ext cx="1979712" cy="764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90230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pPr lvl="0"/>
            <a:r>
              <a:rPr lang="cs-CZ" sz="3600" b="1" dirty="0" smtClean="0"/>
              <a:t>Proč se dělí státní moc na tři díly?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852936"/>
            <a:ext cx="8363272" cy="3273227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Je to </a:t>
            </a:r>
            <a:r>
              <a:rPr lang="cs-CZ" b="1" dirty="0">
                <a:solidFill>
                  <a:srgbClr val="FF0000"/>
                </a:solidFill>
              </a:rPr>
              <a:t>ochrana</a:t>
            </a:r>
            <a:r>
              <a:rPr lang="cs-CZ" dirty="0"/>
              <a:t> před soustředění moci v jedněch rukou – </a:t>
            </a:r>
            <a:r>
              <a:rPr lang="cs-CZ" dirty="0">
                <a:solidFill>
                  <a:srgbClr val="FF0000"/>
                </a:solidFill>
              </a:rPr>
              <a:t>zneužití moci. </a:t>
            </a:r>
            <a:r>
              <a:rPr lang="cs-CZ" dirty="0"/>
              <a:t>(tak tomu bývá za </a:t>
            </a:r>
            <a:r>
              <a:rPr lang="cs-CZ" dirty="0" smtClean="0"/>
              <a:t>vlády totalitních režimů)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18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92696"/>
            <a:ext cx="8064896" cy="648072"/>
          </a:xfrm>
        </p:spPr>
        <p:txBody>
          <a:bodyPr>
            <a:normAutofit fontScale="90000"/>
          </a:bodyPr>
          <a:lstStyle/>
          <a:p>
            <a:pPr lvl="0"/>
            <a:r>
              <a:rPr lang="cs-CZ" sz="4000" b="1" dirty="0" smtClean="0"/>
              <a:t>Co vše kolem </a:t>
            </a:r>
            <a:r>
              <a:rPr lang="cs-CZ" sz="4000" b="1" dirty="0" smtClean="0">
                <a:solidFill>
                  <a:srgbClr val="FF0000"/>
                </a:solidFill>
              </a:rPr>
              <a:t>parlamentu, vlády a soudů  </a:t>
            </a:r>
            <a:r>
              <a:rPr lang="cs-CZ" sz="4000" b="1" dirty="0" smtClean="0"/>
              <a:t>vymezuje naše </a:t>
            </a:r>
            <a:r>
              <a:rPr lang="cs-CZ" sz="4000" b="1" dirty="0"/>
              <a:t>Ú</a:t>
            </a:r>
            <a:r>
              <a:rPr lang="cs-CZ" sz="4000" b="1" dirty="0" smtClean="0"/>
              <a:t>stava?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Parlament</a:t>
            </a:r>
            <a:r>
              <a:rPr lang="cs-CZ" dirty="0"/>
              <a:t> – ústava vymezuje pravomoci a odpovědnost představitelů. Stanoví počet komor a v nich počet </a:t>
            </a:r>
            <a:r>
              <a:rPr lang="cs-CZ" dirty="0" smtClean="0"/>
              <a:t> </a:t>
            </a:r>
            <a:r>
              <a:rPr lang="cs-CZ" dirty="0"/>
              <a:t>poslanců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Vláda </a:t>
            </a:r>
            <a:r>
              <a:rPr lang="cs-CZ" dirty="0"/>
              <a:t>– stanoví ministerstva, pravomoci a odpovědnost představitelů vlády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Soudy</a:t>
            </a:r>
            <a:r>
              <a:rPr lang="cs-CZ" dirty="0"/>
              <a:t> – popisuje soustavu soudů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935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O kterých dalších důležitých úřadech se Ústava ČR zmiňuje?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204864"/>
            <a:ext cx="8507288" cy="392129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Další úřady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Nejvyšší kontrolní </a:t>
            </a:r>
            <a:r>
              <a:rPr lang="cs-CZ" dirty="0" smtClean="0"/>
              <a:t>úřad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Česká </a:t>
            </a:r>
            <a:r>
              <a:rPr lang="cs-CZ" dirty="0"/>
              <a:t>národní banka.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936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Dává Ústava ČR  občanům právo spolurozhodovat o svých záležitostech v místě bydliště?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2204864"/>
            <a:ext cx="8496944" cy="4473053"/>
          </a:xfrm>
        </p:spPr>
        <p:txBody>
          <a:bodyPr>
            <a:normAutofit/>
          </a:bodyPr>
          <a:lstStyle/>
          <a:p>
            <a:r>
              <a:rPr lang="cs-CZ" dirty="0" smtClean="0"/>
              <a:t>Obce spravují </a:t>
            </a:r>
            <a:r>
              <a:rPr lang="cs-CZ" dirty="0" smtClean="0">
                <a:solidFill>
                  <a:srgbClr val="FF0000"/>
                </a:solidFill>
              </a:rPr>
              <a:t>volení zástupci občanů</a:t>
            </a:r>
          </a:p>
          <a:p>
            <a:r>
              <a:rPr lang="cs-CZ" dirty="0" smtClean="0"/>
              <a:t>Dbají na </a:t>
            </a:r>
            <a:r>
              <a:rPr lang="cs-CZ" dirty="0" smtClean="0">
                <a:solidFill>
                  <a:srgbClr val="FF0000"/>
                </a:solidFill>
              </a:rPr>
              <a:t>zájmy a připomínky občanů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Radnice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v Holešově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3016"/>
            <a:ext cx="5107768" cy="3104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461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Jak jsou v Ústavě ČR </a:t>
            </a:r>
            <a:r>
              <a:rPr lang="cs-CZ" sz="3600" b="1" dirty="0"/>
              <a:t>z</a:t>
            </a:r>
            <a:r>
              <a:rPr lang="cs-CZ" sz="3600" b="1" dirty="0" smtClean="0"/>
              <a:t>abezpečena práva, povinnosti a svobody občanů?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003232" cy="3777283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Obyvatelé se cítí bezpečně, mají zákony a policii. Nemusí sami pátrat po vinících a trestat  je.</a:t>
            </a:r>
          </a:p>
          <a:p>
            <a:r>
              <a:rPr lang="cs-CZ" dirty="0"/>
              <a:t>Všechna ministerstva se starají o záležitosti občanů. </a:t>
            </a:r>
            <a:r>
              <a:rPr lang="cs-CZ" dirty="0" smtClean="0"/>
              <a:t>energii</a:t>
            </a:r>
            <a:r>
              <a:rPr lang="cs-CZ" dirty="0"/>
              <a:t>, průmysl, zdravotnictví, školství, ochranu životního prostředí, pomoc v době neštěstí.</a:t>
            </a:r>
            <a:br>
              <a:rPr lang="cs-CZ" dirty="0"/>
            </a:br>
            <a:r>
              <a:rPr lang="cs-CZ" dirty="0"/>
              <a:t>Máme armádu - obrana státu, diplomatická jednání.</a:t>
            </a:r>
          </a:p>
          <a:p>
            <a:r>
              <a:rPr lang="cs-CZ" dirty="0"/>
              <a:t>Stát se stará o silnou měnu a bankovnictví</a:t>
            </a:r>
          </a:p>
          <a:p>
            <a:r>
              <a:rPr lang="cs-CZ" dirty="0" smtClean="0"/>
              <a:t>Dává </a:t>
            </a:r>
            <a:r>
              <a:rPr lang="cs-CZ" dirty="0"/>
              <a:t>moc </a:t>
            </a:r>
            <a:r>
              <a:rPr lang="cs-CZ" dirty="0" smtClean="0"/>
              <a:t> lidem z</a:t>
            </a:r>
            <a:r>
              <a:rPr lang="cs-CZ" dirty="0"/>
              <a:t> obcí a měst </a:t>
            </a:r>
            <a:r>
              <a:rPr lang="cs-CZ" dirty="0" smtClean="0"/>
              <a:t> spolurozhodovat.  Radnice dbá </a:t>
            </a:r>
            <a:r>
              <a:rPr lang="cs-CZ" dirty="0"/>
              <a:t>na zájmy a připomínky občanů.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19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4000" b="1" dirty="0" smtClean="0"/>
              <a:t>Která </a:t>
            </a:r>
            <a:r>
              <a:rPr lang="cs-CZ" sz="4000" b="1" dirty="0"/>
              <a:t>součást ústavy pojednává o </a:t>
            </a:r>
            <a:r>
              <a:rPr lang="cs-CZ" sz="4000" b="1" dirty="0" smtClean="0"/>
              <a:t>ochraně lidských práv?</a:t>
            </a: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Součástí </a:t>
            </a:r>
            <a:r>
              <a:rPr lang="cs-CZ" b="1" dirty="0"/>
              <a:t>ÚSTAVY ČR </a:t>
            </a:r>
            <a:r>
              <a:rPr lang="cs-CZ" dirty="0"/>
              <a:t>je i </a:t>
            </a:r>
            <a:endParaRPr lang="cs-CZ" dirty="0" smtClean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Listina lidských práv a svobod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 </a:t>
            </a:r>
          </a:p>
          <a:p>
            <a:endParaRPr lang="cs-CZ" dirty="0"/>
          </a:p>
        </p:txBody>
      </p:sp>
      <p:pic>
        <p:nvPicPr>
          <p:cNvPr id="6146" name="Picture 2" descr="http://cms.parlamentnilisty.cz/content/images/0/1294767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573016"/>
            <a:ext cx="3905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00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           Listina </a:t>
            </a:r>
            <a:r>
              <a:rPr lang="cs-CZ" b="1" dirty="0">
                <a:solidFill>
                  <a:srgbClr val="FF0000"/>
                </a:solidFill>
              </a:rPr>
              <a:t>lidských práv a svobod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146476"/>
          </a:xfrm>
        </p:spPr>
        <p:txBody>
          <a:bodyPr/>
          <a:lstStyle/>
          <a:p>
            <a:r>
              <a:rPr lang="cs-CZ" dirty="0" smtClean="0"/>
              <a:t>                                                           </a:t>
            </a:r>
            <a:r>
              <a:rPr lang="cs-CZ" sz="2000" b="1" smtClean="0"/>
              <a:t>Porušování Listiny</a:t>
            </a:r>
            <a:endParaRPr lang="cs-CZ" sz="2000" b="1" dirty="0" smtClean="0"/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                                          ve světě i u nás</a:t>
            </a:r>
          </a:p>
          <a:p>
            <a:endParaRPr lang="cs-CZ" sz="2000" b="1" dirty="0"/>
          </a:p>
          <a:p>
            <a:r>
              <a:rPr lang="cs-CZ" sz="2000" b="1" dirty="0" smtClean="0"/>
              <a:t>                                           Svoboda náboženství</a:t>
            </a:r>
          </a:p>
          <a:p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Svoboda slova          Ponižování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                                                                                            Pomoc v hmotné nouzi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                                                                   Týrání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62" y="136396"/>
            <a:ext cx="952500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857500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 descr="http://ts1.mm.bing.net/th?id=H.5040454560057620&amp;w=248&amp;h=153&amp;c=7&amp;rs=1&amp;pid=1.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623" y="2635941"/>
            <a:ext cx="2833377" cy="174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66246"/>
            <a:ext cx="3126855" cy="1889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26" y="4149080"/>
            <a:ext cx="3989856" cy="2597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75748"/>
            <a:ext cx="3456384" cy="2059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" name="Picture 10" descr="http://4.bp.blogspot.com/-eMohDpbw8Og/TfG-EwOB8MI/AAAAAAAAASo/cKkoqKyjH4k/s320/china_death_penalt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67" y="3336052"/>
            <a:ext cx="1615877" cy="161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312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/>
              <a:t>Ú</a:t>
            </a:r>
            <a:r>
              <a:rPr lang="cs-CZ" sz="2400" dirty="0" smtClean="0"/>
              <a:t>STAVA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1200" b="1" dirty="0"/>
              <a:t>Jak se nazývá nejvyšší zákon republiky?</a:t>
            </a:r>
            <a:r>
              <a:rPr lang="cs-CZ" sz="1200" dirty="0"/>
              <a:t> </a:t>
            </a:r>
          </a:p>
          <a:p>
            <a:pPr marL="0" indent="0">
              <a:buNone/>
            </a:pPr>
            <a:r>
              <a:rPr lang="cs-CZ" sz="1200" dirty="0"/>
              <a:t>Nazývá se ÚSTAVA ČR.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 </a:t>
            </a:r>
            <a:r>
              <a:rPr lang="cs-CZ" sz="1200" b="1" dirty="0"/>
              <a:t>Jsou zde zakotvena lidská práva?</a:t>
            </a: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Ano. Lidská práva jsou uznávána a chráněna.</a:t>
            </a:r>
          </a:p>
          <a:p>
            <a:pPr marL="0" indent="0">
              <a:buNone/>
            </a:pPr>
            <a:r>
              <a:rPr lang="cs-CZ" sz="1200" dirty="0"/>
              <a:t> </a:t>
            </a:r>
            <a:r>
              <a:rPr lang="cs-CZ" sz="1200" b="1" dirty="0"/>
              <a:t>Co to je Ústava ČR? Od kdy platí ta současná?</a:t>
            </a:r>
            <a:endParaRPr lang="cs-CZ" sz="1200" dirty="0"/>
          </a:p>
          <a:p>
            <a:pPr marL="0" indent="0">
              <a:buNone/>
            </a:pPr>
            <a:r>
              <a:rPr lang="cs-CZ" sz="1200" dirty="0"/>
              <a:t>Nejvyšší zákon republiky. Současná Ústava ČR platí od 1. 1. 1993.</a:t>
            </a:r>
          </a:p>
          <a:p>
            <a:pPr marL="0" indent="0">
              <a:buNone/>
            </a:pPr>
            <a:r>
              <a:rPr lang="cs-CZ" sz="1200" dirty="0"/>
              <a:t> </a:t>
            </a:r>
            <a:r>
              <a:rPr lang="cs-CZ" sz="1200" b="1" dirty="0"/>
              <a:t>Jak je v ní charakterizována Česká republika?</a:t>
            </a: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  </a:t>
            </a:r>
            <a:r>
              <a:rPr lang="cs-CZ" sz="1200" dirty="0"/>
              <a:t>Jako demokratický právní stát.</a:t>
            </a:r>
          </a:p>
          <a:p>
            <a:pPr marL="0" indent="0">
              <a:buNone/>
            </a:pPr>
            <a:r>
              <a:rPr lang="cs-CZ" sz="1200" dirty="0"/>
              <a:t> </a:t>
            </a:r>
            <a:r>
              <a:rPr lang="cs-CZ" sz="1200" b="1" dirty="0"/>
              <a:t>Jak se dělí podle Ústavy ČR státní moc?</a:t>
            </a: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  Moc </a:t>
            </a:r>
            <a:r>
              <a:rPr lang="cs-CZ" sz="1200" dirty="0"/>
              <a:t>v ČR se dělí na   ZÁKONODÁRNOU – </a:t>
            </a:r>
            <a:r>
              <a:rPr lang="cs-CZ" sz="1200" dirty="0" smtClean="0"/>
              <a:t>parlament,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VÝKONNOU </a:t>
            </a:r>
            <a:r>
              <a:rPr lang="cs-CZ" sz="1200" dirty="0"/>
              <a:t>– vláda, prezident</a:t>
            </a:r>
          </a:p>
          <a:p>
            <a:pPr marL="0" indent="0">
              <a:buNone/>
            </a:pPr>
            <a:r>
              <a:rPr lang="cs-CZ" sz="1200" dirty="0"/>
              <a:t>                                 </a:t>
            </a:r>
            <a:r>
              <a:rPr lang="cs-CZ" sz="1200" dirty="0" smtClean="0"/>
              <a:t>    </a:t>
            </a:r>
            <a:r>
              <a:rPr lang="cs-CZ" sz="1200" dirty="0"/>
              <a:t>SOUDNÍ – soudy</a:t>
            </a:r>
          </a:p>
          <a:p>
            <a:pPr marL="0" indent="0">
              <a:buNone/>
            </a:pPr>
            <a:r>
              <a:rPr lang="cs-CZ" sz="1200" dirty="0"/>
              <a:t> </a:t>
            </a:r>
            <a:r>
              <a:rPr lang="cs-CZ" sz="1200" b="1" dirty="0"/>
              <a:t>Proč se dělí státní moc na 3 díly?</a:t>
            </a:r>
            <a:endParaRPr lang="cs-CZ" sz="1200" dirty="0"/>
          </a:p>
          <a:p>
            <a:pPr marL="0" indent="0">
              <a:buNone/>
            </a:pPr>
            <a:r>
              <a:rPr lang="cs-CZ" sz="1200" dirty="0"/>
              <a:t>Je to ochrana před soustředění moci v jedněch rukou – zneužití moci. (tak tomu bývá za totality)</a:t>
            </a:r>
          </a:p>
          <a:p>
            <a:pPr marL="0" indent="0">
              <a:buNone/>
            </a:pPr>
            <a:r>
              <a:rPr lang="cs-CZ" sz="1200" dirty="0"/>
              <a:t> </a:t>
            </a:r>
            <a:r>
              <a:rPr lang="cs-CZ" sz="1200" b="1" dirty="0"/>
              <a:t>Co vše kolem parlamentu, vlády a soudů vymezuje naše ústava?</a:t>
            </a:r>
            <a:endParaRPr lang="cs-CZ" sz="1200" dirty="0"/>
          </a:p>
          <a:p>
            <a:pPr marL="0" indent="0">
              <a:buNone/>
            </a:pPr>
            <a:r>
              <a:rPr lang="cs-CZ" sz="1200" dirty="0"/>
              <a:t>Parlament – ústava vymezuje pravomoci a odpovědnost představitelů. Stanoví počet komor a v nich počet poslanců.</a:t>
            </a:r>
          </a:p>
          <a:p>
            <a:pPr marL="0" indent="0">
              <a:buNone/>
            </a:pPr>
            <a:r>
              <a:rPr lang="cs-CZ" sz="1200" dirty="0"/>
              <a:t>Vláda – stanoví ministerstva, pravomoci a odpovědnost představitelů vlády.</a:t>
            </a:r>
          </a:p>
          <a:p>
            <a:pPr marL="0" indent="0">
              <a:buNone/>
            </a:pPr>
            <a:r>
              <a:rPr lang="cs-CZ" sz="1200" dirty="0"/>
              <a:t>Soudy – popisuje soustavu soudů.</a:t>
            </a:r>
          </a:p>
          <a:p>
            <a:pPr marL="0" indent="0">
              <a:buNone/>
            </a:pPr>
            <a:r>
              <a:rPr lang="cs-CZ" sz="1200" dirty="0"/>
              <a:t>Další úřady -  Nejvyšší kontrolní úřad, Česká národní banka.</a:t>
            </a:r>
          </a:p>
          <a:p>
            <a:pPr marL="0" indent="0">
              <a:buNone/>
            </a:pPr>
            <a:r>
              <a:rPr lang="cs-CZ" sz="1200" dirty="0"/>
              <a:t> </a:t>
            </a:r>
            <a:r>
              <a:rPr lang="cs-CZ" sz="1200" b="1" dirty="0"/>
              <a:t>Kolik má hlav a článků?</a:t>
            </a:r>
            <a:endParaRPr lang="cs-CZ" sz="1200" dirty="0"/>
          </a:p>
          <a:p>
            <a:pPr marL="0" indent="0">
              <a:buNone/>
            </a:pPr>
            <a:r>
              <a:rPr lang="cs-CZ" sz="1200" dirty="0"/>
              <a:t>             Je v ní 8 hlav, obsahují 113 článků. </a:t>
            </a:r>
          </a:p>
          <a:p>
            <a:pPr marL="0" indent="0">
              <a:buNone/>
            </a:pPr>
            <a:r>
              <a:rPr lang="cs-CZ" sz="1200" b="1" dirty="0"/>
              <a:t> Jsou zde zmíněny i státní symboly?</a:t>
            </a:r>
            <a:endParaRPr lang="cs-CZ" sz="1200" dirty="0"/>
          </a:p>
          <a:p>
            <a:pPr marL="0" indent="0">
              <a:buNone/>
            </a:pPr>
            <a:r>
              <a:rPr lang="cs-CZ" sz="1200" dirty="0"/>
              <a:t>Ano. Jejich používání upravuje zákon.</a:t>
            </a:r>
          </a:p>
          <a:p>
            <a:pPr marL="0" indent="0">
              <a:buNone/>
            </a:pPr>
            <a:r>
              <a:rPr lang="cs-CZ" sz="1200" b="1" dirty="0"/>
              <a:t> Která součást ústavy pojednává o lidských právech</a:t>
            </a:r>
            <a:r>
              <a:rPr lang="cs-CZ" sz="1200" b="1" dirty="0" smtClean="0"/>
              <a:t>?</a:t>
            </a:r>
          </a:p>
          <a:p>
            <a:pPr marL="0" indent="0">
              <a:buNone/>
            </a:pPr>
            <a:r>
              <a:rPr lang="cs-CZ" sz="1200" dirty="0"/>
              <a:t>Součástí ÚSTAVY ČR je i Listina lidských práv a svobod.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05590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200 o přestupcích, ve znění pozdějších předpisů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</a:t>
            </a:r>
            <a:r>
              <a:rPr lang="cs-CZ"/>
              <a:t>znění </a:t>
            </a:r>
            <a:r>
              <a:rPr lang="cs-CZ" smtClean="0"/>
              <a:t>pozdějších </a:t>
            </a:r>
            <a:r>
              <a:rPr lang="cs-CZ" dirty="0"/>
              <a:t>předpisů, a další související zákony.</a:t>
            </a:r>
          </a:p>
          <a:p>
            <a:pPr marL="0" indent="0">
              <a:buNone/>
            </a:pPr>
            <a:r>
              <a:rPr lang="cs-CZ" u="sng" dirty="0"/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/>
              <a:t>http://</a:t>
            </a:r>
            <a:r>
              <a:rPr lang="cs-CZ" u="sng" dirty="0" smtClean="0"/>
              <a:t>www/aspi.cz</a:t>
            </a:r>
            <a:r>
              <a:rPr lang="cs-CZ" dirty="0" smtClean="0"/>
              <a:t> </a:t>
            </a:r>
            <a:r>
              <a:rPr lang="cs-CZ" dirty="0"/>
              <a:t>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6777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Adresy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 smtClean="0"/>
              <a:t>www.bing.com/images/search?q=Mapa+čr&amp;qs=n&amp;form=Q</a:t>
            </a:r>
            <a:r>
              <a:rPr lang="cs-CZ" sz="2000" dirty="0" smtClean="0"/>
              <a:t> </a:t>
            </a:r>
            <a:endParaRPr lang="cs-CZ" sz="2000" dirty="0"/>
          </a:p>
          <a:p>
            <a:r>
              <a:rPr lang="cs-CZ" sz="2000" u="sng" dirty="0"/>
              <a:t>http://www.bing.com/images/search?q=%C5%99eka+morava&amp;qs=n&amp;form=QBIR&amp;pq=%C5%99eka+morava&amp;sc=0-2&amp;sp=-1&amp;sk</a:t>
            </a:r>
            <a:r>
              <a:rPr lang="cs-CZ" sz="2000" dirty="0" smtClean="0"/>
              <a:t>=</a:t>
            </a:r>
            <a:endParaRPr lang="cs-CZ" sz="2000" dirty="0"/>
          </a:p>
          <a:p>
            <a:r>
              <a:rPr lang="cs-CZ" sz="2000" dirty="0"/>
              <a:t>www.bing.com/images/search?q=Parlament+ČR&amp;qs=n&amp;form=QBIR&amp;pq=parlament+čr&amp;sc=0-10&amp;sp=-1&amp;sk=#view=detail&amp;id=865A3B4E841D 82D65CFF35EE497A4A62EB9E00C2&amp;selectedIndex=1</a:t>
            </a:r>
          </a:p>
          <a:p>
            <a:r>
              <a:rPr lang="cs-CZ" sz="2000" dirty="0"/>
              <a:t>dokumenty.holesov.cz/</a:t>
            </a:r>
            <a:r>
              <a:rPr lang="cs-CZ" sz="2000" dirty="0" err="1"/>
              <a:t>files</a:t>
            </a:r>
            <a:r>
              <a:rPr lang="cs-CZ" sz="2000" dirty="0"/>
              <a:t>/image/</a:t>
            </a:r>
            <a:r>
              <a:rPr lang="cs-CZ" sz="2000" dirty="0" err="1"/>
              <a:t>news_cs</a:t>
            </a:r>
            <a:r>
              <a:rPr lang="cs-CZ" sz="2000" dirty="0"/>
              <a:t>/248/big/dc0ce29d3972030b4f100a8eb411476b.jpg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709738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521</Words>
  <Application>Microsoft Office PowerPoint</Application>
  <PresentationFormat>Předvádění na obrazovce (4:3)</PresentationFormat>
  <Paragraphs>156</Paragraphs>
  <Slides>18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Výukový materiál Zpracovaný v rámci projektu EU peníze školám </vt:lpstr>
      <vt:lpstr> Téma: Člověk v demokratickém státě 3. Ústava České republiky</vt:lpstr>
      <vt:lpstr>Co je to Ústava České republiky? Od kdy platí?</vt:lpstr>
      <vt:lpstr>Kolik má hlav a článků?</vt:lpstr>
      <vt:lpstr> </vt:lpstr>
      <vt:lpstr>Jak je v ní charakterizována Česká republika? </vt:lpstr>
      <vt:lpstr>Jak se dělí podle Ústavy ČR státní moc? </vt:lpstr>
      <vt:lpstr>                             Moc v České republice</vt:lpstr>
      <vt:lpstr>Proč se dělí státní moc na tři díly? </vt:lpstr>
      <vt:lpstr>Co vše kolem parlamentu, vlády a soudů  vymezuje naše Ústava? </vt:lpstr>
      <vt:lpstr>O kterých dalších důležitých úřadech se Ústava ČR zmiňuje?</vt:lpstr>
      <vt:lpstr>Dává Ústava ČR  občanům právo spolurozhodovat o svých záležitostech v místě bydliště?</vt:lpstr>
      <vt:lpstr>Jak jsou v Ústavě ČR zabezpečena práva, povinnosti a svobody občanů?</vt:lpstr>
      <vt:lpstr> Která součást ústavy pojednává o ochraně lidských práv? </vt:lpstr>
      <vt:lpstr>               Listina lidských práv a svobod.  </vt:lpstr>
      <vt:lpstr>ÚSTAVA</vt:lpstr>
      <vt:lpstr>Použitá literatura a zdroje </vt:lpstr>
      <vt:lpstr>Adresy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Žák13</cp:lastModifiedBy>
  <cp:revision>35</cp:revision>
  <dcterms:created xsi:type="dcterms:W3CDTF">2013-11-22T15:12:52Z</dcterms:created>
  <dcterms:modified xsi:type="dcterms:W3CDTF">2014-02-03T12:35:38Z</dcterms:modified>
</cp:coreProperties>
</file>