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sldIdLst>
    <p:sldId id="269" r:id="rId2"/>
    <p:sldId id="257" r:id="rId3"/>
    <p:sldId id="258" r:id="rId4"/>
    <p:sldId id="259" r:id="rId5"/>
    <p:sldId id="260" r:id="rId6"/>
    <p:sldId id="272" r:id="rId7"/>
    <p:sldId id="276" r:id="rId8"/>
    <p:sldId id="261" r:id="rId9"/>
    <p:sldId id="273" r:id="rId10"/>
    <p:sldId id="262" r:id="rId11"/>
    <p:sldId id="274" r:id="rId12"/>
    <p:sldId id="263" r:id="rId13"/>
    <p:sldId id="264" r:id="rId14"/>
    <p:sldId id="275" r:id="rId15"/>
    <p:sldId id="265" r:id="rId16"/>
    <p:sldId id="266" r:id="rId17"/>
    <p:sldId id="278" r:id="rId18"/>
    <p:sldId id="268" r:id="rId19"/>
    <p:sldId id="271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26" autoAdjust="0"/>
    <p:restoredTop sz="94660"/>
  </p:normalViewPr>
  <p:slideViewPr>
    <p:cSldViewPr>
      <p:cViewPr varScale="1">
        <p:scale>
          <a:sx n="71" d="100"/>
          <a:sy n="71" d="100"/>
        </p:scale>
        <p:origin x="-129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279533C-9585-4707-94D2-C1620431D97F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FE1130-011E-46F8-9602-E99497976AF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094189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B3CDBEC-CB1B-4F06-8F4B-707F97E12655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271407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988944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48681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6371203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386343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088030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269947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2358383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500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12420288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326083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835282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16175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786457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699319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9616979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77181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19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58890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8FE1130-011E-46F8-9602-E99497976AFA}" type="slidenum">
              <a:rPr lang="cs-CZ" smtClean="0"/>
              <a:t>20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675908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03875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024916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7654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771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0348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470914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391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8949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4531590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83402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03756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F5956B-FD7B-4D06-8718-55C70EE108D1}" type="datetimeFigureOut">
              <a:rPr lang="cs-CZ" smtClean="0"/>
              <a:t>3. 2. 2014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122E8A-2286-4886-90D4-90D7D7693AD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73746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gif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12.png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5.jpeg"/><Relationship Id="rId4" Type="http://schemas.openxmlformats.org/officeDocument/2006/relationships/image" Target="../media/image14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jpe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gif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hrad.cz/cz/stat_symboly" TargetMode="Externa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/aspi.cz" TargetMode="Externa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899592" y="948400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539552" y="188640"/>
            <a:ext cx="7992888" cy="1077218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O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dborné</a:t>
            </a:r>
            <a:r>
              <a:rPr lang="cs-CZ" sz="3200" b="0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U</a:t>
            </a:r>
            <a:r>
              <a:rPr lang="cs-CZ" sz="3200" b="0" cap="none" spc="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b="0" cap="none" spc="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čiliště</a:t>
            </a:r>
            <a:endParaRPr lang="cs-CZ" sz="3200" b="0" cap="none" spc="0" dirty="0" smtClean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  <a:p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              a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Z</a:t>
            </a:r>
            <a:r>
              <a:rPr lang="cs-CZ" sz="3200" dirty="0" smtClean="0">
                <a:ln w="18415" cmpd="sng">
                  <a:solidFill>
                    <a:schemeClr val="tx2">
                      <a:lumMod val="60000"/>
                      <a:lumOff val="40000"/>
                    </a:schemeClr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err="1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ákladní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Š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chemeClr val="tx2">
                    <a:lumMod val="60000"/>
                    <a:lumOff val="40000"/>
                  </a:schemeClr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 </a:t>
            </a:r>
            <a:r>
              <a:rPr lang="cs-CZ" sz="320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kola praktická </a:t>
            </a:r>
            <a:r>
              <a:rPr lang="cs-CZ" sz="3200" dirty="0" smtClean="0">
                <a:ln w="18415" cmpd="sng">
                  <a:solidFill>
                    <a:srgbClr val="00B0F0"/>
                  </a:solidFill>
                  <a:prstDash val="solid"/>
                </a:ln>
                <a:solidFill>
                  <a:srgbClr val="00B0F0"/>
                </a:solidFill>
                <a:effectLst>
                  <a:outerShdw blurRad="50800" dist="63500" dir="2700000" sx="103000" sy="103000" algn="tl" rotWithShape="0">
                    <a:prstClr val="black">
                      <a:alpha val="40000"/>
                    </a:prstClr>
                  </a:outerShdw>
                </a:effectLst>
                <a:latin typeface="Berlin Sans FB" pitchFamily="34" charset="0"/>
              </a:rPr>
              <a:t>Holešov</a:t>
            </a:r>
            <a:endParaRPr lang="cs-CZ" sz="3200" b="0" cap="none" spc="0" dirty="0">
              <a:ln w="18415" cmpd="sng">
                <a:solidFill>
                  <a:srgbClr val="00B0F0"/>
                </a:solidFill>
                <a:prstDash val="solid"/>
              </a:ln>
              <a:solidFill>
                <a:srgbClr val="00B0F0"/>
              </a:solidFill>
              <a:effectLst>
                <a:outerShdw blurRad="50800" dist="63500" dir="2700000" sx="103000" sy="103000" algn="tl" rotWithShape="0">
                  <a:prstClr val="black">
                    <a:alpha val="40000"/>
                  </a:prstClr>
                </a:outerShdw>
              </a:effectLst>
              <a:latin typeface="Berlin Sans FB" pitchFamily="34" charset="0"/>
            </a:endParaRPr>
          </a:p>
        </p:txBody>
      </p:sp>
      <p:sp>
        <p:nvSpPr>
          <p:cNvPr id="10" name="Nadpis 1"/>
          <p:cNvSpPr>
            <a:spLocks noGrp="1"/>
          </p:cNvSpPr>
          <p:nvPr>
            <p:ph type="ctrTitle"/>
          </p:nvPr>
        </p:nvSpPr>
        <p:spPr>
          <a:xfrm>
            <a:off x="611560" y="1556792"/>
            <a:ext cx="7772400" cy="1440159"/>
          </a:xfrm>
        </p:spPr>
        <p:txBody>
          <a:bodyPr>
            <a:normAutofit fontScale="90000"/>
          </a:bodyPr>
          <a:lstStyle/>
          <a:p>
            <a:r>
              <a:rPr lang="cs-CZ" sz="5300" dirty="0" smtClean="0">
                <a:solidFill>
                  <a:schemeClr val="accent4">
                    <a:lumMod val="10000"/>
                  </a:schemeClr>
                </a:solidFill>
              </a:rPr>
              <a:t>Výukový materiál</a:t>
            </a:r>
            <a: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  <a:t/>
            </a:r>
            <a:br>
              <a:rPr lang="cs-CZ" dirty="0" smtClean="0">
                <a:solidFill>
                  <a:schemeClr val="accent4">
                    <a:lumMod val="10000"/>
                  </a:schemeClr>
                </a:solidFill>
              </a:rPr>
            </a:br>
            <a:r>
              <a:rPr lang="cs-CZ" sz="2200" dirty="0" smtClean="0">
                <a:solidFill>
                  <a:schemeClr val="accent4">
                    <a:lumMod val="10000"/>
                  </a:schemeClr>
                </a:solidFill>
              </a:rPr>
              <a:t>Zpracovaný v rámci projektu EU peníze školám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11" name="Podnadpis 2"/>
          <p:cNvSpPr>
            <a:spLocks noGrp="1"/>
          </p:cNvSpPr>
          <p:nvPr>
            <p:ph type="subTitle" idx="1"/>
          </p:nvPr>
        </p:nvSpPr>
        <p:spPr>
          <a:xfrm>
            <a:off x="323528" y="2564904"/>
            <a:ext cx="8640960" cy="3888432"/>
          </a:xfrm>
        </p:spPr>
        <p:txBody>
          <a:bodyPr>
            <a:normAutofit fontScale="77500" lnSpcReduction="20000"/>
          </a:bodyPr>
          <a:lstStyle/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projektu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Zlepšujeme a vzděláváme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Název programu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Operační program Vzdělávání pro konkurenceschopnost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Číslo výzvy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34</a:t>
            </a:r>
          </a:p>
          <a:p>
            <a:pPr algn="l"/>
            <a:endParaRPr lang="cs-CZ" sz="2100" b="1" dirty="0" smtClean="0">
              <a:solidFill>
                <a:schemeClr val="accent4">
                  <a:lumMod val="10000"/>
                </a:schemeClr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Předmě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t</a:t>
            </a:r>
            <a:r>
              <a:rPr lang="cs-CZ" sz="2300" b="1" dirty="0" smtClean="0">
                <a:solidFill>
                  <a:srgbClr val="FF0000"/>
                </a:solidFill>
              </a:rPr>
              <a:t>: Občanská výchova</a:t>
            </a:r>
          </a:p>
          <a:p>
            <a:pPr algn="l"/>
            <a:r>
              <a:rPr lang="cs-CZ" sz="2300" b="1" dirty="0" smtClean="0">
                <a:solidFill>
                  <a:srgbClr val="FF0000"/>
                </a:solidFill>
              </a:rPr>
              <a:t>Ročník: 3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Tematická oblast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OV3</a:t>
            </a:r>
          </a:p>
          <a:p>
            <a:pPr algn="l"/>
            <a:r>
              <a:rPr lang="cs-CZ" sz="2100" b="1" dirty="0" smtClean="0">
                <a:solidFill>
                  <a:schemeClr val="tx1"/>
                </a:solidFill>
              </a:rPr>
              <a:t>Anotace: </a:t>
            </a:r>
            <a:r>
              <a:rPr lang="cs-CZ" sz="2400" dirty="0" smtClean="0">
                <a:solidFill>
                  <a:schemeClr val="tx1"/>
                </a:solidFill>
              </a:rPr>
              <a:t>Tento materiál slouží k výuce a opakování učiva pro žáky, kteří byli v souladu s § 9 vyhlášky číslo 73/2005 Sb. o vzdělávání </a:t>
            </a:r>
            <a:r>
              <a:rPr lang="cs-CZ" sz="2400" dirty="0" err="1" smtClean="0">
                <a:solidFill>
                  <a:schemeClr val="tx1"/>
                </a:solidFill>
              </a:rPr>
              <a:t>dětí,žáků</a:t>
            </a:r>
            <a:r>
              <a:rPr lang="cs-CZ" sz="2400" dirty="0" smtClean="0">
                <a:solidFill>
                  <a:schemeClr val="tx1"/>
                </a:solidFill>
              </a:rPr>
              <a:t> a studentů se speciálními vzdělávacími potřebami a dětí, žáků a studentů mimořádně nadaných, v platném znění, zařazeni do třídy odborného učiliště, kde se vzdělávají dle ŠVP v oborech 65-51-E/01 Stravovací a ubytovací služby, 66-51-E/01 Prodavačské práce a 75-41-E/01 Pečovatelské služby.</a:t>
            </a:r>
            <a:endParaRPr lang="cs-CZ" sz="2100" dirty="0" smtClean="0">
              <a:solidFill>
                <a:schemeClr val="tx1"/>
              </a:solidFill>
            </a:endParaRP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Autor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</a:t>
            </a:r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Mgr. Marcela VLASATÍKOVÁ</a:t>
            </a:r>
          </a:p>
          <a:p>
            <a:pPr algn="l"/>
            <a:r>
              <a:rPr lang="cs-CZ" sz="2100" b="1" dirty="0" smtClean="0">
                <a:solidFill>
                  <a:schemeClr val="accent4">
                    <a:lumMod val="10000"/>
                  </a:schemeClr>
                </a:solidFill>
              </a:rPr>
              <a:t>Období vytvoření</a:t>
            </a:r>
            <a:r>
              <a:rPr lang="cs-CZ" sz="2100" dirty="0" smtClean="0">
                <a:solidFill>
                  <a:schemeClr val="accent4">
                    <a:lumMod val="10000"/>
                  </a:schemeClr>
                </a:solidFill>
              </a:rPr>
              <a:t>: Srpen 2013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</p:txBody>
      </p:sp>
      <p:cxnSp>
        <p:nvCxnSpPr>
          <p:cNvPr id="12" name="Přímá spojovací čára 6"/>
          <p:cNvCxnSpPr/>
          <p:nvPr/>
        </p:nvCxnSpPr>
        <p:spPr>
          <a:xfrm>
            <a:off x="395536" y="1268760"/>
            <a:ext cx="8424936" cy="0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435420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92" y="1988840"/>
            <a:ext cx="7772400" cy="1470025"/>
          </a:xfrm>
        </p:spPr>
        <p:txBody>
          <a:bodyPr>
            <a:normAutofit/>
          </a:bodyPr>
          <a:lstStyle/>
          <a:p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 Téma</a:t>
            </a:r>
            <a:r>
              <a:rPr lang="cs-CZ" sz="2000" b="1" dirty="0" smtClean="0">
                <a:solidFill>
                  <a:schemeClr val="bg2">
                    <a:lumMod val="50000"/>
                  </a:schemeClr>
                </a:solidFill>
              </a:rPr>
              <a:t>: Člověk v demokratickém státě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3200" b="1" dirty="0" smtClean="0"/>
              <a:t>Hlavní úkoly státu </a:t>
            </a:r>
            <a:endParaRPr lang="cs-CZ" sz="3200" b="1" dirty="0">
              <a:solidFill>
                <a:schemeClr val="bg2">
                  <a:lumMod val="50000"/>
                </a:schemeClr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51464" y="4725144"/>
            <a:ext cx="6400800" cy="1896616"/>
          </a:xfrm>
        </p:spPr>
        <p:txBody>
          <a:bodyPr>
            <a:normAutofit/>
          </a:bodyPr>
          <a:lstStyle/>
          <a:p>
            <a:pPr algn="r"/>
            <a:endParaRPr lang="cs-CZ" dirty="0" smtClean="0"/>
          </a:p>
          <a:p>
            <a:pPr algn="r"/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accent1">
                  <a:lumMod val="50000"/>
                </a:schemeClr>
              </a:solidFill>
            </a:endParaRPr>
          </a:p>
          <a:p>
            <a:endParaRPr lang="cs-CZ" dirty="0"/>
          </a:p>
        </p:txBody>
      </p:sp>
      <p:pic>
        <p:nvPicPr>
          <p:cNvPr id="4" name="obrázek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14678" y="214290"/>
            <a:ext cx="5743575" cy="14001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6" name="AutoShape 2" descr="data:image/jpeg;base64,/9j/4AAQSkZJRgABAQAAAQABAAD/2wCEAAkGBhAQEBAPDxAPDw8PDwwNDQ8NDw4NDQ8PFBAVFRQQEhQXHCYeFxkjGRIUHy8gIycpLSwsFR4xQTwqNSYrLCkBCQoKDgwNGQ8PGS0kHiQpKSkpLSwsKSwpLCkpKSkpLSkpMCkpLCkpKSopKSwpKSkpKSksKSwpLCwvLCkpKSwpKf/AABEIALoA+AMBIgACEQEDEQH/xAAcAAACAgMBAQAAAAAAAAAAAAAAAQQFAgMGBwj/xABDEAACAgEBBQQGBQkGBwAAAAAAAQIDEQQFBhIhMUFRYXEHEyKBkaEjMlKxwRRCYmNygpPR8CQzQ1TS4RUWF5KywvH/xAAaAQEAAgMBAAAAAAAAAAAAAAAAAgQBAwUG/8QAKREBAAICAQQCAQIHAAAAAAAAAAECAxEEEiExQQVRIhMyFEJSYXGBof/aAAwDAQACEQMRAD8A9xAAABYGAAAAAALAAAxAAwEADAQAMAFgBgGAAAAAAAAAAAAAEMAAAAAAAAAABAAwFkYgAAwMAAAEBjOWCsntXEsPks4zn7ybrLVGLb7Dl9TdkDqaNRnl2kg4/RbY4PZnnh7JLrHwfei+p2zU1n1tf/cl8mBPnYksvlhZeeWF3mijXwmk4yUovKzF5We45neLbqs+iqeYf4kl0l+ivArdl7SdMny4oSxxRz2/aXiB6CmModPvJX09teLin9zLOjXxlzTTXh1+AErIzCNiZmAAAAAhgAAAAAAIBgAAAAIBgAAACDIDAQAAZMZTwabLgN0rEiJftBR8fLl8yNqL/ErdReBlrtdKfXp2JdCousNl1pCtsAwsmaWOTEAGyqJhFEuisDfp6y30leOnyImlpLfTVASqckiNrXVGFcTY2A/XmyM0ys12o4Vy6m/ZrfDlgTgE2V2q27TXLhlPEl1STePPAFkBE0+0ITXFGSlF9sefx7iUpAAxDAAFkAGAsjAAAAFgAyRdobSrog7LZqEI9ZPv7ku1+A1vwJLZUbe3mo0kc2SzNr2ao4dkvd2LxZxW3PSHdY3HTfQw6cbSd0vwj8zj9RqZSblOUpSfOUpNyk/Nl/Fw7T3u1zd2+j9Jz43+UUpVtvhdLbnBd0k/r+fI6bSbbp1EeOiyNi7eF+1H9qPVe88UuuIq2hOuSnXOUJrpKEnGS95vycOk/t7Ixefb2/UXldfccDsz0lyWIauPGunralia8ZQ6P3Y8mdTptqVXx9ZVONkH2xeWvBrqn5nPyYbY/LZFolvtsI8pBKRiaUgCQG2uAGVUCw09RqoqLTTUAb9LSWdNZporJkEBkjXZMcpYIl9wGrUST6k/SWJLBQ6m8iQ2pOt+y8r7Mua/2A7G3o8HEbw08NzfZYuPyecP5r5lvRvTXjE1KDx3ccfiik23tGN004J8MU0m1htt5bx8AI2j1sqpcUX+0n0ku5/zOo0e8tOPak4PtjKMm/c11OPM4wA6+W9dWcJTa+1wrHwzks9PrVLDTynzTXajitJRxSSzjLSyzoNJBxkopNRikl4+IF+M1xsRmmAwEMAAQAefVekxer50S9bjopr1We/L54OT2xty7VT47pZx9SCyq4Luivx6kfaGisom6rYuMl71JdkovtTINlp3ceHHWeqsNE2mWdlhDuvMbtQQLtQb0WV95AuvMbryJZaY2HZYPR7Rtpn6ymcq5rti+q7mujXgyPKRiRmIntLLv9i+kGE8Q1SVcunrYJ+qf7Uesfu8jr6rIySlFqUWsxlFqUWu9NHiSLTY2279NLNM8RzmVcvaql5x/Fcyll4cT3onF/t6/CBMppOZ3f3109+IW/2ezkvaeaZPwn2e/B2+l0+cePNY6M516WpOrNkTs9NQWmnpMNPQT64EGTrgZykDeCPbaArrSs1OoNmp1BVai8DDUXEG2wd1hobAxbADOMQCMSRVWKusmVVAZUVFnp5yXRv4keqskxAlQufa2+8kV65Lq/kVsrSPbeBf17Ri3hSWe7o/mSYWpnFW3lpsjaTksN+1DGe9x7/cB0gGFVmVkAOe25u/DUQddiXR+qn+dXPsafd3o8S1NrTafVNxfmnhn0VquSz3c/hzPmLVapuUm+1yfxbZ0+DadTDVdnfqSFbca7biNOZ0EGc7DS2DYjABpDjE3QqAwhWSqqTZVQTqdMBjRpzp9394tRpcKEuOvtqszKHu7Y+4qqaCXCsWpFo1Y29V2BvjptTiLfqLX/h2tcMn+hPo/kzpGeFMudk786jTYi366pY+jtbbS/Rn1XzRz8vC90lsi/29WtsK/UXlPs7fXS6rEYz9Xa/8K1qMv3X0kbtRec+1JrOphsjv4LUagrrrTHV6yMec5Riv05Rj97KfUbzaSPXUV+UW5/8AimQmYhsrjvbxCxlIxKSe+mjX585fs1T/ABFHffS9138Nf6jHXX7bY4uaf5ZdBGBIrqKCrfbSd138NfzJdW+uk/Xfw/8Acx11+z+Ezf0yvqqSXXWc7/z1pV0je/3Ir/2NF3pEgv7vTyfjOyMfkkx+pX7Trwc9vFXYRWBOw871fpB1MvqRpr8oux/GTx8ik1m8+rs+tqLfKMlWvhHBCc1VinxeWfMxD1e7UJc20l4tL7yr1G2qI/WvpXnbX/M8lv1Epc5NyffJuX3mgh+t/ZZj4mPdnqdm8Wl/zNH8SI9PvNpoSUo6mjK/WLDXameb7K2NdqrFVRBzl1b6QhH7U5dEv65no+wNwNPp8SuS1V3J+0n+TwfhH87zfwROt7W9K/I4vHwfutO/p2+xdtVXQU6pKUHy9l5Sfak+33CDSaObab5JJJLoku5LsA3OXPnsttSuXkfM++Ox56LV3UST4eKVlMuydMm3FrvxzT8UfTs45R5l6ZtkRlofXtfSaa6vgl28Fj4ZR8s8L80WuLk6L6+0LxuHiMpGDDBmonYaWODONZshUSaqANNdJMq05up0xOp05lhpp05PqoNldJvjAyMYVmbeBtmi2wAtsIN94X3kCybl+LI3vFK9Vp7J48dslorWNyVljb5f/CRZt7U8Kr/KLnGPJL1kunn1Ic546EeUjzfK5c5p1HaHq+H8fTDG7d7HbY5PLbb75PifzMVEIo3QrKLpa14KFZJrpM6qSbTQGWqqglQqN0KTNxwBp4TTZI22yIlswMbLCPKQTkYoBGUazOFZdbubE/KdRXU8qLblY11VcVmTXj2e8zEbnSN7RSs2l6FuXpaloqPUY+kTeoljE5XLlJS8uiXd5nZaPZyislVsrRRjwwqgoVw5QjFYS8fF+J0la5F6I1Gnjct+u82gRgkBkBlrIpd6Njw1Wnu09mVC6Dg2usX1jNeKaT9xdGNlaawzMTqdj5h29ubq9FNq6tuvLUL605UTXen+a/B4aK2qg+ndRs58+Ho+q6p+a7Tlts7iaS/OaY0WPpbQlDn3yh9WS/rkdHHzI8WhrmjxarTk2nTFlrtiz09s6bFiUHjK+rJdk496aw/6Y66Do1mJjcNTTVQSoVGyNZngyEoibHKRHttMgttIN94r7yLPvfw/mVs/Iphru0rXH4uTPbVI/wB+mM5Z8jRZZ3DttI0pHnORybZ7d/H09XxeHTj17efciUxJAkb66ysuCusmU0hRSWNGnAxo05MrpNlVJu4QNLhg0WyN9siBqLQNV1hCsmZXWkdsBm2uBhXEsdBo5WTjXCLlOclGMV1bYYmYiNyWn07fJLLfJJdW+5Hpm6u7r0sZSsx6+1KLS5+rrznhb73yz5JFZu/ufbTfGzUKCjU1OKjOM3Oa+quXRJ8/cjv9maTL4pFjFT3LhfIczqj9PHMa9p2z9PwxJglHBkWHFAAACABgI120Jo2iA5beDdyvURxYmnHPq7Y/Xh4eK8PxOA2ru3dpsuS46+y2HOP73bF+Z7LOpPqV+o2djLj711TXcyxh5FsXbzCM1iXi5hKR3W3tzIzzPTpVW8263yqn5fYfy8jz7WKUJShNOE4vhlGSxJPuaOtjzVyRuGqazElbaQ7LG+nx7DKfe/gRrrihyvkK0/HH3l1+J8XbJ+WXtH/ZYzkl/MiW2hbaRpyOHe9rzu093pceOuOvTSNQmbJ2dLVairTwlGMrpqClNvhXLLbx4LoXm8Ho71Wk4ZQ/tUJPhctPXNzhLulDm0nz59Dl6bZQlGcJOMotSjKLxKLTypJ9jPaNyt5Ja6hyn7OoplGu9x9mNnEsxsS7G8PK70SpFbdpUuZmy4dXr3r7h5zpdwdozXEtLOK/WSqqk/3ZSTNGo2NdRLgvqnVLqlOOMrvT6P3HvNWym1nJp2hsSNkPV21xth14ZrOH3p9U/FGycMepUKfK26vyjs8T09BYVVHdz3J0ifKN8fBWJpfGOTGe5tGPZndB9jlwzXvWF95r/Ssux8lgn7ccomuyRZbY2TZppYnzi/qWRzwS9/Y/ArqNFbfLhprlY/0VyXm+i97Nep3pejLSa9W+yBqLStvtOts9H+tks5oT+w7va+KWPmcltfZ12nn6u+uVc8ZSljEl3xkuUl4ozNZjyjTPjyTqtolDnI3aHQ2XT4Ka52zfPhri5vHfy6D2RsyzVX10VLM7JYy/qxS5ynLwS5ntOwthV6atUadcuXrLMfSXS7Zzf3LsJUp1K/L5kYI1HeXmEdzdfHm9Jf7oqXyTOv3M3Zsok9RfHgnwuFNcscab6zkuzlyS8Wd1HZL7zdRsnDyzfGKInbj5fkcmSnTqIadFszPNlxTSorCHXXhYRmbXNIYAAAAAIYAACGIBiaAAI+o0ql5nE787sq2qV0I/2imLkmutla5uD72llp+GDviNqqcrK6j0njvNLxaPT5uuvIdtp6hvH6Mq7Jys01i08pNt1WRlKnPfBrnFeHNeXQ47V+jjaUXhUwtX2qbqpL4Saa+BTnHMPU4ubhyR+7X+XLykYHRf9Pdp/wCUn/E0/wDrLjdX0ealamuzWVeqpqatcZTrk7ZReYwSi3yzjLfYjEUmZTvysVazPVCdu76Ma/Vwt10rOOaU1p6mocCfNesnhvi8F07zvdj7Froiq9PVGqvPE1HLcpfalJ85PxZZbP0vG3KXaXEKUuhbrSKvMZuTkzT+U9iohhI2OOQHkkrtMtNF9hhLRR7iSAFPq9m8msKUX1jJKUfgyNXs6f1UlGPdFKK+COgYuEM7nWlVXshdvUrdv7s16mqVFqzF/wB3P8+qzsnF+fZ2nUGrUQyjExtmtpraJh5Z6O923p67brF9NbOzT1/o11zcZNftTj8Io9J2dpFFZ95Do0D4umEuiXJdS6hHCMVrqNQnmy2y3m1jwGBgSagAAAAAAGAAAABZDIDAWQyAwFkMgMTAYEe7Rxl1RDs2Quws8gBUf8H8Rx2PzLYANVFKisG3IxAMBZABgIMgMAABA0GRgY8JkAALIwFkBgLIZAYCyGQGAsjAQAAAAAAAAAAAABgAABiGIAAAAYgAAAAAAAYALADAAAAEGBgAh4AADAYAAAAAD//Z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51720" y="3492787"/>
            <a:ext cx="3600400" cy="26811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32484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-74746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88118"/>
            <a:ext cx="8229600" cy="6553250"/>
          </a:xfrm>
        </p:spPr>
        <p:txBody>
          <a:bodyPr/>
          <a:lstStyle/>
          <a:p>
            <a:pPr marL="0" indent="0" algn="ctr">
              <a:buNone/>
            </a:pPr>
            <a:r>
              <a:rPr lang="cs-CZ" b="1" dirty="0">
                <a:latin typeface="Arial"/>
                <a:ea typeface="Calibri"/>
              </a:rPr>
              <a:t>Státní symboly </a:t>
            </a:r>
            <a:endParaRPr lang="cs-CZ" dirty="0"/>
          </a:p>
        </p:txBody>
      </p:sp>
      <p:pic>
        <p:nvPicPr>
          <p:cNvPr id="11267" name="Picture 3" descr="C:\Users\Marcelka\Desktop\Obrázky\st.sy.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941388"/>
            <a:ext cx="7704856" cy="58581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931112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Arial"/>
                <a:ea typeface="Calibri"/>
              </a:rPr>
              <a:t>Státní symboly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>
            <a:normAutofit fontScale="85000" lnSpcReduction="10000"/>
          </a:bodyPr>
          <a:lstStyle/>
          <a:p>
            <a:pPr marL="0" lvl="0" indent="0">
              <a:buNone/>
            </a:pPr>
            <a:r>
              <a:rPr lang="cs-CZ" dirty="0" smtClean="0"/>
              <a:t> </a:t>
            </a:r>
            <a:endParaRPr lang="cs-CZ" dirty="0"/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latin typeface="Arial"/>
                <a:ea typeface="Calibri"/>
                <a:cs typeface="Times New Roman"/>
              </a:rPr>
              <a:t>Každý stát má své státní symboly.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latin typeface="Arial"/>
                <a:ea typeface="Calibri"/>
                <a:cs typeface="Times New Roman"/>
              </a:rPr>
              <a:t>Tyto předměty tvoří oficiální nezaměnitelné označení státu. Jsou pro stát typické. 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latin typeface="Arial"/>
                <a:ea typeface="Calibri"/>
                <a:cs typeface="Times New Roman"/>
              </a:rPr>
              <a:t>O jejich používání hovoří zákon. Nelze je používat k reklamě.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latin typeface="Arial"/>
                <a:ea typeface="Calibri"/>
                <a:cs typeface="Times New Roman"/>
              </a:rPr>
              <a:t>Kdo je zneužije, zneváží, záměrně hrubě poškodí může být pokutován až do 15 000 Kč.</a:t>
            </a:r>
            <a:endParaRPr lang="cs-CZ" dirty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>
                <a:latin typeface="Arial"/>
                <a:ea typeface="Calibri"/>
                <a:cs typeface="Times New Roman"/>
              </a:rPr>
              <a:t> </a:t>
            </a: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706113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Arial"/>
                <a:ea typeface="Calibri"/>
              </a:rPr>
              <a:t>Velký státní znak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0000" lnSpcReduction="20000"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endParaRPr lang="cs-CZ" sz="2400" b="1" dirty="0" smtClean="0">
              <a:latin typeface="Arial"/>
              <a:ea typeface="Calibri"/>
              <a:cs typeface="Times New Roman"/>
            </a:endParaRPr>
          </a:p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925144"/>
          </a:xfrm>
        </p:spPr>
        <p:txBody>
          <a:bodyPr>
            <a:normAutofit fontScale="70000" lnSpcReduction="20000"/>
          </a:bodyPr>
          <a:lstStyle/>
          <a:p>
            <a:r>
              <a:rPr lang="cs-CZ" b="1" dirty="0" smtClean="0"/>
              <a:t> </a:t>
            </a:r>
            <a:r>
              <a:rPr lang="cs-CZ" b="1" dirty="0"/>
              <a:t>Velký státní znak </a:t>
            </a:r>
            <a:r>
              <a:rPr lang="cs-CZ" dirty="0"/>
              <a:t>vyjadřuje spojení:</a:t>
            </a:r>
          </a:p>
          <a:p>
            <a:pPr marL="0" indent="0">
              <a:buNone/>
            </a:pPr>
            <a:r>
              <a:rPr lang="cs-CZ" dirty="0" smtClean="0"/>
              <a:t>       Čech </a:t>
            </a:r>
            <a:r>
              <a:rPr lang="cs-CZ" dirty="0"/>
              <a:t>-  Dvouocasý </a:t>
            </a:r>
            <a:r>
              <a:rPr lang="cs-CZ" dirty="0" smtClean="0"/>
              <a:t>lev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</a:t>
            </a:r>
            <a:r>
              <a:rPr lang="cs-CZ" dirty="0" smtClean="0"/>
              <a:t>   v</a:t>
            </a:r>
            <a:r>
              <a:rPr lang="cs-CZ" dirty="0"/>
              <a:t> červeném poli, má zlatou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korunu</a:t>
            </a:r>
            <a:endParaRPr lang="cs-CZ" dirty="0"/>
          </a:p>
          <a:p>
            <a:r>
              <a:rPr lang="cs-CZ" dirty="0"/>
              <a:t> Moravy – Stříbrně </a:t>
            </a:r>
            <a:r>
              <a:rPr lang="cs-CZ" dirty="0" smtClean="0"/>
              <a:t>červená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 </a:t>
            </a:r>
            <a:r>
              <a:rPr lang="cs-CZ" dirty="0"/>
              <a:t>šachová orlice na modrém poli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</a:t>
            </a:r>
            <a:r>
              <a:rPr lang="cs-CZ" dirty="0" smtClean="0"/>
              <a:t> </a:t>
            </a:r>
            <a:r>
              <a:rPr lang="cs-CZ" dirty="0"/>
              <a:t>má zlatou korunu</a:t>
            </a:r>
          </a:p>
          <a:p>
            <a:r>
              <a:rPr lang="cs-CZ" dirty="0" smtClean="0"/>
              <a:t> Slezska </a:t>
            </a:r>
            <a:r>
              <a:rPr lang="cs-CZ" dirty="0"/>
              <a:t>-  Černá orlice v </a:t>
            </a:r>
            <a:r>
              <a:rPr lang="cs-CZ" dirty="0" smtClean="0"/>
              <a:t>zlatém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 </a:t>
            </a:r>
            <a:r>
              <a:rPr lang="cs-CZ" dirty="0"/>
              <a:t>poli se stříbrným půlměsícem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 </a:t>
            </a:r>
            <a:r>
              <a:rPr lang="cs-CZ" dirty="0"/>
              <a:t>má zlatou korunu</a:t>
            </a:r>
          </a:p>
          <a:p>
            <a:r>
              <a:rPr lang="cs-CZ" dirty="0"/>
              <a:t>Je </a:t>
            </a:r>
            <a:r>
              <a:rPr lang="cs-CZ" dirty="0" smtClean="0"/>
              <a:t>umístěn </a:t>
            </a:r>
            <a:r>
              <a:rPr lang="cs-CZ" dirty="0"/>
              <a:t>na všech školách</a:t>
            </a:r>
            <a:r>
              <a:rPr lang="cs-CZ" dirty="0" smtClean="0"/>
              <a:t>,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cs-CZ" dirty="0" smtClean="0"/>
              <a:t> </a:t>
            </a:r>
            <a:r>
              <a:rPr lang="cs-CZ" dirty="0"/>
              <a:t>úřadech, radnicích, veřejných </a:t>
            </a:r>
            <a:endParaRPr lang="cs-CZ" dirty="0" smtClean="0"/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</a:t>
            </a:r>
            <a:r>
              <a:rPr lang="cs-CZ" dirty="0" smtClean="0"/>
              <a:t>budovách </a:t>
            </a:r>
            <a:r>
              <a:rPr lang="cs-CZ" dirty="0"/>
              <a:t>i na bankovkách.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  <p:pic>
        <p:nvPicPr>
          <p:cNvPr id="1026" name="Picture 2" descr="C:\Users\Marcelka\Desktop\Obrázky\velký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7713" y="1268760"/>
            <a:ext cx="3501221" cy="38884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993502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cs-CZ" b="1" dirty="0">
                <a:latin typeface="Arial"/>
                <a:ea typeface="Calibri"/>
              </a:rPr>
              <a:t>Velký státní znak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08720"/>
            <a:ext cx="8229600" cy="5217443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2050" name="Picture 2" descr="C:\Users\Marcelka\Desktop\Obrázky\plast zna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23928" y="1052737"/>
            <a:ext cx="4714742" cy="3456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arcelka\Desktop\Obrázky\šitý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36912"/>
            <a:ext cx="3384376" cy="381642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804506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6912768" cy="1143000"/>
          </a:xfrm>
        </p:spPr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67773" y="1381918"/>
            <a:ext cx="7444587" cy="4525963"/>
          </a:xfrm>
        </p:spPr>
        <p:txBody>
          <a:bodyPr/>
          <a:lstStyle/>
          <a:p>
            <a:endParaRPr lang="cs-CZ"/>
          </a:p>
        </p:txBody>
      </p:sp>
      <p:pic>
        <p:nvPicPr>
          <p:cNvPr id="1026" name="Picture 2" descr="C:\Users\Marcelka\Desktop\Obrázky\Hranice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-69850"/>
            <a:ext cx="7632848" cy="7429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055807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Arial"/>
                <a:ea typeface="Calibri"/>
              </a:rPr>
              <a:t>Malý státní znak</a:t>
            </a:r>
            <a:r>
              <a:rPr lang="cs-CZ" dirty="0">
                <a:latin typeface="Arial"/>
                <a:ea typeface="Calibri"/>
              </a:rPr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b="1" dirty="0">
                <a:latin typeface="Arial"/>
                <a:ea typeface="Calibri"/>
                <a:cs typeface="Times New Roman"/>
              </a:rPr>
              <a:t>Malý státní znak</a:t>
            </a:r>
            <a:r>
              <a:rPr lang="cs-CZ" dirty="0">
                <a:latin typeface="Arial"/>
                <a:ea typeface="Calibri"/>
                <a:cs typeface="Times New Roman"/>
              </a:rPr>
              <a:t> – Dvouocasý lev na červeném poli se zlatou korunou. 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latin typeface="Arial"/>
                <a:ea typeface="Calibri"/>
                <a:cs typeface="Times New Roman"/>
              </a:rPr>
              <a:t>Je na kulatých razítkách</a:t>
            </a:r>
            <a:r>
              <a:rPr lang="cs-CZ" dirty="0" smtClean="0">
                <a:latin typeface="Arial"/>
                <a:ea typeface="Calibri"/>
                <a:cs typeface="Times New Roman"/>
              </a:rPr>
              <a:t>.</a:t>
            </a:r>
            <a:r>
              <a:rPr lang="cs-CZ" dirty="0">
                <a:latin typeface="Arial"/>
                <a:ea typeface="Calibri"/>
                <a:cs typeface="Times New Roman"/>
              </a:rPr>
              <a:t> </a:t>
            </a: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3075" name="Picture 3" descr="C:\Users\Marcelka\Desktop\Obrázky\maly_znak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316884"/>
            <a:ext cx="4104456" cy="47784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070007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Arial"/>
                <a:ea typeface="Calibri"/>
              </a:rPr>
              <a:t>Malý státní znak</a:t>
            </a:r>
            <a:r>
              <a:rPr lang="cs-CZ" dirty="0">
                <a:latin typeface="Arial"/>
                <a:ea typeface="Calibri"/>
              </a:rPr>
              <a:t>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>
                <a:latin typeface="Arial"/>
                <a:ea typeface="Calibri"/>
              </a:rPr>
              <a:t> </a:t>
            </a:r>
            <a:endParaRPr lang="cs-CZ" dirty="0"/>
          </a:p>
        </p:txBody>
      </p:sp>
      <p:pic>
        <p:nvPicPr>
          <p:cNvPr id="4098" name="Picture 2" descr="C:\Users\Marcelka\Desktop\Obrázky\cesky_lev_mosaz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11760" y="1484783"/>
            <a:ext cx="4608512" cy="4912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434209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Nadpis 18"/>
          <p:cNvSpPr>
            <a:spLocks noGrp="1"/>
          </p:cNvSpPr>
          <p:nvPr>
            <p:ph type="title"/>
          </p:nvPr>
        </p:nvSpPr>
        <p:spPr>
          <a:xfrm>
            <a:off x="625428" y="279923"/>
            <a:ext cx="8229600" cy="1323975"/>
          </a:xfrm>
        </p:spPr>
        <p:txBody>
          <a:bodyPr/>
          <a:lstStyle/>
          <a:p>
            <a:r>
              <a:rPr lang="cs-CZ" b="1" dirty="0">
                <a:latin typeface="Arial"/>
                <a:ea typeface="Calibri"/>
              </a:rPr>
              <a:t>Státní vlajka</a:t>
            </a:r>
            <a:r>
              <a:rPr lang="cs-CZ" dirty="0">
                <a:latin typeface="Arial"/>
                <a:ea typeface="Calibri"/>
              </a:rPr>
              <a:t> </a:t>
            </a:r>
            <a:endParaRPr lang="cs-CZ" dirty="0"/>
          </a:p>
        </p:txBody>
      </p:sp>
      <p:sp>
        <p:nvSpPr>
          <p:cNvPr id="20" name="Zástupný symbol pro obsah 19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endParaRPr lang="cs-CZ" dirty="0"/>
          </a:p>
        </p:txBody>
      </p:sp>
      <p:sp>
        <p:nvSpPr>
          <p:cNvPr id="21" name="Zástupný symbol pro obsah 20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cs-CZ" b="1" dirty="0" smtClean="0"/>
              <a:t> </a:t>
            </a:r>
            <a:endParaRPr lang="cs-CZ" dirty="0"/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b="1" dirty="0">
                <a:latin typeface="Arial"/>
                <a:ea typeface="Calibri"/>
                <a:cs typeface="Times New Roman"/>
              </a:rPr>
              <a:t>Státní vlajka</a:t>
            </a:r>
            <a:r>
              <a:rPr lang="cs-CZ" dirty="0">
                <a:latin typeface="Arial"/>
                <a:ea typeface="Calibri"/>
                <a:cs typeface="Times New Roman"/>
              </a:rPr>
              <a:t> – Bílý a červený pruh, mezi ně vklíněn do poloviny modrý klín. Poměr stran 2:3. 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latin typeface="Arial"/>
                <a:ea typeface="Calibri"/>
                <a:cs typeface="Times New Roman"/>
              </a:rPr>
              <a:t>Vyvěšuje se o státních svátcích, při státních návštěvách, při vítězství sportovců, na veřejných institucích.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latin typeface="Arial"/>
                <a:ea typeface="Calibri"/>
                <a:cs typeface="Times New Roman"/>
              </a:rPr>
              <a:t>Občané ji mohou důstojně a vhodně užívat (čistá, nepoškozená).</a:t>
            </a: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6146" name="Picture 2" descr="C:\Users\Marcelka\Desktop\Obrázky\vlajka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9736" y="1603898"/>
            <a:ext cx="4050256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Users\Marcelka\Desktop\Obrázky\svislá vlajka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40352" y="279923"/>
            <a:ext cx="828675" cy="1323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4492" y="4509120"/>
            <a:ext cx="3793604" cy="20554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54312624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                                      </a:t>
            </a:r>
            <a:r>
              <a:rPr lang="cs-CZ" b="1" dirty="0" smtClean="0"/>
              <a:t>Vlajka ČR</a:t>
            </a:r>
            <a:endParaRPr lang="cs-CZ" b="1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2" name="Picture 2" descr="C:\Users\Marcelka\Desktop\Obrázky\vlajevlajk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88640"/>
            <a:ext cx="5887544" cy="33843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077072"/>
            <a:ext cx="8220075" cy="2571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 descr="http://nova-vlajka.vlast.cz/soubory/nahrane/07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7143" y="1413371"/>
            <a:ext cx="3709305" cy="2679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962195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Arial"/>
                <a:ea typeface="Calibri"/>
              </a:rPr>
              <a:t>Státní barvy</a:t>
            </a:r>
            <a:r>
              <a:rPr lang="cs-CZ" dirty="0">
                <a:latin typeface="Arial"/>
                <a:ea typeface="Calibri"/>
              </a:rPr>
              <a:t> 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cs-CZ" b="1" dirty="0">
                <a:latin typeface="Arial"/>
                <a:ea typeface="Calibri"/>
                <a:cs typeface="Times New Roman"/>
              </a:rPr>
              <a:t>Státní barvy</a:t>
            </a:r>
            <a:r>
              <a:rPr lang="cs-CZ" dirty="0">
                <a:latin typeface="Arial"/>
                <a:ea typeface="Calibri"/>
                <a:cs typeface="Times New Roman"/>
              </a:rPr>
              <a:t> – Trikolora: bílá, červená, modrá.</a:t>
            </a: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1026" name="Picture 2" descr="http://ts2.mm.bing.net/th?id=H.4671250643813393&amp;w=180&amp;h=120&amp;c=7&amp;rs=1&amp;pid=1.7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1" y="1196752"/>
            <a:ext cx="4386585" cy="27363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www.hokej-obchod.cz/pict/produkt/Naramek-Czech-ice-hockey-team-2-27068-3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5416" y="3983260"/>
            <a:ext cx="2539556" cy="2539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450" y="3983260"/>
            <a:ext cx="2661295" cy="143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450" y="5519579"/>
            <a:ext cx="4975420" cy="8431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24677717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Arial"/>
                <a:ea typeface="Calibri"/>
              </a:rPr>
              <a:t>Vlajka prezidenta republiky</a:t>
            </a:r>
            <a:r>
              <a:rPr lang="cs-CZ" dirty="0">
                <a:latin typeface="Arial"/>
                <a:ea typeface="Calibri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b="1" smtClean="0">
                <a:latin typeface="Arial"/>
                <a:ea typeface="Calibri"/>
                <a:cs typeface="Times New Roman"/>
              </a:rPr>
              <a:t>Vlajka prezidenta republiky</a:t>
            </a:r>
            <a:r>
              <a:rPr lang="cs-CZ" smtClean="0">
                <a:latin typeface="Arial"/>
                <a:ea typeface="Calibri"/>
                <a:cs typeface="Times New Roman"/>
              </a:rPr>
              <a:t> – </a:t>
            </a:r>
            <a:r>
              <a:rPr lang="cs-CZ" dirty="0">
                <a:latin typeface="Arial"/>
                <a:ea typeface="Calibri"/>
                <a:cs typeface="Times New Roman"/>
              </a:rPr>
              <a:t>Prezidentská </a:t>
            </a:r>
            <a:r>
              <a:rPr lang="cs-CZ" dirty="0" smtClean="0">
                <a:latin typeface="Arial"/>
                <a:ea typeface="Calibri"/>
                <a:cs typeface="Times New Roman"/>
              </a:rPr>
              <a:t>standarta </a:t>
            </a:r>
          </a:p>
          <a:p>
            <a:r>
              <a:rPr lang="cs-CZ" dirty="0" smtClean="0">
                <a:latin typeface="Arial"/>
                <a:ea typeface="Calibri"/>
                <a:cs typeface="Times New Roman"/>
              </a:rPr>
              <a:t>Uprostřed </a:t>
            </a:r>
            <a:r>
              <a:rPr lang="cs-CZ" dirty="0">
                <a:latin typeface="Arial"/>
                <a:ea typeface="Calibri"/>
                <a:cs typeface="Times New Roman"/>
              </a:rPr>
              <a:t>bílého pole je státní znak, pod ním </a:t>
            </a:r>
            <a:r>
              <a:rPr lang="cs-CZ" dirty="0" smtClean="0">
                <a:latin typeface="Arial"/>
                <a:ea typeface="Calibri"/>
                <a:cs typeface="Times New Roman"/>
              </a:rPr>
              <a:t>je na </a:t>
            </a:r>
            <a:r>
              <a:rPr lang="cs-CZ" dirty="0">
                <a:latin typeface="Arial"/>
                <a:ea typeface="Calibri"/>
                <a:cs typeface="Times New Roman"/>
              </a:rPr>
              <a:t>červené stuze nápis PRAVDA VÍTĚZÍ. Představuje symbol cti, statečnosti a tradice </a:t>
            </a:r>
            <a:r>
              <a:rPr lang="cs-CZ" dirty="0" smtClean="0">
                <a:latin typeface="Arial"/>
                <a:ea typeface="Calibri"/>
                <a:cs typeface="Times New Roman"/>
              </a:rPr>
              <a:t> (bývá </a:t>
            </a:r>
            <a:r>
              <a:rPr lang="cs-CZ" dirty="0">
                <a:latin typeface="Arial"/>
                <a:ea typeface="Calibri"/>
                <a:cs typeface="Times New Roman"/>
              </a:rPr>
              <a:t>na Pražském Hradě a na limuzíně prezidenta státu).</a:t>
            </a: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7170" name="Picture 2" descr="C:\Users\Marcelka\Desktop\Obrázky\standarta-prezident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2659449"/>
            <a:ext cx="3024336" cy="30243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25094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8194" name="Picture 2" descr="C:\Users\Marcelka\Desktop\Obrázky\standarta-prezidenta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32656"/>
            <a:ext cx="6840760" cy="638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8667395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Arial"/>
                <a:ea typeface="Calibri"/>
              </a:rPr>
              <a:t>Státní pečeť</a:t>
            </a:r>
            <a:r>
              <a:rPr lang="cs-CZ" dirty="0">
                <a:latin typeface="Arial"/>
                <a:ea typeface="Calibri"/>
              </a:rPr>
              <a:t>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b="1" dirty="0">
                <a:latin typeface="Arial"/>
                <a:ea typeface="Calibri"/>
                <a:cs typeface="Times New Roman"/>
              </a:rPr>
              <a:t>Státní pečeť</a:t>
            </a:r>
            <a:r>
              <a:rPr lang="cs-CZ" dirty="0">
                <a:latin typeface="Arial"/>
                <a:ea typeface="Calibri"/>
                <a:cs typeface="Times New Roman"/>
              </a:rPr>
              <a:t> – </a:t>
            </a:r>
            <a:r>
              <a:rPr lang="cs-CZ" dirty="0" smtClean="0">
                <a:latin typeface="Arial"/>
                <a:ea typeface="Calibri"/>
                <a:cs typeface="Times New Roman"/>
              </a:rPr>
              <a:t> </a:t>
            </a:r>
            <a:r>
              <a:rPr lang="cs-CZ" dirty="0">
                <a:latin typeface="Arial"/>
                <a:ea typeface="Calibri"/>
                <a:cs typeface="Times New Roman"/>
              </a:rPr>
              <a:t>velký státní znak s lipovými ratolestmi a nápisem Česká republika.</a:t>
            </a:r>
            <a:endParaRPr lang="cs-CZ" dirty="0"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Aft>
                <a:spcPts val="0"/>
              </a:spcAft>
            </a:pPr>
            <a:r>
              <a:rPr lang="cs-CZ" dirty="0">
                <a:latin typeface="Arial"/>
                <a:ea typeface="Calibri"/>
                <a:cs typeface="Times New Roman"/>
              </a:rPr>
              <a:t>Stvrzuje důležité listiny státního významu.</a:t>
            </a:r>
            <a:endParaRPr lang="cs-CZ" dirty="0">
              <a:ea typeface="Calibri"/>
              <a:cs typeface="Times New Roman"/>
            </a:endParaRPr>
          </a:p>
          <a:p>
            <a:pPr marL="0" indent="0">
              <a:lnSpc>
                <a:spcPct val="115000"/>
              </a:lnSpc>
              <a:spcAft>
                <a:spcPts val="0"/>
              </a:spcAft>
              <a:buNone/>
            </a:pPr>
            <a:r>
              <a:rPr lang="cs-CZ" dirty="0">
                <a:latin typeface="Arial"/>
                <a:ea typeface="Calibri"/>
                <a:cs typeface="Times New Roman"/>
              </a:rPr>
              <a:t> </a:t>
            </a: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9218" name="Picture 2" descr="C:\Users\Marcelka\Desktop\Obrázky\pecet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071" y="1700808"/>
            <a:ext cx="4171950" cy="40746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6840626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cs-CZ" b="1" dirty="0" smtClean="0">
                <a:latin typeface="Arial"/>
                <a:ea typeface="Calibri"/>
                <a:cs typeface="Times New Roman"/>
              </a:rPr>
              <a:t/>
            </a:r>
            <a:br>
              <a:rPr lang="cs-CZ" b="1" dirty="0" smtClean="0">
                <a:latin typeface="Arial"/>
                <a:ea typeface="Calibri"/>
                <a:cs typeface="Times New Roman"/>
              </a:rPr>
            </a:br>
            <a:r>
              <a:rPr lang="cs-CZ" b="1" dirty="0" smtClean="0">
                <a:latin typeface="Arial"/>
                <a:ea typeface="Calibri"/>
                <a:cs typeface="Times New Roman"/>
              </a:rPr>
              <a:t>Státní </a:t>
            </a:r>
            <a:r>
              <a:rPr lang="cs-CZ" b="1" dirty="0">
                <a:latin typeface="Arial"/>
                <a:ea typeface="Calibri"/>
                <a:cs typeface="Times New Roman"/>
              </a:rPr>
              <a:t>hymna</a:t>
            </a:r>
            <a:r>
              <a:rPr lang="cs-CZ" dirty="0">
                <a:latin typeface="Arial"/>
                <a:ea typeface="Calibri"/>
                <a:cs typeface="Times New Roman"/>
              </a:rPr>
              <a:t> </a:t>
            </a:r>
            <a:br>
              <a:rPr lang="cs-CZ" dirty="0">
                <a:latin typeface="Arial"/>
                <a:ea typeface="Calibri"/>
                <a:cs typeface="Times New Roman"/>
              </a:rPr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860924" y="1600200"/>
            <a:ext cx="4283075" cy="4525963"/>
          </a:xfrm>
        </p:spPr>
        <p:txBody>
          <a:bodyPr/>
          <a:lstStyle/>
          <a:p>
            <a:r>
              <a:rPr lang="cs-CZ" dirty="0" smtClean="0">
                <a:latin typeface="Arial"/>
                <a:ea typeface="Calibri"/>
                <a:cs typeface="Times New Roman"/>
              </a:rPr>
              <a:t>Je jí </a:t>
            </a:r>
            <a:r>
              <a:rPr lang="cs-CZ" dirty="0">
                <a:latin typeface="Arial"/>
                <a:ea typeface="Calibri"/>
                <a:cs typeface="Times New Roman"/>
              </a:rPr>
              <a:t>první sloka písně z české </a:t>
            </a:r>
            <a:r>
              <a:rPr lang="cs-CZ" dirty="0" smtClean="0">
                <a:latin typeface="Arial"/>
                <a:ea typeface="Calibri"/>
                <a:cs typeface="Times New Roman"/>
              </a:rPr>
              <a:t>hry Fidlovačka.</a:t>
            </a:r>
          </a:p>
          <a:p>
            <a:endParaRPr lang="cs-CZ" dirty="0" smtClean="0">
              <a:latin typeface="Arial"/>
              <a:ea typeface="Calibri"/>
              <a:cs typeface="Times New Roman"/>
            </a:endParaRPr>
          </a:p>
          <a:p>
            <a:r>
              <a:rPr lang="cs-CZ" dirty="0" smtClean="0">
                <a:latin typeface="Arial"/>
                <a:ea typeface="Calibri"/>
                <a:cs typeface="Times New Roman"/>
              </a:rPr>
              <a:t> </a:t>
            </a:r>
            <a:r>
              <a:rPr lang="cs-CZ" dirty="0">
                <a:latin typeface="Arial"/>
                <a:ea typeface="Calibri"/>
                <a:cs typeface="Times New Roman"/>
              </a:rPr>
              <a:t>Autor textu je </a:t>
            </a:r>
            <a:endParaRPr lang="cs-CZ" dirty="0" smtClean="0">
              <a:latin typeface="Arial"/>
              <a:ea typeface="Calibri"/>
              <a:cs typeface="Times New Roman"/>
            </a:endParaRPr>
          </a:p>
          <a:p>
            <a:r>
              <a:rPr lang="cs-CZ" dirty="0" smtClean="0">
                <a:latin typeface="Arial"/>
                <a:ea typeface="Calibri"/>
                <a:cs typeface="Times New Roman"/>
              </a:rPr>
              <a:t>Josef </a:t>
            </a:r>
            <a:r>
              <a:rPr lang="cs-CZ" dirty="0">
                <a:latin typeface="Arial"/>
                <a:ea typeface="Calibri"/>
                <a:cs typeface="Times New Roman"/>
              </a:rPr>
              <a:t>Kajetán </a:t>
            </a:r>
            <a:r>
              <a:rPr lang="cs-CZ" dirty="0" smtClean="0">
                <a:latin typeface="Arial"/>
                <a:ea typeface="Calibri"/>
                <a:cs typeface="Times New Roman"/>
              </a:rPr>
              <a:t>Tyl</a:t>
            </a:r>
          </a:p>
          <a:p>
            <a:endParaRPr lang="cs-CZ" dirty="0" smtClean="0">
              <a:latin typeface="Arial"/>
              <a:ea typeface="Calibri"/>
              <a:cs typeface="Times New Roman"/>
            </a:endParaRPr>
          </a:p>
          <a:p>
            <a:r>
              <a:rPr lang="cs-CZ" dirty="0" smtClean="0">
                <a:latin typeface="Arial"/>
                <a:ea typeface="Calibri"/>
                <a:cs typeface="Times New Roman"/>
              </a:rPr>
              <a:t>Hudbu </a:t>
            </a:r>
            <a:r>
              <a:rPr lang="cs-CZ" dirty="0">
                <a:latin typeface="Arial"/>
                <a:ea typeface="Calibri"/>
                <a:cs typeface="Times New Roman"/>
              </a:rPr>
              <a:t>složil </a:t>
            </a:r>
            <a:endParaRPr lang="cs-CZ" dirty="0" smtClean="0">
              <a:latin typeface="Arial"/>
              <a:ea typeface="Calibri"/>
              <a:cs typeface="Times New Roman"/>
            </a:endParaRPr>
          </a:p>
          <a:p>
            <a:r>
              <a:rPr lang="cs-CZ" dirty="0" smtClean="0">
                <a:latin typeface="Arial"/>
                <a:ea typeface="Calibri"/>
                <a:cs typeface="Times New Roman"/>
              </a:rPr>
              <a:t>František Škroup</a:t>
            </a:r>
            <a:endParaRPr lang="cs-CZ" dirty="0">
              <a:ea typeface="Calibri"/>
              <a:cs typeface="Times New Roman"/>
            </a:endParaRPr>
          </a:p>
          <a:p>
            <a:endParaRPr lang="cs-CZ" dirty="0"/>
          </a:p>
        </p:txBody>
      </p:sp>
      <p:pic>
        <p:nvPicPr>
          <p:cNvPr id="10243" name="Picture 3" descr="C:\Users\Marcelka\Desktop\Obrázky\hymna kde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976" y="1124744"/>
            <a:ext cx="4767949" cy="55446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057018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latin typeface="Arial"/>
                <a:ea typeface="Calibri"/>
              </a:rPr>
              <a:t>Státní symboly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cs-CZ" dirty="0"/>
              <a:t>Otázky</a:t>
            </a:r>
            <a:r>
              <a:rPr lang="cs-CZ" dirty="0" smtClean="0"/>
              <a:t>:</a:t>
            </a:r>
          </a:p>
          <a:p>
            <a:pPr marL="0" indent="0">
              <a:buNone/>
            </a:pPr>
            <a:endParaRPr lang="cs-CZ" dirty="0"/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Co to jsou státní symboly?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Které státní má Česká republika?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Jak se liší Velký a Malý státní znak?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Při jakých příležitostech se vyvěšuje státní vlajka?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Co je to státní trikolora?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Kde můžeme vidět státní trikoloru?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Zarecitujte slova naší České hymny.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Jak se jmenoval první česky prezident?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b="1" dirty="0"/>
              <a:t>Víš něco o jeho životě a práci?</a:t>
            </a:r>
          </a:p>
          <a:p>
            <a:pPr marL="514350" indent="-514350">
              <a:buFont typeface="+mj-lt"/>
              <a:buAutoNum type="arabicPeriod"/>
            </a:pPr>
            <a:r>
              <a:rPr lang="cs-CZ" b="1" dirty="0"/>
              <a:t> </a:t>
            </a:r>
            <a:r>
              <a:rPr lang="cs-CZ" b="1" dirty="0" smtClean="0"/>
              <a:t>Který státní svátek je spojen s </a:t>
            </a:r>
            <a:r>
              <a:rPr lang="cs-CZ" b="1" smtClean="0"/>
              <a:t>jeho jménem?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3596184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/>
              <a:t>Použitá literatura a zdroje</a:t>
            </a:r>
            <a:br>
              <a:rPr lang="cs-CZ" dirty="0"/>
            </a:b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cs-CZ" dirty="0" smtClean="0"/>
              <a:t>PaeDr</a:t>
            </a:r>
            <a:r>
              <a:rPr lang="cs-CZ" dirty="0"/>
              <a:t>. Hana  Kovaříková, Občanská výchova III/pro odborná učiliště,  Praha: Septima, s.r.o., 2006</a:t>
            </a:r>
          </a:p>
          <a:p>
            <a:pPr marL="0" indent="0">
              <a:buNone/>
            </a:pPr>
            <a:r>
              <a:rPr lang="cs-CZ" dirty="0"/>
              <a:t>Sokol J. a kol. , Občanské minimum, Praha: ÚIV, 20002</a:t>
            </a:r>
          </a:p>
          <a:p>
            <a:pPr marL="0" indent="0">
              <a:buNone/>
            </a:pPr>
            <a:r>
              <a:rPr lang="cs-CZ" dirty="0" err="1"/>
              <a:t>Emmert</a:t>
            </a:r>
            <a:r>
              <a:rPr lang="cs-CZ" dirty="0"/>
              <a:t>  F. a kol., Odmaturuj ze společenských věd. Brno: </a:t>
            </a:r>
            <a:r>
              <a:rPr lang="cs-CZ" dirty="0" err="1"/>
              <a:t>Didaktis</a:t>
            </a:r>
            <a:r>
              <a:rPr lang="cs-CZ" dirty="0"/>
              <a:t>, 2004 </a:t>
            </a:r>
          </a:p>
          <a:p>
            <a:pPr marL="0" indent="0">
              <a:buNone/>
            </a:pPr>
            <a:r>
              <a:rPr lang="cs-CZ" dirty="0"/>
              <a:t>Ústava České republiky, 1/1993 Sb.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České národní rady č. 3/1993 Sb. O státních symbolech ČR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213/2006 Sb., kterým se mění zákon 352/2001 Sb. O užívání státních symbolů České republiky a o změně některých zákonů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200 o přestupcích, ve znění pozdějších předpisů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Zákon č. 40/1993Sb. České národní rady o nabývání a pozbývání státního občanství České republiky</a:t>
            </a:r>
          </a:p>
          <a:p>
            <a:pPr marL="0" indent="0">
              <a:buNone/>
            </a:pPr>
            <a:r>
              <a:rPr lang="cs-CZ" dirty="0"/>
              <a:t>Zákon Č. 253/2006 Sb., kterým se mění zákon Č. 141/1961 Sb. O trestním řízení soudním (trestní řád), ve znění </a:t>
            </a:r>
            <a:r>
              <a:rPr lang="cs-CZ" dirty="0" err="1"/>
              <a:t>ozdějšíc</a:t>
            </a:r>
            <a:r>
              <a:rPr lang="cs-CZ" dirty="0"/>
              <a:t> předpisů, a další související zákony.</a:t>
            </a:r>
          </a:p>
          <a:p>
            <a:pPr marL="0" indent="0">
              <a:buNone/>
            </a:pPr>
            <a:r>
              <a:rPr lang="cs-CZ" u="sng" dirty="0">
                <a:hlinkClick r:id="rId3"/>
              </a:rPr>
              <a:t>http://www.hrad.cz/cz/stat_symboly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Platné zákony a vyhlášky lze najít na internetové adrese:</a:t>
            </a:r>
          </a:p>
          <a:p>
            <a:pPr marL="0" indent="0">
              <a:buNone/>
            </a:pPr>
            <a:r>
              <a:rPr lang="cs-CZ" u="sng" dirty="0">
                <a:hlinkClick r:id="rId4"/>
              </a:rPr>
              <a:t>http://www/aspi.cz</a:t>
            </a:r>
            <a:r>
              <a:rPr lang="cs-CZ" dirty="0"/>
              <a:t>    ( ASPI = Automatizovaný systém  právních informací)</a:t>
            </a:r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69173555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51520" y="116632"/>
            <a:ext cx="86044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www.bing.com/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search?q</a:t>
            </a:r>
            <a:r>
              <a:rPr lang="cs-CZ" dirty="0" smtClean="0"/>
              <a:t>=</a:t>
            </a:r>
            <a:r>
              <a:rPr lang="cs-CZ" dirty="0" err="1" smtClean="0"/>
              <a:t>státní+symboly&amp;qs</a:t>
            </a:r>
            <a:r>
              <a:rPr lang="cs-CZ" dirty="0" smtClean="0"/>
              <a:t>=</a:t>
            </a:r>
            <a:r>
              <a:rPr lang="cs-CZ" dirty="0" err="1" smtClean="0"/>
              <a:t>n&amp;form</a:t>
            </a:r>
            <a:r>
              <a:rPr lang="cs-CZ" dirty="0" smtClean="0"/>
              <a:t>=</a:t>
            </a:r>
            <a:r>
              <a:rPr lang="cs-CZ" dirty="0" err="1" smtClean="0"/>
              <a:t>QBLH&amp;pq</a:t>
            </a:r>
            <a:r>
              <a:rPr lang="cs-CZ" dirty="0" smtClean="0"/>
              <a:t>=</a:t>
            </a:r>
            <a:r>
              <a:rPr lang="cs-CZ" dirty="0" err="1" smtClean="0"/>
              <a:t>státní+symboly&amp;sc</a:t>
            </a:r>
            <a:r>
              <a:rPr lang="cs-CZ" dirty="0" smtClean="0"/>
              <a:t>=08&amp;sp=1&amp;sk</a:t>
            </a:r>
            <a:r>
              <a:rPr lang="cs-CZ" dirty="0"/>
              <a:t>=#</a:t>
            </a:r>
            <a:r>
              <a:rPr lang="cs-CZ" dirty="0" err="1"/>
              <a:t>view</a:t>
            </a:r>
            <a:r>
              <a:rPr lang="cs-CZ" dirty="0"/>
              <a:t>=</a:t>
            </a:r>
            <a:r>
              <a:rPr lang="cs-CZ" dirty="0" err="1"/>
              <a:t>detail&amp;id</a:t>
            </a:r>
            <a:r>
              <a:rPr lang="cs-CZ" dirty="0"/>
              <a:t>=F58EEBDFCA01D2D34B7637E2B04BE78984BEFE00&amp;selectedIndex=39</a:t>
            </a:r>
          </a:p>
        </p:txBody>
      </p:sp>
      <p:sp>
        <p:nvSpPr>
          <p:cNvPr id="3" name="Obdélník 2"/>
          <p:cNvSpPr/>
          <p:nvPr/>
        </p:nvSpPr>
        <p:spPr>
          <a:xfrm>
            <a:off x="251520" y="908720"/>
            <a:ext cx="6606480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www.bing.com/images/search?q=st%C3%A1tn%C3%AD+symboly&amp;qs=n&amp;form=QBLH&amp;pq=st%C3%A1tn%C3%AD+symboly&amp;sc=0-8&amp;sp=1&amp;sk</a:t>
            </a:r>
            <a:r>
              <a:rPr lang="cs-CZ" dirty="0"/>
              <a:t>=#view=detail&amp;id=8B34144CD0278EEEFD2A5DB6949B762A2B81E734&amp;selectedIndex=11</a:t>
            </a:r>
          </a:p>
        </p:txBody>
      </p:sp>
      <p:sp>
        <p:nvSpPr>
          <p:cNvPr id="4" name="Obdélník 3"/>
          <p:cNvSpPr/>
          <p:nvPr/>
        </p:nvSpPr>
        <p:spPr>
          <a:xfrm>
            <a:off x="251520" y="2109049"/>
            <a:ext cx="8604448" cy="175432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http</a:t>
            </a:r>
            <a:r>
              <a:rPr lang="cs-CZ" dirty="0"/>
              <a:t>://</a:t>
            </a:r>
            <a:r>
              <a:rPr lang="cs-CZ" dirty="0" smtClean="0"/>
              <a:t>www.bing.com/images/search?q=st%C3%A1tn%C3%AD+symboly&amp;qs=n&amp;form=QBLH&amp;pq=st%C3%A1tn%C3%AD+symboly&amp;sc=09&amp;sp=1&amp;sk</a:t>
            </a:r>
            <a:r>
              <a:rPr lang="cs-CZ" dirty="0"/>
              <a:t>=#</a:t>
            </a:r>
            <a:r>
              <a:rPr lang="cs-CZ" dirty="0" smtClean="0"/>
              <a:t>view=detail&amp;id=4E22A0B8137A1F7D813C20483987D42D1B52F68D&amp;selectedIndex=0</a:t>
            </a:r>
          </a:p>
          <a:p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215008" y="3153742"/>
            <a:ext cx="864096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/>
          </a:p>
          <a:p>
            <a:r>
              <a:rPr lang="cs-CZ" dirty="0" smtClean="0"/>
              <a:t>www.bing.com/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search?q</a:t>
            </a:r>
            <a:r>
              <a:rPr lang="cs-CZ" dirty="0" smtClean="0"/>
              <a:t>=</a:t>
            </a:r>
            <a:r>
              <a:rPr lang="cs-CZ" dirty="0" err="1" smtClean="0"/>
              <a:t>státní+symboly&amp;qs</a:t>
            </a:r>
            <a:r>
              <a:rPr lang="cs-CZ" dirty="0" smtClean="0"/>
              <a:t>=</a:t>
            </a:r>
            <a:r>
              <a:rPr lang="cs-CZ" dirty="0" err="1" smtClean="0"/>
              <a:t>n&amp;form</a:t>
            </a:r>
            <a:r>
              <a:rPr lang="cs-CZ" dirty="0" smtClean="0"/>
              <a:t>=</a:t>
            </a:r>
            <a:r>
              <a:rPr lang="cs-CZ" dirty="0" err="1" smtClean="0"/>
              <a:t>QBLH&amp;pq</a:t>
            </a:r>
            <a:r>
              <a:rPr lang="cs-CZ" dirty="0" smtClean="0"/>
              <a:t>=</a:t>
            </a:r>
            <a:r>
              <a:rPr lang="cs-CZ" dirty="0" err="1" smtClean="0"/>
              <a:t>státní+symboly&amp;sc</a:t>
            </a:r>
            <a:r>
              <a:rPr lang="cs-CZ" dirty="0" smtClean="0"/>
              <a:t>=09&amp;sp=1&amp;sk</a:t>
            </a:r>
            <a:r>
              <a:rPr lang="cs-CZ" dirty="0"/>
              <a:t>=#</a:t>
            </a:r>
            <a:r>
              <a:rPr lang="cs-CZ" dirty="0" err="1"/>
              <a:t>view</a:t>
            </a:r>
            <a:r>
              <a:rPr lang="cs-CZ" dirty="0"/>
              <a:t>=</a:t>
            </a:r>
            <a:r>
              <a:rPr lang="cs-CZ" dirty="0" err="1"/>
              <a:t>detail&amp;id</a:t>
            </a:r>
            <a:r>
              <a:rPr lang="cs-CZ" dirty="0"/>
              <a:t>=4E22A0B8137A1F7D813CF19093E14EC0854D3651&amp;selectedIndex=7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1520" y="4221088"/>
            <a:ext cx="8784976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www.bing.com/</a:t>
            </a:r>
            <a:r>
              <a:rPr lang="cs-CZ" dirty="0" err="1" smtClean="0"/>
              <a:t>images</a:t>
            </a:r>
            <a:r>
              <a:rPr lang="cs-CZ" dirty="0" smtClean="0"/>
              <a:t>/</a:t>
            </a:r>
            <a:r>
              <a:rPr lang="cs-CZ" dirty="0" err="1" smtClean="0"/>
              <a:t>search?q</a:t>
            </a:r>
            <a:r>
              <a:rPr lang="cs-CZ" dirty="0" smtClean="0"/>
              <a:t>=</a:t>
            </a:r>
            <a:r>
              <a:rPr lang="cs-CZ" dirty="0" err="1" smtClean="0"/>
              <a:t>státní+symboly&amp;qs</a:t>
            </a:r>
            <a:r>
              <a:rPr lang="cs-CZ" dirty="0" smtClean="0"/>
              <a:t>=</a:t>
            </a:r>
            <a:r>
              <a:rPr lang="cs-CZ" dirty="0" err="1" smtClean="0"/>
              <a:t>n&amp;form</a:t>
            </a:r>
            <a:r>
              <a:rPr lang="cs-CZ" dirty="0" smtClean="0"/>
              <a:t>=</a:t>
            </a:r>
            <a:r>
              <a:rPr lang="cs-CZ" dirty="0" err="1" smtClean="0"/>
              <a:t>QBLH&amp;pq</a:t>
            </a:r>
            <a:r>
              <a:rPr lang="cs-CZ" dirty="0" smtClean="0"/>
              <a:t>=</a:t>
            </a:r>
            <a:r>
              <a:rPr lang="cs-CZ" dirty="0" err="1" smtClean="0"/>
              <a:t>státní+symboly&amp;sc</a:t>
            </a:r>
            <a:r>
              <a:rPr lang="cs-CZ" dirty="0" smtClean="0"/>
              <a:t>=09&amp;sp=1&amp;sk</a:t>
            </a:r>
            <a:r>
              <a:rPr lang="cs-CZ" dirty="0"/>
              <a:t>=#</a:t>
            </a:r>
            <a:r>
              <a:rPr lang="cs-CZ" dirty="0" err="1"/>
              <a:t>view</a:t>
            </a:r>
            <a:r>
              <a:rPr lang="cs-CZ" dirty="0"/>
              <a:t>=</a:t>
            </a:r>
            <a:r>
              <a:rPr lang="cs-CZ" dirty="0" err="1"/>
              <a:t>detail&amp;id</a:t>
            </a:r>
            <a:r>
              <a:rPr lang="cs-CZ" dirty="0"/>
              <a:t>=3F0AD905EE818BA02E9C5500702EBF05DA2CDC2C&amp;selectedIndex=10</a:t>
            </a:r>
          </a:p>
        </p:txBody>
      </p:sp>
      <p:sp>
        <p:nvSpPr>
          <p:cNvPr id="7" name="Obdélník 6"/>
          <p:cNvSpPr/>
          <p:nvPr/>
        </p:nvSpPr>
        <p:spPr>
          <a:xfrm>
            <a:off x="215008" y="5698416"/>
            <a:ext cx="878497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http://</a:t>
            </a:r>
            <a:r>
              <a:rPr lang="cs-CZ" dirty="0" smtClean="0"/>
              <a:t>www.bing.com/images/search?q=st%C3%A1tn%C3%AD+symboly&amp;qs=n&amp;form=QBLH&amp;pq=st%C3%A1tn%C3%AD+symboly&amp;sc=09&amp;sp=1&amp;sk</a:t>
            </a:r>
            <a:r>
              <a:rPr lang="cs-CZ" dirty="0"/>
              <a:t>=#view=detail&amp;id=B29D113AF72EB8F6320E7CA15E9C897B225F8AD4&amp;selectedIndex=12</a:t>
            </a:r>
          </a:p>
        </p:txBody>
      </p:sp>
    </p:spTree>
    <p:extLst>
      <p:ext uri="{BB962C8B-B14F-4D97-AF65-F5344CB8AC3E}">
        <p14:creationId xmlns:p14="http://schemas.microsoft.com/office/powerpoint/2010/main" val="88704711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052736"/>
            <a:ext cx="8229600" cy="6297563"/>
          </a:xfrm>
        </p:spPr>
        <p:txBody>
          <a:bodyPr>
            <a:normAutofit/>
          </a:bodyPr>
          <a:lstStyle/>
          <a:p>
            <a:r>
              <a:rPr lang="cs-CZ" sz="1800" dirty="0"/>
              <a:t>http://</a:t>
            </a:r>
            <a:r>
              <a:rPr lang="cs-CZ" sz="1800" dirty="0" smtClean="0"/>
              <a:t>www.bing.com/images/search?q=st%C3%A1tn%C3%AD+symboly&amp;qs=n&amp;form=QBLH&amp;pq=st%C3%A1tn%C3%AD+symboly&amp;sc=09&amp;sp=1&amp;sk</a:t>
            </a:r>
            <a:r>
              <a:rPr lang="cs-CZ" sz="1800" dirty="0"/>
              <a:t>=#</a:t>
            </a:r>
            <a:r>
              <a:rPr lang="cs-CZ" sz="1800" dirty="0" smtClean="0"/>
              <a:t>view=detail&amp;id=877CD876E29C14134D41FBD3B0AA5F464BAADF48&amp;selectedIndex=17</a:t>
            </a:r>
          </a:p>
          <a:p>
            <a:r>
              <a:rPr lang="cs-CZ" sz="1800" dirty="0"/>
              <a:t>http://www.bing.com/images/search?q=st%C3%A1tn%C3%AD+symboly&amp;qs=n&amp;form=QBLH&amp;pq=st%C3%A1tn%C3%AD+symboly&amp;sc=0-9&amp;sp=-1&amp;sk=#</a:t>
            </a:r>
            <a:r>
              <a:rPr lang="cs-CZ" sz="1800" dirty="0" smtClean="0"/>
              <a:t>view=detail&amp;id=9AC55EB6AC185F4F59BD562B55AECFD24C65AC11&amp;selectedIndex=22</a:t>
            </a:r>
          </a:p>
          <a:p>
            <a:r>
              <a:rPr lang="cs-CZ" sz="1800" dirty="0"/>
              <a:t>http://www.bing.com/images/search?q=st%C3%A1tn%C3%AD+symboly&amp;qs=n&amp;form=QBLH&amp;pq=st%C3%A1tn%C3%AD+symboly&amp;sc=0-9&amp;sp=-1&amp;sk=#</a:t>
            </a:r>
            <a:r>
              <a:rPr lang="cs-CZ" sz="1800" dirty="0" smtClean="0"/>
              <a:t>view=detail&amp;id=C85554089834330A5231624F5B49E7E9A96E072D&amp;selectedIndex=30</a:t>
            </a:r>
          </a:p>
          <a:p>
            <a:r>
              <a:rPr lang="cs-CZ" sz="1800" dirty="0"/>
              <a:t>http://www.bing.com/images/search?q=st%C3%A1tn%C3%AD+symboly&amp;qs=n&amp;form=QBLH&amp;pq=st%C3%A1tn%C3%AD+symboly&amp;sc=0-9&amp;sp=-1&amp;sk=#</a:t>
            </a:r>
            <a:r>
              <a:rPr lang="cs-CZ" sz="1800" dirty="0" smtClean="0"/>
              <a:t>view=detail&amp;id=89B9BD75E098E9772B00CBB4F81C77F02C2D233B&amp;selectedIndex=33</a:t>
            </a:r>
          </a:p>
          <a:p>
            <a:r>
              <a:rPr lang="cs-CZ" sz="1800" dirty="0"/>
              <a:t>http://www.bing.com/images/search?q=st%C3%A1tn%C3%AD+symboly&amp;qs=n&amp;form=QBLH&amp;pq=st%C3%A1tn%C3%AD+symboly&amp;sc=0-9&amp;sp=-1&amp;sk=#view=detail&amp;id=04B77861A6153A4399CE519FEC52EFFC1581460C&amp;selectedIndex=36</a:t>
            </a:r>
          </a:p>
        </p:txBody>
      </p:sp>
    </p:spTree>
    <p:extLst>
      <p:ext uri="{BB962C8B-B14F-4D97-AF65-F5344CB8AC3E}">
        <p14:creationId xmlns:p14="http://schemas.microsoft.com/office/powerpoint/2010/main" val="293390601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205</TotalTime>
  <Words>547</Words>
  <Application>Microsoft Office PowerPoint</Application>
  <PresentationFormat>Předvádění na obrazovce (4:3)</PresentationFormat>
  <Paragraphs>140</Paragraphs>
  <Slides>20</Slides>
  <Notes>20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1" baseType="lpstr">
      <vt:lpstr>Motiv systému Office</vt:lpstr>
      <vt:lpstr>Výukový materiál Zpracovaný v rámci projektu EU peníze školám </vt:lpstr>
      <vt:lpstr> Téma: Člověk v demokratickém státě Hlavní úkoly státu </vt:lpstr>
      <vt:lpstr> </vt:lpstr>
      <vt:lpstr>Státní symboly </vt:lpstr>
      <vt:lpstr>Velký státní znak </vt:lpstr>
      <vt:lpstr>Velký státní znak </vt:lpstr>
      <vt:lpstr>Prezentace aplikace PowerPoint</vt:lpstr>
      <vt:lpstr>Malý státní znak </vt:lpstr>
      <vt:lpstr>Malý státní znak </vt:lpstr>
      <vt:lpstr>Státní vlajka </vt:lpstr>
      <vt:lpstr>                                            Vlajka ČR</vt:lpstr>
      <vt:lpstr>Státní barvy </vt:lpstr>
      <vt:lpstr>Vlajka prezidenta republiky </vt:lpstr>
      <vt:lpstr>Prezentace aplikace PowerPoint</vt:lpstr>
      <vt:lpstr>Státní pečeť </vt:lpstr>
      <vt:lpstr> Státní hymna  </vt:lpstr>
      <vt:lpstr>Státní symboly </vt:lpstr>
      <vt:lpstr>Použitá literatura a zdroje 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Windows User</dc:creator>
  <cp:lastModifiedBy>Žák13</cp:lastModifiedBy>
  <cp:revision>25</cp:revision>
  <dcterms:created xsi:type="dcterms:W3CDTF">2013-11-22T15:12:52Z</dcterms:created>
  <dcterms:modified xsi:type="dcterms:W3CDTF">2014-02-03T12:40:39Z</dcterms:modified>
</cp:coreProperties>
</file>