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9" r:id="rId2"/>
    <p:sldId id="257" r:id="rId3"/>
    <p:sldId id="258" r:id="rId4"/>
    <p:sldId id="273" r:id="rId5"/>
    <p:sldId id="259" r:id="rId6"/>
    <p:sldId id="270" r:id="rId7"/>
    <p:sldId id="260" r:id="rId8"/>
    <p:sldId id="261" r:id="rId9"/>
    <p:sldId id="262" r:id="rId10"/>
    <p:sldId id="272" r:id="rId11"/>
    <p:sldId id="267" r:id="rId12"/>
    <p:sldId id="268" r:id="rId13"/>
    <p:sldId id="263" r:id="rId14"/>
    <p:sldId id="264" r:id="rId15"/>
    <p:sldId id="271" r:id="rId16"/>
    <p:sldId id="265" r:id="rId17"/>
    <p:sldId id="274" r:id="rId18"/>
    <p:sldId id="266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31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631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6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0559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712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699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0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9189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5584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4561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608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7644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719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700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226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0756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466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3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3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</a:t>
            </a:r>
            <a:r>
              <a:rPr lang="cs-CZ" sz="2400" dirty="0" smtClean="0">
                <a:solidFill>
                  <a:schemeClr val="tx1"/>
                </a:solidFill>
              </a:rPr>
              <a:t>, žáků </a:t>
            </a:r>
            <a:r>
              <a:rPr lang="cs-CZ" sz="2400" dirty="0" smtClean="0">
                <a:solidFill>
                  <a:schemeClr val="tx1"/>
                </a:solidFill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892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Občanská nauka 3. ročník</a:t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Dělba státní moci, moc zákonodárná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Mgr. Marcela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Vlasatíková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Odborné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učiliště Holešov</a:t>
            </a: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8303" y="3914368"/>
            <a:ext cx="2952750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dělí státní moc?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Státní moc se dělí podle Ústavy ČR na tři složky: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Moc zákonodárná   - Parlament ČR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TVORBA ZÁKONŮ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Moc výkonná  - Vláda a prezident ČR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</a:t>
            </a:r>
            <a:r>
              <a:rPr lang="cs-CZ" dirty="0" smtClean="0"/>
              <a:t>ŘÍZENÍ STÁTU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Moc soudní – Soustava soudů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DODRŽOVÁNÍ ZÁKONŮ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19"/>
            <a:ext cx="7929267" cy="5952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6850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MOC ZÁKONODÁRNÁ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našem státě vykonává moc zákonodárnou</a:t>
            </a:r>
          </a:p>
          <a:p>
            <a:pPr marL="0" indent="0">
              <a:buNone/>
            </a:pPr>
            <a:r>
              <a:rPr lang="cs-CZ" dirty="0" smtClean="0"/>
              <a:t>PARLAMENT  České republiky.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Parlament má 2 </a:t>
            </a:r>
            <a:r>
              <a:rPr lang="cs-CZ" b="1" dirty="0" smtClean="0"/>
              <a:t>komory</a:t>
            </a:r>
          </a:p>
          <a:p>
            <a:r>
              <a:rPr lang="cs-CZ" b="1" dirty="0" smtClean="0"/>
              <a:t>dolní komora - POSLANECKÁ </a:t>
            </a:r>
            <a:r>
              <a:rPr lang="cs-CZ" b="1" dirty="0"/>
              <a:t>SNĚMOVNA</a:t>
            </a:r>
            <a:endParaRPr lang="cs-CZ" dirty="0"/>
          </a:p>
          <a:p>
            <a:r>
              <a:rPr lang="cs-CZ" b="1" dirty="0" smtClean="0"/>
              <a:t>Horní - SENÁT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06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Poslanecká sněmovna Parlamentu ČR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78906"/>
            <a:ext cx="8055295" cy="514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9567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Poslanecká sněmovna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     Sídlo sněmovny se nachází ve Sněmovní ulici na Malé Straně v Praze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5429899" cy="1734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935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Poslanecká sněmovna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 </a:t>
            </a:r>
            <a:endParaRPr lang="cs-CZ" dirty="0" smtClean="0"/>
          </a:p>
          <a:p>
            <a:pPr marL="0" indent="0" algn="ctr">
              <a:buNone/>
            </a:pPr>
            <a:r>
              <a:rPr lang="cs-CZ" sz="3900" dirty="0" smtClean="0"/>
              <a:t>Je to </a:t>
            </a:r>
            <a:r>
              <a:rPr lang="cs-CZ" sz="3900" b="1" dirty="0" smtClean="0"/>
              <a:t>dolní</a:t>
            </a:r>
            <a:r>
              <a:rPr lang="cs-CZ" sz="3900" dirty="0" smtClean="0"/>
              <a:t> </a:t>
            </a:r>
            <a:r>
              <a:rPr lang="cs-CZ" sz="3900" dirty="0"/>
              <a:t>komora </a:t>
            </a:r>
            <a:endParaRPr lang="cs-CZ" sz="3900" dirty="0" smtClean="0"/>
          </a:p>
          <a:p>
            <a:pPr marL="0" indent="0" algn="ctr">
              <a:buNone/>
            </a:pPr>
            <a:r>
              <a:rPr lang="cs-CZ" sz="3900" b="1" dirty="0" smtClean="0"/>
              <a:t>Parlamentu </a:t>
            </a:r>
            <a:r>
              <a:rPr lang="cs-CZ" sz="3900" b="1" dirty="0"/>
              <a:t>České </a:t>
            </a:r>
            <a:r>
              <a:rPr lang="cs-CZ" sz="3900" b="1" dirty="0" smtClean="0"/>
              <a:t>republiky</a:t>
            </a:r>
          </a:p>
          <a:p>
            <a:pPr marL="0" indent="0">
              <a:buNone/>
            </a:pPr>
            <a:endParaRPr lang="cs-CZ" sz="3900" dirty="0"/>
          </a:p>
          <a:p>
            <a:pPr marL="0" indent="0">
              <a:buNone/>
            </a:pPr>
            <a:r>
              <a:rPr lang="cs-CZ" dirty="0" smtClean="0"/>
              <a:t>Má 200 </a:t>
            </a:r>
            <a:r>
              <a:rPr lang="cs-CZ" dirty="0"/>
              <a:t>poslanců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Poslanci jsou voleni </a:t>
            </a:r>
            <a:r>
              <a:rPr lang="cs-CZ" dirty="0"/>
              <a:t>na 4 </a:t>
            </a:r>
            <a:r>
              <a:rPr lang="cs-CZ" dirty="0" smtClean="0"/>
              <a:t>roky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Může být zvolen každý bezúhonný občan od </a:t>
            </a:r>
            <a:r>
              <a:rPr lang="cs-CZ" dirty="0"/>
              <a:t>21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000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Poslanecká </a:t>
            </a:r>
            <a:r>
              <a:rPr lang="cs-CZ" dirty="0" smtClean="0">
                <a:solidFill>
                  <a:srgbClr val="FF0000"/>
                </a:solidFill>
              </a:rPr>
              <a:t>sněmovna - rozhodování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Sněmovna je usnášeníschopná při třetinové přítomnosti (67 poslanců) nadpoloviční </a:t>
            </a:r>
            <a:r>
              <a:rPr lang="cs-CZ" b="1" dirty="0" smtClean="0"/>
              <a:t>většinou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(schvalování zákonů)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/>
              <a:t> Většina jsou </a:t>
            </a:r>
            <a:r>
              <a:rPr lang="cs-CZ" b="1" dirty="0"/>
              <a:t>101</a:t>
            </a:r>
            <a:r>
              <a:rPr lang="cs-CZ" dirty="0"/>
              <a:t> (nadpoloviční většina) poslanců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(vyslovení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nedůvěry vládě) 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/>
              <a:t> </a:t>
            </a:r>
            <a:r>
              <a:rPr lang="cs-CZ" b="1" dirty="0" smtClean="0"/>
              <a:t>120 </a:t>
            </a:r>
            <a:r>
              <a:rPr lang="cs-CZ" b="1" dirty="0"/>
              <a:t>hlasů </a:t>
            </a:r>
            <a:r>
              <a:rPr lang="cs-CZ" b="1" dirty="0" smtClean="0"/>
              <a:t> - 3/5</a:t>
            </a:r>
            <a:r>
              <a:rPr lang="cs-CZ" dirty="0" smtClean="0"/>
              <a:t> </a:t>
            </a:r>
            <a:r>
              <a:rPr lang="cs-CZ" b="1" dirty="0" smtClean="0"/>
              <a:t>ústavní </a:t>
            </a:r>
            <a:r>
              <a:rPr lang="cs-CZ" b="1" dirty="0"/>
              <a:t>většina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    (přijetí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ústavního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zákona)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126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Zasedání poslanecké sněmovny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8352928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9989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Poslanecká sněmovna  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dirty="0" smtClean="0"/>
              <a:t>Vykonává zákonodárnou moc   -  vydává zákony</a:t>
            </a:r>
            <a:endParaRPr lang="cs-CZ" dirty="0" smtClean="0"/>
          </a:p>
          <a:p>
            <a:pPr lvl="0"/>
            <a:r>
              <a:rPr lang="cs-CZ" dirty="0" smtClean="0"/>
              <a:t>má </a:t>
            </a:r>
            <a:r>
              <a:rPr lang="cs-CZ" dirty="0"/>
              <a:t>právo měnit Ústavu</a:t>
            </a:r>
          </a:p>
          <a:p>
            <a:pPr lvl="0"/>
            <a:r>
              <a:rPr lang="cs-CZ" dirty="0"/>
              <a:t>schvaluje mezinárodní </a:t>
            </a:r>
            <a:r>
              <a:rPr lang="cs-CZ" dirty="0" smtClean="0"/>
              <a:t>smlouvy</a:t>
            </a:r>
            <a:endParaRPr lang="cs-CZ" dirty="0"/>
          </a:p>
          <a:p>
            <a:pPr lvl="0"/>
            <a:r>
              <a:rPr lang="cs-CZ" dirty="0"/>
              <a:t>vyslovuje důvěru či nedůvěru vládě </a:t>
            </a:r>
          </a:p>
          <a:p>
            <a:pPr lvl="0"/>
            <a:r>
              <a:rPr lang="cs-CZ" dirty="0"/>
              <a:t>schvaluje rozpočet vlády </a:t>
            </a:r>
          </a:p>
          <a:p>
            <a:pPr lvl="0"/>
            <a:r>
              <a:rPr lang="cs-CZ" dirty="0"/>
              <a:t>rozhoduje o vyhlášení válečného stavu,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o </a:t>
            </a:r>
            <a:r>
              <a:rPr lang="cs-CZ" dirty="0"/>
              <a:t>účasti  </a:t>
            </a:r>
            <a:r>
              <a:rPr lang="cs-CZ" dirty="0" smtClean="0"/>
              <a:t>ČR  </a:t>
            </a:r>
            <a:r>
              <a:rPr lang="cs-CZ" dirty="0"/>
              <a:t>v akcích NATO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762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Zákonodárná moc –vydávání zákonů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Hlavním úkolem poslanecké sněmovny je </a:t>
            </a:r>
            <a:r>
              <a:rPr lang="cs-CZ" b="1" dirty="0" smtClean="0">
                <a:solidFill>
                  <a:srgbClr val="FF0000"/>
                </a:solidFill>
              </a:rPr>
              <a:t>projednávání a vydávání zákonů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Návrhy zákonů </a:t>
            </a:r>
            <a:r>
              <a:rPr lang="cs-CZ" dirty="0" smtClean="0"/>
              <a:t>předkládají poslanci nebo vláda</a:t>
            </a:r>
          </a:p>
          <a:p>
            <a:endParaRPr lang="cs-CZ" dirty="0" smtClean="0"/>
          </a:p>
          <a:p>
            <a:r>
              <a:rPr lang="cs-CZ" dirty="0" smtClean="0"/>
              <a:t>Následuje </a:t>
            </a:r>
            <a:r>
              <a:rPr lang="cs-CZ" b="1" dirty="0" smtClean="0"/>
              <a:t>čtení zákona a rozprava</a:t>
            </a:r>
          </a:p>
          <a:p>
            <a:endParaRPr lang="cs-CZ" b="1" dirty="0" smtClean="0"/>
          </a:p>
          <a:p>
            <a:r>
              <a:rPr lang="cs-CZ" dirty="0" smtClean="0"/>
              <a:t>V rozpravě uvádí poslanci své </a:t>
            </a:r>
            <a:r>
              <a:rPr lang="cs-CZ" b="1" dirty="0" smtClean="0"/>
              <a:t>připomínky a pozměňovací návrhy</a:t>
            </a:r>
          </a:p>
          <a:p>
            <a:endParaRPr lang="cs-CZ" b="1" dirty="0" smtClean="0"/>
          </a:p>
          <a:p>
            <a:r>
              <a:rPr lang="cs-CZ" dirty="0" smtClean="0"/>
              <a:t>Při hlasování musí pro zákon hlasovat </a:t>
            </a:r>
            <a:r>
              <a:rPr lang="cs-CZ" b="1" dirty="0" smtClean="0"/>
              <a:t>nadpoloviční většina </a:t>
            </a:r>
            <a:r>
              <a:rPr lang="cs-CZ" dirty="0" smtClean="0"/>
              <a:t>poslanců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6447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7" y="274638"/>
            <a:ext cx="8363273" cy="562074"/>
          </a:xfrm>
        </p:spPr>
        <p:txBody>
          <a:bodyPr>
            <a:normAutofit fontScale="90000"/>
          </a:bodyPr>
          <a:lstStyle/>
          <a:p>
            <a:pPr marL="0" lvl="0" indent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900" b="1" dirty="0" smtClean="0">
                <a:solidFill>
                  <a:srgbClr val="FF0000"/>
                </a:solidFill>
              </a:rPr>
              <a:t>SENÁT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3100" dirty="0" smtClean="0"/>
              <a:t>Sídlo </a:t>
            </a:r>
            <a:r>
              <a:rPr lang="cs-CZ" sz="3100" dirty="0"/>
              <a:t>senátu je </a:t>
            </a:r>
            <a:r>
              <a:rPr lang="cs-CZ" sz="3100" b="1" dirty="0"/>
              <a:t>Valdštejnském paláci</a:t>
            </a:r>
            <a:r>
              <a:rPr lang="cs-CZ" sz="3100" dirty="0"/>
              <a:t> v Praze</a:t>
            </a:r>
            <a:br>
              <a:rPr lang="cs-CZ" sz="3100" dirty="0"/>
            </a:br>
            <a:r>
              <a:rPr lang="cs-CZ" sz="3100" dirty="0"/>
              <a:t> </a:t>
            </a:r>
            <a:br>
              <a:rPr lang="cs-CZ" sz="3100" dirty="0"/>
            </a:br>
            <a:endParaRPr lang="cs-CZ" sz="31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052736"/>
            <a:ext cx="8568953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6777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73"/>
            <a:ext cx="8229600" cy="836712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SENÁT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600" dirty="0" smtClean="0"/>
              <a:t> </a:t>
            </a:r>
            <a:r>
              <a:rPr lang="cs-CZ" sz="4600" dirty="0"/>
              <a:t>Je to </a:t>
            </a:r>
            <a:r>
              <a:rPr lang="cs-CZ" sz="4600" b="1" dirty="0" smtClean="0"/>
              <a:t>horní </a:t>
            </a:r>
            <a:r>
              <a:rPr lang="cs-CZ" sz="4600" dirty="0" smtClean="0"/>
              <a:t>komora </a:t>
            </a:r>
            <a:endParaRPr lang="cs-CZ" sz="4600" dirty="0"/>
          </a:p>
          <a:p>
            <a:pPr marL="0" indent="0" algn="ctr">
              <a:buNone/>
            </a:pPr>
            <a:r>
              <a:rPr lang="cs-CZ" sz="4600" b="1" dirty="0"/>
              <a:t>Parlamentu České republiky</a:t>
            </a:r>
          </a:p>
          <a:p>
            <a:pPr marL="0" lvl="0" indent="0" algn="ctr">
              <a:buNone/>
            </a:pPr>
            <a:endParaRPr lang="cs-CZ" sz="4600" dirty="0" smtClean="0"/>
          </a:p>
          <a:p>
            <a:pPr marL="0" lvl="0" indent="0">
              <a:buNone/>
            </a:pPr>
            <a:r>
              <a:rPr lang="cs-CZ" b="1" dirty="0" smtClean="0"/>
              <a:t>Má 81 senátorů, </a:t>
            </a:r>
            <a:r>
              <a:rPr lang="cs-CZ" dirty="0" smtClean="0"/>
              <a:t>jsou </a:t>
            </a:r>
            <a:r>
              <a:rPr lang="cs-CZ" dirty="0"/>
              <a:t>voleni na dobu </a:t>
            </a:r>
            <a:r>
              <a:rPr lang="cs-CZ" b="1" dirty="0"/>
              <a:t>šesti </a:t>
            </a:r>
            <a:r>
              <a:rPr lang="cs-CZ" b="1" dirty="0" smtClean="0"/>
              <a:t>let</a:t>
            </a:r>
          </a:p>
          <a:p>
            <a:pPr lvl="0"/>
            <a:endParaRPr lang="cs-CZ" b="1" dirty="0" smtClean="0"/>
          </a:p>
          <a:p>
            <a:pPr marL="0" lvl="0" indent="0">
              <a:buNone/>
            </a:pPr>
            <a:r>
              <a:rPr lang="cs-CZ" dirty="0" smtClean="0"/>
              <a:t>Senátorem může být každý bezúhonný občan od </a:t>
            </a:r>
            <a:r>
              <a:rPr lang="cs-CZ" b="1" dirty="0"/>
              <a:t>40 </a:t>
            </a:r>
            <a:r>
              <a:rPr lang="cs-CZ" b="1" dirty="0" smtClean="0"/>
              <a:t>let věku</a:t>
            </a:r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dirty="0" smtClean="0"/>
              <a:t>Senát </a:t>
            </a:r>
            <a:r>
              <a:rPr lang="cs-CZ" dirty="0"/>
              <a:t>je </a:t>
            </a:r>
            <a:r>
              <a:rPr lang="cs-CZ" b="1" dirty="0" smtClean="0"/>
              <a:t>nerozpustitelný</a:t>
            </a:r>
          </a:p>
          <a:p>
            <a:pPr lvl="0"/>
            <a:endParaRPr lang="cs-CZ" dirty="0"/>
          </a:p>
          <a:p>
            <a:pPr marL="0" lvl="0" indent="0">
              <a:buNone/>
            </a:pPr>
            <a:r>
              <a:rPr lang="cs-CZ" dirty="0"/>
              <a:t>K</a:t>
            </a:r>
            <a:r>
              <a:rPr lang="cs-CZ" dirty="0" smtClean="0"/>
              <a:t>aždé </a:t>
            </a:r>
            <a:r>
              <a:rPr lang="cs-CZ" b="1" dirty="0"/>
              <a:t>dva roky </a:t>
            </a:r>
            <a:r>
              <a:rPr lang="cs-CZ" dirty="0"/>
              <a:t>se volí </a:t>
            </a:r>
            <a:r>
              <a:rPr lang="cs-CZ" dirty="0" smtClean="0"/>
              <a:t>podle krajů </a:t>
            </a:r>
            <a:r>
              <a:rPr lang="cs-CZ" b="1" dirty="0" smtClean="0"/>
              <a:t>třetina</a:t>
            </a:r>
            <a:r>
              <a:rPr lang="cs-CZ" dirty="0" smtClean="0"/>
              <a:t> senátorů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614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Senát Parlamentu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1535"/>
            <a:ext cx="8352928" cy="4582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1414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SENÁT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256584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Poslanecká sněmovna předkládá </a:t>
            </a:r>
          </a:p>
          <a:p>
            <a:pPr marL="0" indent="0" algn="ctr">
              <a:buNone/>
            </a:pPr>
            <a:r>
              <a:rPr lang="cs-CZ" b="1" dirty="0" smtClean="0"/>
              <a:t>přijaté zákony Senátu ČR</a:t>
            </a:r>
          </a:p>
          <a:p>
            <a:pPr marL="0" indent="0" algn="ctr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Senát může</a:t>
            </a:r>
          </a:p>
          <a:p>
            <a:pPr marL="0" indent="0">
              <a:buNone/>
            </a:pPr>
            <a:endParaRPr lang="cs-CZ" sz="4000" b="1" dirty="0"/>
          </a:p>
          <a:p>
            <a:r>
              <a:rPr lang="cs-CZ" sz="4000" dirty="0" smtClean="0"/>
              <a:t> </a:t>
            </a:r>
            <a:r>
              <a:rPr lang="cs-CZ" sz="4000" b="1" dirty="0"/>
              <a:t>schválit</a:t>
            </a:r>
            <a:r>
              <a:rPr lang="cs-CZ" sz="4000" dirty="0"/>
              <a:t> </a:t>
            </a:r>
            <a:r>
              <a:rPr lang="cs-CZ" sz="4000" dirty="0" smtClean="0"/>
              <a:t>návrh zákona -  </a:t>
            </a:r>
            <a:r>
              <a:rPr lang="cs-CZ" sz="4000" dirty="0"/>
              <a:t>potom je postoupen 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              prezidentovi ČR</a:t>
            </a:r>
          </a:p>
          <a:p>
            <a:endParaRPr lang="cs-CZ" sz="4000" dirty="0"/>
          </a:p>
          <a:p>
            <a:r>
              <a:rPr lang="cs-CZ" sz="4000" dirty="0" smtClean="0"/>
              <a:t> </a:t>
            </a:r>
            <a:r>
              <a:rPr lang="cs-CZ" sz="4000" b="1" dirty="0"/>
              <a:t>zamítnout</a:t>
            </a:r>
            <a:r>
              <a:rPr lang="cs-CZ" sz="4000" dirty="0"/>
              <a:t> </a:t>
            </a:r>
            <a:r>
              <a:rPr lang="cs-CZ" sz="4000" dirty="0" smtClean="0"/>
              <a:t> návrh  zákona – potom je </a:t>
            </a:r>
            <a:r>
              <a:rPr lang="cs-CZ" sz="4000" dirty="0">
                <a:solidFill>
                  <a:srgbClr val="FF0000"/>
                </a:solidFill>
              </a:rPr>
              <a:t>vrácen 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         do </a:t>
            </a:r>
            <a:r>
              <a:rPr lang="cs-CZ" sz="4000" dirty="0">
                <a:solidFill>
                  <a:srgbClr val="FF0000"/>
                </a:solidFill>
              </a:rPr>
              <a:t>Poslanecké </a:t>
            </a:r>
            <a:r>
              <a:rPr lang="cs-CZ" sz="4000" dirty="0" smtClean="0">
                <a:solidFill>
                  <a:srgbClr val="FF0000"/>
                </a:solidFill>
              </a:rPr>
              <a:t>sněmovny</a:t>
            </a:r>
            <a:r>
              <a:rPr lang="cs-CZ" sz="4000" dirty="0" smtClean="0"/>
              <a:t>, ta </a:t>
            </a:r>
            <a:r>
              <a:rPr lang="cs-CZ" sz="4000" dirty="0"/>
              <a:t>může Senát 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přehlasovat </a:t>
            </a:r>
            <a:r>
              <a:rPr lang="cs-CZ" sz="4000" dirty="0"/>
              <a:t>nadpoloviční většinou všech poslanců.  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b="1" dirty="0" smtClean="0"/>
              <a:t>vrátit </a:t>
            </a:r>
            <a:r>
              <a:rPr lang="cs-CZ" sz="4000" b="1" dirty="0"/>
              <a:t>s pozměňovacími návrhy </a:t>
            </a:r>
            <a:r>
              <a:rPr lang="cs-CZ" sz="4000" dirty="0"/>
              <a:t>zpět do </a:t>
            </a:r>
            <a:r>
              <a:rPr lang="cs-CZ" sz="4000" dirty="0">
                <a:solidFill>
                  <a:srgbClr val="FF0000"/>
                </a:solidFill>
              </a:rPr>
              <a:t>Poslanecké </a:t>
            </a:r>
            <a:r>
              <a:rPr lang="cs-CZ" sz="4000" dirty="0" smtClean="0">
                <a:solidFill>
                  <a:srgbClr val="FF0000"/>
                </a:solidFill>
              </a:rPr>
              <a:t>sněmovny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/>
              <a:t>  </a:t>
            </a:r>
          </a:p>
          <a:p>
            <a:pPr marL="0" indent="0" algn="ctr">
              <a:buNone/>
            </a:pP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485738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rial"/>
                <a:ea typeface="Calibri"/>
              </a:rPr>
              <a:t>Moc zákonodárná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cs-CZ" dirty="0" smtClean="0">
                <a:ea typeface="Calibri"/>
                <a:cs typeface="Times New Roman"/>
              </a:rPr>
              <a:t>Otázky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 smtClean="0">
                <a:ea typeface="Calibri"/>
                <a:cs typeface="Times New Roman"/>
              </a:rPr>
              <a:t>Co </a:t>
            </a:r>
            <a:r>
              <a:rPr lang="cs-CZ" dirty="0">
                <a:ea typeface="Calibri"/>
                <a:cs typeface="Times New Roman"/>
              </a:rPr>
              <a:t>je to </a:t>
            </a:r>
            <a:r>
              <a:rPr lang="cs-CZ" b="1" dirty="0">
                <a:ea typeface="Calibri"/>
                <a:cs typeface="Times New Roman"/>
              </a:rPr>
              <a:t>dolní a horní</a:t>
            </a:r>
            <a:r>
              <a:rPr lang="cs-CZ" dirty="0">
                <a:ea typeface="Calibri"/>
                <a:cs typeface="Times New Roman"/>
              </a:rPr>
              <a:t> komora Parlamentu ČR?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Kolik má poslanců </a:t>
            </a:r>
            <a:r>
              <a:rPr lang="cs-CZ" b="1" dirty="0">
                <a:ea typeface="Calibri"/>
                <a:cs typeface="Times New Roman"/>
              </a:rPr>
              <a:t>Poslanecká sněmovna</a:t>
            </a:r>
            <a:r>
              <a:rPr lang="cs-CZ" dirty="0">
                <a:ea typeface="Calibri"/>
                <a:cs typeface="Times New Roman"/>
              </a:rPr>
              <a:t> a na jak dlouho jsou voleni?  Kde sídlí?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Kdy je usnášení schopná? Kolik poslanců volí prezidenta ČR?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Kolik má poslanců </a:t>
            </a:r>
            <a:r>
              <a:rPr lang="cs-CZ" b="1" dirty="0">
                <a:ea typeface="Calibri"/>
                <a:cs typeface="Times New Roman"/>
              </a:rPr>
              <a:t>Senát </a:t>
            </a:r>
            <a:r>
              <a:rPr lang="cs-CZ" dirty="0">
                <a:ea typeface="Calibri"/>
                <a:cs typeface="Times New Roman"/>
              </a:rPr>
              <a:t>a na jak dlouho jsou voleni?  Kde sídlí?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Kdy je Senát usnášení schopný?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Vysvětli: Senát může nový zákon </a:t>
            </a:r>
          </a:p>
          <a:p>
            <a:pPr lvl="0">
              <a:lnSpc>
                <a:spcPct val="115000"/>
              </a:lnSpc>
              <a:buFont typeface="Symbol"/>
              <a:buChar char=""/>
            </a:pPr>
            <a:r>
              <a:rPr lang="cs-CZ" b="1" dirty="0">
                <a:latin typeface="Corbel"/>
                <a:ea typeface="Calibri"/>
                <a:cs typeface="Times New Roman"/>
              </a:rPr>
              <a:t>schválit</a:t>
            </a:r>
            <a:r>
              <a:rPr lang="cs-CZ" dirty="0">
                <a:latin typeface="Corbel"/>
                <a:ea typeface="Calibri"/>
                <a:cs typeface="Times New Roman"/>
              </a:rPr>
              <a:t>  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Symbol"/>
              <a:buChar char=""/>
            </a:pPr>
            <a:r>
              <a:rPr lang="cs-CZ" b="1" dirty="0">
                <a:latin typeface="Corbel"/>
                <a:ea typeface="Calibri"/>
                <a:cs typeface="Times New Roman"/>
              </a:rPr>
              <a:t>zamítnout</a:t>
            </a:r>
            <a:r>
              <a:rPr lang="cs-CZ" dirty="0">
                <a:latin typeface="Corbel"/>
                <a:ea typeface="Calibri"/>
                <a:cs typeface="Times New Roman"/>
              </a:rPr>
              <a:t>  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Symbol"/>
              <a:buChar char=""/>
            </a:pPr>
            <a:r>
              <a:rPr lang="cs-CZ" b="1" dirty="0">
                <a:latin typeface="Corbel"/>
                <a:ea typeface="Calibri"/>
                <a:cs typeface="Times New Roman"/>
              </a:rPr>
              <a:t>vrátit s pozměňovacími návrhy zpět do </a:t>
            </a:r>
            <a:r>
              <a:rPr lang="cs-CZ" b="1" u="sng" dirty="0" smtClean="0">
                <a:solidFill>
                  <a:srgbClr val="0000FF"/>
                </a:solidFill>
                <a:latin typeface="Corbel"/>
                <a:ea typeface="Calibri"/>
                <a:cs typeface="Times New Roman"/>
              </a:rPr>
              <a:t> poslanecké sněmovny</a:t>
            </a:r>
            <a:endParaRPr lang="cs-CZ" dirty="0"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434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302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kontakty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/>
              <a:t>www.bing.com/images/search?q=Mapa+čr&amp;qs=n&amp;form=Q</a:t>
            </a:r>
            <a:r>
              <a:rPr lang="cs-CZ" sz="2000" dirty="0"/>
              <a:t> </a:t>
            </a:r>
          </a:p>
          <a:p>
            <a:r>
              <a:rPr lang="cs-CZ" sz="2000" u="sng" dirty="0"/>
              <a:t>http://www.bing.com/images/search?q=%C5%99eka+morava&amp;qs=n&amp;form=QBIR&amp;pq=%C5%99eka+morava&amp;sc=0-2&amp;sp=-1&amp;sk</a:t>
            </a:r>
            <a:r>
              <a:rPr lang="cs-CZ" sz="2000" dirty="0"/>
              <a:t>=</a:t>
            </a:r>
          </a:p>
          <a:p>
            <a:r>
              <a:rPr lang="cs-CZ" sz="2000" dirty="0"/>
              <a:t>www.bing.com/images/search?q=Parlament+ČR&amp;qs=n&amp;form=QBIR&amp;pq=parlament+čr&amp;sc=0-10&amp;sp=-1&amp;sk=#view=detail&amp;id=865A3B4E841D 82D65CFF35EE497A4A62EB9E00C2&amp;selectedIndex=1</a:t>
            </a:r>
          </a:p>
          <a:p>
            <a:r>
              <a:rPr lang="cs-CZ" sz="2000" dirty="0"/>
              <a:t>dokumenty.holesov.cz/</a:t>
            </a:r>
            <a:r>
              <a:rPr lang="cs-CZ" sz="2000" dirty="0" err="1"/>
              <a:t>files</a:t>
            </a:r>
            <a:r>
              <a:rPr lang="cs-CZ" sz="2000" dirty="0"/>
              <a:t>/image/</a:t>
            </a:r>
            <a:r>
              <a:rPr lang="cs-CZ" sz="2000" dirty="0" err="1"/>
              <a:t>news_cs</a:t>
            </a:r>
            <a:r>
              <a:rPr lang="cs-CZ" sz="2000" dirty="0"/>
              <a:t>/248/big/dc0ce29d3972030b4f100a8eb411476b.jpg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550362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613</Words>
  <Application>Microsoft Office PowerPoint</Application>
  <PresentationFormat>Předvádění na obrazovce (4:3)</PresentationFormat>
  <Paragraphs>159</Paragraphs>
  <Slides>19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Výukový materiál Zpracovaný v rámci projektu EU peníze školám </vt:lpstr>
      <vt:lpstr>Občanská nauka 3. ročník Téma: Člověk v demokratickém státě Dělba státní moci, moc zákonodárná</vt:lpstr>
      <vt:lpstr>Jak se dělí státní moc? </vt:lpstr>
      <vt:lpstr>Prezentace aplikace PowerPoint</vt:lpstr>
      <vt:lpstr>MOC ZÁKONODÁRNÁ </vt:lpstr>
      <vt:lpstr>Poslanecká sněmovna Parlamentu ČR</vt:lpstr>
      <vt:lpstr>Poslanecká sněmovna </vt:lpstr>
      <vt:lpstr>Poslanecká sněmovna </vt:lpstr>
      <vt:lpstr>Poslanecká sněmovna - rozhodování </vt:lpstr>
      <vt:lpstr>Zasedání poslanecké sněmovny </vt:lpstr>
      <vt:lpstr>  Poslanecká sněmovna     </vt:lpstr>
      <vt:lpstr>Zákonodárná moc –vydávání zákonů</vt:lpstr>
      <vt:lpstr> SENÁT Sídlo senátu je Valdštejnském paláci v Praze   </vt:lpstr>
      <vt:lpstr>SENÁT</vt:lpstr>
      <vt:lpstr>Senát Parlamentu ČR</vt:lpstr>
      <vt:lpstr>SENÁT</vt:lpstr>
      <vt:lpstr>Moc zákonodárná </vt:lpstr>
      <vt:lpstr>Použitá literatura a zdroje </vt:lpstr>
      <vt:lpstr>Použité kontakty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30</cp:revision>
  <dcterms:created xsi:type="dcterms:W3CDTF">2013-11-22T15:12:52Z</dcterms:created>
  <dcterms:modified xsi:type="dcterms:W3CDTF">2014-01-31T11:02:00Z</dcterms:modified>
</cp:coreProperties>
</file>