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0" r:id="rId2"/>
    <p:sldId id="257" r:id="rId3"/>
    <p:sldId id="258" r:id="rId4"/>
    <p:sldId id="259" r:id="rId5"/>
    <p:sldId id="271" r:id="rId6"/>
    <p:sldId id="275" r:id="rId7"/>
    <p:sldId id="276" r:id="rId8"/>
    <p:sldId id="272" r:id="rId9"/>
    <p:sldId id="274" r:id="rId10"/>
    <p:sldId id="273" r:id="rId11"/>
    <p:sldId id="265" r:id="rId12"/>
    <p:sldId id="264" r:id="rId13"/>
    <p:sldId id="266" r:id="rId14"/>
    <p:sldId id="267" r:id="rId15"/>
    <p:sldId id="260" r:id="rId16"/>
    <p:sldId id="261" r:id="rId17"/>
    <p:sldId id="262" r:id="rId18"/>
    <p:sldId id="278" r:id="rId19"/>
    <p:sldId id="263" r:id="rId20"/>
    <p:sldId id="268" r:id="rId21"/>
    <p:sldId id="279" r:id="rId22"/>
    <p:sldId id="269" r:id="rId23"/>
    <p:sldId id="277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25359B1-F8F6-4CA6-8C89-16DF8C4077A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05A998-9DFC-4792-980E-DD171FC2FB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D63E58-C451-4F21-B4CD-3D1B815E9CF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FDCDA4-EFB9-4EE9-8D37-2C361B3D68B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C98CA5B-7BF5-4023-B4A8-1E1515DE496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59B32F-ABB9-476B-987C-AA8EB77251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6819465-23BE-47A0-938A-2F3C903BE7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8A89995-8A55-47CA-A333-4BB711ACACF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40985F-B17F-4833-8DD1-D19E11A3F8D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109903-0335-42B6-A0DD-F58C1916FA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2A30DC-45A1-4A62-B994-4154482ADC5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4D9EED1-AE89-464B-8684-8711F75AA5B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97551E-AA91-4A2D-ADFA-6DF68CA8FFE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789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ACC9BD8-C378-464A-A032-F7A00C0DCFD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99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89A6141-5BCB-41CC-83C4-5B91F57EF05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19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B9C769A-9502-4F8A-88EC-D7B422B7AE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5DF4615-6C8B-4A7D-AD08-BF024DA40E7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82EAC30-FEAE-4987-A57E-39041E47B36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808E0A1-8E0C-4CD3-8C50-E03621A1A6C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3BA5140-5F84-4C61-8A7F-2BFA1A0C027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5840D7-86B8-4737-A3B6-ECAA2C29438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AA7F91A-0BD9-4444-B896-A4D2477D070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96DAFC-F0F5-4590-A310-171700DCDF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546B6D-9CA7-44FE-BB67-C8F65FAC43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063CAB-8EE4-4EFE-B77F-A832E72C75A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4C5B6-725E-47A3-BBA6-197A950309E9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57915-2E49-4F5A-9FCA-524FA74CD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3C51E-CD43-4F8B-A5C8-1A93A9B22995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0F5BA-14A6-4766-B664-40205683A6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19B2D-77EE-4889-A313-A003337A41FF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3524A-64BF-495C-9D77-6FFE26A7C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CA754-4239-401F-B9AC-86F6B1902A1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E3CD9-6E4F-40A0-B64C-E88C99FDD8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D7B0D-6845-45B6-9EBE-882571E6B4F4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89FE6-5F1D-4BE4-84C3-2D47355CE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0A00C-0663-4F07-9530-14ED5867C9E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A36A9D-D7C0-4668-A812-F8D0C1A366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969EB-015F-4719-BD03-E5CFC0C94B0E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4BF2D-E9CA-4E75-9B01-502D8DDB01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E44A5-DC81-43B9-9448-892A2D709D8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273A0-D44F-4180-B3B6-CAC57650B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D201C-6561-4C1C-B081-D12C87FCD6B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1CC2B-5DC2-4115-B86D-C25F2DC15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8F2AB-04BA-4D74-BF28-97195B62B297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19CA7-A128-4529-9ED8-3CF6EC0296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E7312C-083C-46FA-86A1-A9D6A5182D81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58A6F2-6ABA-41F9-A3C3-4CAFAA121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C070E3-4724-4BFC-8802-A2941F81FE73}" type="datetimeFigureOut">
              <a:rPr lang="cs-CZ"/>
              <a:pPr>
                <a:defRPr/>
              </a:pPr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20C3B9-AE26-4135-B177-5C2CEBE9D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900113" y="947738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O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dborné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U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čiliště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              a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Z</a:t>
            </a:r>
            <a:r>
              <a:rPr lang="cs-CZ" sz="32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ákladní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Š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 </a:t>
            </a:r>
            <a:r>
              <a: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kola praktická </a:t>
            </a:r>
            <a:r>
              <a:rPr lang="cs-CZ" sz="32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  <a:cs typeface="+mn-cs"/>
              </a:rPr>
              <a:t>Holešov</a:t>
            </a:r>
            <a:endParaRPr lang="cs-CZ" sz="320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  <a:cs typeface="+mn-cs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188" y="1557338"/>
            <a:ext cx="7772400" cy="14398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850" y="2565400"/>
            <a:ext cx="8640763" cy="3887788"/>
          </a:xfrm>
        </p:spPr>
        <p:txBody>
          <a:bodyPr rtlCol="0">
            <a:normAutofit fontScale="77500" lnSpcReduction="20000"/>
          </a:bodyPr>
          <a:lstStyle/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Mgr. Marcela VLASATÍKOVÁ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algn="l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288" y="1268413"/>
            <a:ext cx="842486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8" y="1989138"/>
            <a:ext cx="7772400" cy="147002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Občanská nauka 3. ročník</a:t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Téma: Člověk v demokratickém státě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3200" b="1" dirty="0"/>
              <a:t>D</a:t>
            </a:r>
            <a:r>
              <a:rPr lang="cs-CZ" sz="3200" b="1" dirty="0" smtClean="0"/>
              <a:t>ělba státní moci, moc výkonná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113" y="4724400"/>
            <a:ext cx="6400800" cy="1897063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Mgr. Marcela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Vlasatíková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algn="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Odborné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učiliště Holešov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  <p:pic>
        <p:nvPicPr>
          <p:cNvPr id="16387" name="obrázek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214313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6388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6389" name="Obrázek 6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38313" y="3914775"/>
            <a:ext cx="2952750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Jak se dělí státní moc?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Státní moc se dělí podle Ústavy ČR na tři složky: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Moc zákonodárná   - Parlament ČR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                                   TVORBA ZÁKONŮ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Moc výkonná  - Vláda a prezident ČR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                                  </a:t>
            </a:r>
            <a:r>
              <a:rPr lang="cs-CZ" dirty="0"/>
              <a:t>ŘÍZENÍ STÁTU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Moc soudní – Soustava soudů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                                  DODRŽOVÁNÍ ZÁKONŮ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MOC VÝKONNÁ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6287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V našem státě vykonává moc </a:t>
            </a:r>
            <a:r>
              <a:rPr lang="cs-CZ" dirty="0" smtClean="0"/>
              <a:t>výkonnou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prezident  </a:t>
            </a:r>
            <a:r>
              <a:rPr lang="cs-CZ" dirty="0">
                <a:solidFill>
                  <a:srgbClr val="FF0000"/>
                </a:solidFill>
              </a:rPr>
              <a:t>České </a:t>
            </a:r>
            <a:r>
              <a:rPr lang="cs-CZ" dirty="0" smtClean="0">
                <a:solidFill>
                  <a:srgbClr val="FF0000"/>
                </a:solidFill>
              </a:rPr>
              <a:t>republiky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a 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láda ČR.</a:t>
            </a:r>
            <a:endParaRPr lang="cs-CZ" dirty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Prezident ČR   2013 - 2018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Miloš Zeman</a:t>
            </a:r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2476500"/>
            <a:ext cx="6121400" cy="407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smtClean="0"/>
              <a:t>Pražský hrad – sídlo prezidenta ČR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684213" y="1693863"/>
            <a:ext cx="7272337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2457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341438"/>
            <a:ext cx="7848600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2057400"/>
            <a:ext cx="414337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1188" y="476250"/>
            <a:ext cx="9525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Vláda ČR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Vláda ČR vedená Jiřím Rusnokem</a:t>
            </a: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2420938"/>
            <a:ext cx="6746875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Vláda ČR     2014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Vláda vedená premiérem Sobotkou</a:t>
            </a: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97000" y="2420938"/>
            <a:ext cx="6286500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Sídlo vlády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2390775"/>
            <a:ext cx="6767512" cy="382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MOC VÝKONNÁ – prezident ČR</a:t>
            </a:r>
            <a:endParaRPr lang="cs-CZ" smtClean="0"/>
          </a:p>
        </p:txBody>
      </p:sp>
      <p:sp>
        <p:nvSpPr>
          <p:cNvPr id="3481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Úřad </a:t>
            </a:r>
            <a:r>
              <a:rPr lang="cs-CZ" smtClean="0">
                <a:solidFill>
                  <a:srgbClr val="FF0000"/>
                </a:solidFill>
              </a:rPr>
              <a:t>prezidenta ČR </a:t>
            </a:r>
            <a:r>
              <a:rPr lang="cs-CZ" smtClean="0"/>
              <a:t>je na Pražském hradě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Prezident České republiky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smtClean="0"/>
              <a:t>Je hlavou státu</a:t>
            </a:r>
          </a:p>
          <a:p>
            <a:r>
              <a:rPr lang="cs-CZ" sz="2800" smtClean="0"/>
              <a:t>Je volen přímou volbou občany ČR na dobu 5 let </a:t>
            </a:r>
          </a:p>
          <a:p>
            <a:r>
              <a:rPr lang="cs-CZ" sz="2800" smtClean="0"/>
              <a:t> Může být zvolen po 2 období po sobě ( 10 let)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Pravomoci prezidenta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616575"/>
          </a:xfrm>
        </p:spPr>
        <p:txBody>
          <a:bodyPr rtlCol="0">
            <a:normAutofit fontScale="92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   K jeho pravomocem patří</a:t>
            </a:r>
            <a:r>
              <a:rPr lang="cs-CZ" dirty="0" smtClean="0"/>
              <a:t>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jmenování a odvolávání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vlády</a:t>
            </a:r>
            <a:r>
              <a:rPr lang="cs-CZ" b="1" dirty="0"/>
              <a:t> </a:t>
            </a:r>
            <a:r>
              <a:rPr lang="cs-CZ" dirty="0"/>
              <a:t>a jejích </a:t>
            </a:r>
            <a:r>
              <a:rPr lang="cs-CZ" dirty="0" smtClean="0"/>
              <a:t>členů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svolávání zasedání, případné rozpouštění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Poslanecké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sněmovny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schemeClr val="tx2"/>
              </a:solidFill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jmenuje do funkce také 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>
                <a:solidFill>
                  <a:schemeClr val="tx2"/>
                </a:solidFill>
              </a:rPr>
              <a:t>       </a:t>
            </a:r>
            <a:r>
              <a:rPr lang="cs-CZ" b="1" dirty="0" smtClean="0"/>
              <a:t>soudce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       prezidenta 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Nejvyššího kontrolního úřadu</a:t>
            </a:r>
            <a:r>
              <a:rPr lang="cs-CZ" dirty="0">
                <a:solidFill>
                  <a:schemeClr val="tx2"/>
                </a:solidFill>
              </a:rPr>
              <a:t>, </a:t>
            </a:r>
            <a:endParaRPr lang="cs-CZ" dirty="0" smtClean="0">
              <a:solidFill>
                <a:schemeClr val="tx2"/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   </a:t>
            </a:r>
            <a:r>
              <a:rPr lang="cs-CZ" b="1" dirty="0"/>
              <a:t>bankovní </a:t>
            </a:r>
            <a:r>
              <a:rPr lang="cs-CZ" b="1" dirty="0" smtClean="0"/>
              <a:t>radu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České národní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banky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      </a:t>
            </a:r>
            <a:r>
              <a:rPr lang="cs-CZ" b="1" dirty="0" smtClean="0"/>
              <a:t>generály</a:t>
            </a:r>
            <a:r>
              <a:rPr lang="cs-CZ" dirty="0" smtClean="0"/>
              <a:t>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Armády České republiky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Pravomoci prezidenta republiky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832475"/>
          </a:xfrm>
        </p:spPr>
        <p:txBody>
          <a:bodyPr rtlCol="0">
            <a:normAutofit fontScale="92500"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K jeho </a:t>
            </a:r>
            <a:r>
              <a:rPr lang="cs-CZ" dirty="0" smtClean="0"/>
              <a:t>dalším pravomocem </a:t>
            </a:r>
            <a:r>
              <a:rPr lang="cs-CZ" dirty="0"/>
              <a:t>patří: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Odpouští </a:t>
            </a:r>
            <a:r>
              <a:rPr lang="cs-CZ" dirty="0"/>
              <a:t>a zmírňuje </a:t>
            </a:r>
            <a:r>
              <a:rPr lang="cs-CZ" b="1" dirty="0"/>
              <a:t>tresty,</a:t>
            </a:r>
            <a:r>
              <a:rPr lang="cs-CZ" dirty="0"/>
              <a:t> uděluje </a:t>
            </a:r>
            <a:r>
              <a:rPr lang="cs-CZ" dirty="0" smtClean="0"/>
              <a:t>amnestii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Zastupuje </a:t>
            </a:r>
            <a:r>
              <a:rPr lang="cs-CZ" b="1" dirty="0"/>
              <a:t>náš stát</a:t>
            </a:r>
            <a:r>
              <a:rPr lang="cs-CZ" dirty="0"/>
              <a:t> v </a:t>
            </a:r>
            <a:r>
              <a:rPr lang="cs-CZ" dirty="0" smtClean="0"/>
              <a:t>zahraničí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Je vrcholným </a:t>
            </a:r>
            <a:r>
              <a:rPr lang="cs-CZ" b="1" dirty="0"/>
              <a:t>velitelem </a:t>
            </a:r>
            <a:r>
              <a:rPr lang="cs-CZ" dirty="0"/>
              <a:t>ozbrojených </a:t>
            </a:r>
            <a:r>
              <a:rPr lang="cs-CZ" dirty="0" smtClean="0"/>
              <a:t>sil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Propůjčuje státní </a:t>
            </a:r>
            <a:r>
              <a:rPr lang="cs-CZ" b="1" dirty="0" smtClean="0"/>
              <a:t>vyznamenání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Pověřuje a odvolává </a:t>
            </a:r>
            <a:r>
              <a:rPr lang="cs-CZ" b="1" dirty="0"/>
              <a:t>velvyslance</a:t>
            </a: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MOC VÝKONNÁ -vláda ČR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mtClean="0"/>
              <a:t>Sídlo </a:t>
            </a:r>
            <a:r>
              <a:rPr lang="cs-CZ" smtClean="0">
                <a:solidFill>
                  <a:srgbClr val="FF0000"/>
                </a:solidFill>
              </a:rPr>
              <a:t>vlády ČR</a:t>
            </a:r>
            <a:r>
              <a:rPr lang="cs-CZ" smtClean="0"/>
              <a:t> se nachází ve Strakově akademii</a:t>
            </a:r>
          </a:p>
          <a:p>
            <a:pPr marL="0" indent="0" algn="ctr">
              <a:buFont typeface="Arial" charset="0"/>
              <a:buNone/>
            </a:pPr>
            <a:r>
              <a:rPr lang="cs-CZ" smtClean="0"/>
              <a:t> v Praze</a:t>
            </a:r>
          </a:p>
        </p:txBody>
      </p:sp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39975" y="3213100"/>
            <a:ext cx="4319588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Vláda České republiky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07950" y="981075"/>
            <a:ext cx="9251950" cy="5876925"/>
          </a:xfrm>
        </p:spPr>
        <p:txBody>
          <a:bodyPr rtlCol="0">
            <a:normAutofit fontScale="775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Vláda ČR je vrcholným orgánem </a:t>
            </a:r>
            <a:r>
              <a:rPr lang="cs-CZ" b="1" dirty="0" smtClean="0"/>
              <a:t>výkonné moci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Nová vláda se ustavuje po každých volbách do Poslanecké sněmovny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/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sz="3300" dirty="0"/>
              <a:t>Skládá se z </a:t>
            </a:r>
            <a:r>
              <a:rPr lang="cs-CZ" sz="3300" b="1" dirty="0"/>
              <a:t>předsedy vlády, </a:t>
            </a:r>
            <a:r>
              <a:rPr lang="cs-CZ" sz="3300" b="1" dirty="0" smtClean="0"/>
              <a:t>místopředsedů </a:t>
            </a:r>
            <a:r>
              <a:rPr lang="cs-CZ" sz="3300" b="1" dirty="0"/>
              <a:t>vlády </a:t>
            </a:r>
            <a:r>
              <a:rPr lang="cs-CZ" sz="3300" b="1" dirty="0" smtClean="0"/>
              <a:t>a ministrů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3300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300" dirty="0" smtClean="0"/>
              <a:t> V </a:t>
            </a:r>
            <a:r>
              <a:rPr lang="cs-CZ" sz="3300" dirty="0"/>
              <a:t>čele vlády je </a:t>
            </a:r>
            <a:r>
              <a:rPr lang="cs-CZ" sz="3300" b="1" dirty="0"/>
              <a:t>předseda = premiér,</a:t>
            </a:r>
            <a:r>
              <a:rPr lang="cs-CZ" sz="3300" dirty="0"/>
              <a:t> </a:t>
            </a:r>
            <a:r>
              <a:rPr lang="cs-CZ" sz="3300" dirty="0" smtClean="0"/>
              <a:t>kterého jmenuje prezident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3300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300" dirty="0" smtClean="0"/>
              <a:t>Předseda </a:t>
            </a:r>
            <a:r>
              <a:rPr lang="cs-CZ" sz="3300" dirty="0"/>
              <a:t>vlády jmenuje </a:t>
            </a:r>
            <a:r>
              <a:rPr lang="cs-CZ" sz="3300" b="1" dirty="0" smtClean="0"/>
              <a:t>ministry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3300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300" dirty="0" smtClean="0"/>
              <a:t> </a:t>
            </a:r>
            <a:r>
              <a:rPr lang="cs-CZ" sz="3300" dirty="0"/>
              <a:t>Vláda do 30 dnů po svém jmenování předstoupí před Poslaneckou sněmovnu a požádá ji o </a:t>
            </a:r>
            <a:r>
              <a:rPr lang="cs-CZ" sz="3300" b="1" dirty="0" smtClean="0"/>
              <a:t>důvěru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3300" b="1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3300" dirty="0"/>
              <a:t> Je odpovědná Poslanecké sněmovně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sz="33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Vláda České republiky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Vláda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</a:t>
            </a:r>
            <a:r>
              <a:rPr lang="cs-CZ" dirty="0" smtClean="0"/>
              <a:t>asedá na pravidelných schůzích, kde rozhoduje o změnách a řízení státu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Členové vlády – ministři – řídí jednotlivá ministerstva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2437"/>
          </a:xfrm>
        </p:spPr>
        <p:txBody>
          <a:bodyPr/>
          <a:lstStyle/>
          <a:p>
            <a:r>
              <a:rPr lang="cs-CZ" sz="2800" b="1" smtClean="0"/>
              <a:t>Zasedání vlády - Koloděje (18.4.2001)</a:t>
            </a:r>
          </a:p>
        </p:txBody>
      </p:sp>
      <p:sp>
        <p:nvSpPr>
          <p:cNvPr id="49154" name="Zástupný symbol pro obsah 2"/>
          <p:cNvSpPr>
            <a:spLocks noGrp="1"/>
          </p:cNvSpPr>
          <p:nvPr>
            <p:ph idx="1"/>
          </p:nvPr>
        </p:nvSpPr>
        <p:spPr>
          <a:xfrm>
            <a:off x="900113" y="1019175"/>
            <a:ext cx="5327650" cy="45259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908050"/>
            <a:ext cx="6337300" cy="467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Nadpis 1"/>
          <p:cNvSpPr>
            <a:spLocks noGrp="1"/>
          </p:cNvSpPr>
          <p:nvPr>
            <p:ph type="title"/>
          </p:nvPr>
        </p:nvSpPr>
        <p:spPr>
          <a:xfrm>
            <a:off x="611188" y="0"/>
            <a:ext cx="8229600" cy="765175"/>
          </a:xfrm>
        </p:spPr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Vláda České republiky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692150"/>
            <a:ext cx="8578850" cy="6165850"/>
          </a:xfrm>
        </p:spPr>
        <p:txBody>
          <a:bodyPr rtlCol="0">
            <a:normAutofit fontScale="70000" lnSpcReduction="20000"/>
          </a:bodyPr>
          <a:lstStyle/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    Ministerstva</a:t>
            </a:r>
          </a:p>
          <a:p>
            <a:pPr marL="0" indent="0" algn="ctr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b="1" dirty="0" smtClean="0"/>
              <a:t>Každé ministerstvo se stará o určitou oblast, řídí určitý rezort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Ministerstvo pro místní rozvoj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Životního prostředí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Práce a soc. věcí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Vnitra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Zahraničních věcí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Obrany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Průmyslu a obchodu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Zdravotnictví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Spravedlnosti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Financí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Školství a tělovýchovy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Dopravy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Zemědělství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Kultury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Vláda České republiky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Nová </a:t>
            </a:r>
            <a:r>
              <a:rPr lang="cs-CZ" dirty="0"/>
              <a:t>vláda se ustavuje po každých volbách do Poslanecké sněmovny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Vláda do 30 dnů po svém jmenování předstoupí před Poslaneckou sněmovnu a požádá ji o </a:t>
            </a:r>
            <a:r>
              <a:rPr lang="cs-CZ" b="1" dirty="0"/>
              <a:t>důvěru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b="1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Moc výkonná 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6021387"/>
          </a:xfrm>
        </p:spPr>
        <p:txBody>
          <a:bodyPr>
            <a:normAutofit/>
          </a:bodyPr>
          <a:lstStyle/>
          <a:p>
            <a:pPr marL="0" indent="0">
              <a:lnSpc>
                <a:spcPct val="95000"/>
              </a:lnSpc>
              <a:buFont typeface="Arial" charset="0"/>
              <a:buNone/>
            </a:pPr>
            <a:r>
              <a:rPr lang="cs-CZ" sz="1800" b="1" smtClean="0">
                <a:ea typeface="Calibri" pitchFamily="34" charset="0"/>
                <a:cs typeface="Times New Roman" pitchFamily="18" charset="0"/>
              </a:rPr>
              <a:t>Otázky</a:t>
            </a:r>
          </a:p>
          <a:p>
            <a:pPr marL="0" indent="0">
              <a:lnSpc>
                <a:spcPct val="95000"/>
              </a:lnSpc>
              <a:buFont typeface="Arial" charset="0"/>
              <a:buNone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b="1" smtClean="0">
                <a:ea typeface="Calibri" pitchFamily="34" charset="0"/>
                <a:cs typeface="Times New Roman" pitchFamily="18" charset="0"/>
              </a:rPr>
              <a:t>Prezident</a:t>
            </a:r>
            <a:endParaRPr lang="cs-CZ" sz="1800" smtClean="0">
              <a:ea typeface="Calibri" pitchFamily="34" charset="0"/>
              <a:cs typeface="Times New Roman" pitchFamily="18" charset="0"/>
            </a:endParaRP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Kdo ho volí?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Na jak dlouho?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KOHO JMENUJE A ODVOLÁVÁ?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Koho svolává?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Koho jmenuje do funkce?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Koho svolává?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Jaké má pravomoci?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Jaký má vztah k armádě?</a:t>
            </a:r>
          </a:p>
          <a:p>
            <a:pPr marL="0" indent="0">
              <a:lnSpc>
                <a:spcPct val="95000"/>
              </a:lnSpc>
              <a:buFont typeface="Arial" charset="0"/>
              <a:buNone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 </a:t>
            </a:r>
          </a:p>
          <a:p>
            <a:pPr marL="0" indent="0">
              <a:lnSpc>
                <a:spcPct val="95000"/>
              </a:lnSpc>
              <a:buFont typeface="Arial" charset="0"/>
              <a:buNone/>
            </a:pPr>
            <a:r>
              <a:rPr lang="cs-CZ" sz="1800" b="1" smtClean="0">
                <a:ea typeface="Calibri" pitchFamily="34" charset="0"/>
                <a:cs typeface="Times New Roman" pitchFamily="18" charset="0"/>
              </a:rPr>
              <a:t>VLÁDA</a:t>
            </a:r>
            <a:endParaRPr lang="cs-CZ" sz="1800" smtClean="0">
              <a:ea typeface="Calibri" pitchFamily="34" charset="0"/>
              <a:cs typeface="Times New Roman" pitchFamily="18" charset="0"/>
            </a:endParaRP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Times New Roman" pitchFamily="18" charset="0"/>
              </a:rPr>
              <a:t>Z KOHO SE </a:t>
            </a:r>
            <a:r>
              <a:rPr lang="cs-CZ" sz="1800" smtClean="0">
                <a:latin typeface="Arial" charset="0"/>
                <a:cs typeface="Times New Roman" pitchFamily="18" charset="0"/>
              </a:rPr>
              <a:t>S</a:t>
            </a:r>
            <a:r>
              <a:rPr lang="cs-CZ" sz="1800" smtClean="0">
                <a:ea typeface="Calibri" pitchFamily="34" charset="0"/>
                <a:cs typeface="Calibri" pitchFamily="34" charset="0"/>
              </a:rPr>
              <a:t>KLÁDÁ VLÁDA?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Calibri" pitchFamily="34" charset="0"/>
              </a:rPr>
              <a:t>Kdo je v čele? Kdo ho jmenuje?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Calibri" pitchFamily="34" charset="0"/>
              </a:rPr>
              <a:t>Kdo jmenuje ministry?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Calibri" pitchFamily="34" charset="0"/>
              </a:rPr>
              <a:t>Kdy žádá vláda o důvěru?</a:t>
            </a:r>
          </a:p>
          <a:p>
            <a:pPr marL="0" indent="0">
              <a:lnSpc>
                <a:spcPct val="95000"/>
              </a:lnSpc>
              <a:buFont typeface="Calibri" pitchFamily="34" charset="0"/>
              <a:buAutoNum type="arabicPeriod"/>
            </a:pPr>
            <a:r>
              <a:rPr lang="cs-CZ" sz="1800" smtClean="0">
                <a:ea typeface="Calibri" pitchFamily="34" charset="0"/>
                <a:cs typeface="Calibri" pitchFamily="34" charset="0"/>
              </a:rPr>
              <a:t>Kolik a jaká máme ministerstva? </a:t>
            </a:r>
          </a:p>
          <a:p>
            <a:pPr marL="0" indent="0">
              <a:lnSpc>
                <a:spcPct val="95000"/>
              </a:lnSpc>
              <a:buFont typeface="Arial" charset="0"/>
              <a:buNone/>
            </a:pPr>
            <a:r>
              <a:rPr lang="cs-CZ" sz="1800" smtClean="0">
                <a:ea typeface="Calibri" pitchFamily="34" charset="0"/>
                <a:cs typeface="Calibri" pitchFamily="34" charset="0"/>
              </a:rPr>
              <a:t>            Vyjmenuj některá.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7500" lnSpcReduction="2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Sokol J. a kol. , Občanské minimum, Praha: ÚIV, 20002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Ústava České republiky, 1/1993 Sb.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 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Zákon České národní rady č. 3/1993 Sb. O státních symbolech ČR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 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 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Zákon č. 200 o přestupcích, ve znění pozdějších předpisů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 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Platné zákony a vyhlášky lze najít na internetové adrese: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 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93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smtClean="0"/>
              <a:t>http://www.bing.com/images/search?q=s%C3%ADdlo+prezidenta+%C4%8CR&amp;go=&amp;qs=bs&amp;form=QBIR#view=detail&amp;id=1E95FC3F64830AFA3EB49CB255A28E601752559F&amp;selectedIndex=16</a:t>
            </a:r>
          </a:p>
          <a:p>
            <a:r>
              <a:rPr lang="cs-CZ" sz="1600" smtClean="0"/>
              <a:t>http://ts3.mm.bing.net/th?id=H.4911485315580982&amp;w=241&amp;h=154&amp;c=7&amp;rs=1&amp;pid=1.7</a:t>
            </a:r>
          </a:p>
          <a:p>
            <a:r>
              <a:rPr lang="cs-CZ" sz="1600" smtClean="0"/>
              <a:t>http://upload.wikimedia.org/wikipedia/commons/thumb/f/fc/Flag_of_the_president_of_the_Czech_Republic.svg/100px-Flag_of_the_president_of_the_Czech_Republic.svg.png</a:t>
            </a:r>
          </a:p>
          <a:p>
            <a:r>
              <a:rPr lang="cs-CZ" sz="1600" smtClean="0"/>
              <a:t>http://upload.wikimedia.org/wikipedia/commons/thumb/3/3f/Praha_strakova_akademie_5886.jpg/220px-Praha_strakova_akademie_5886.jpg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705</Words>
  <Application>Microsoft Office PowerPoint</Application>
  <PresentationFormat>On-screen Show (4:3)</PresentationFormat>
  <Paragraphs>185</Paragraphs>
  <Slides>23</Slides>
  <Notes>23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Calibri</vt:lpstr>
      <vt:lpstr>Arial</vt:lpstr>
      <vt:lpstr>Times New Roman</vt:lpstr>
      <vt:lpstr>Motiv systému Office</vt:lpstr>
      <vt:lpstr>Výukový materiál Zpracovaný v rámci projektu EU peníze školám </vt:lpstr>
      <vt:lpstr>Občanská nauka 3. ročník Téma: Člověk v demokratickém státě Dělba státní moci, moc výkonná </vt:lpstr>
      <vt:lpstr> Jak se dělí státní moc? </vt:lpstr>
      <vt:lpstr>MOC VÝKONNÁ</vt:lpstr>
      <vt:lpstr>Prezident ČR   2013 - 2018</vt:lpstr>
      <vt:lpstr>Pražský hrad – sídlo prezidenta ČR</vt:lpstr>
      <vt:lpstr>Snímek 7</vt:lpstr>
      <vt:lpstr>Vláda ČR</vt:lpstr>
      <vt:lpstr>Vláda ČR     2014</vt:lpstr>
      <vt:lpstr>Sídlo vlády</vt:lpstr>
      <vt:lpstr>MOC VÝKONNÁ – prezident ČR</vt:lpstr>
      <vt:lpstr>Prezident České republiky</vt:lpstr>
      <vt:lpstr>Pravomoci prezidenta republiky</vt:lpstr>
      <vt:lpstr>Pravomoci prezidenta republiky</vt:lpstr>
      <vt:lpstr>MOC VÝKONNÁ -vláda ČR</vt:lpstr>
      <vt:lpstr>Vláda České republiky</vt:lpstr>
      <vt:lpstr>Vláda České republiky</vt:lpstr>
      <vt:lpstr>Zasedání vlády - Koloděje (18.4.2001)</vt:lpstr>
      <vt:lpstr>Vláda České republiky</vt:lpstr>
      <vt:lpstr>Vláda České republiky</vt:lpstr>
      <vt:lpstr>Moc výkonná </vt:lpstr>
      <vt:lpstr>Použitá literatura a zdroje 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DUM</cp:lastModifiedBy>
  <cp:revision>25</cp:revision>
  <dcterms:created xsi:type="dcterms:W3CDTF">2013-11-22T15:12:52Z</dcterms:created>
  <dcterms:modified xsi:type="dcterms:W3CDTF">2014-02-03T15:00:22Z</dcterms:modified>
</cp:coreProperties>
</file>