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notesSlides/notesSlide29.xml" ContentType="application/vnd.openxmlformats-officedocument.presentationml.notesSl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Override PartName="/ppt/notesSlides/notesSlide27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6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3"/>
  </p:notesMasterIdLst>
  <p:sldIdLst>
    <p:sldId id="272" r:id="rId2"/>
    <p:sldId id="257" r:id="rId3"/>
    <p:sldId id="264" r:id="rId4"/>
    <p:sldId id="265" r:id="rId5"/>
    <p:sldId id="273" r:id="rId6"/>
    <p:sldId id="275" r:id="rId7"/>
    <p:sldId id="259" r:id="rId8"/>
    <p:sldId id="260" r:id="rId9"/>
    <p:sldId id="276" r:id="rId10"/>
    <p:sldId id="280" r:id="rId11"/>
    <p:sldId id="281" r:id="rId12"/>
    <p:sldId id="266" r:id="rId13"/>
    <p:sldId id="282" r:id="rId14"/>
    <p:sldId id="277" r:id="rId15"/>
    <p:sldId id="271" r:id="rId16"/>
    <p:sldId id="278" r:id="rId17"/>
    <p:sldId id="261" r:id="rId18"/>
    <p:sldId id="262" r:id="rId19"/>
    <p:sldId id="274" r:id="rId20"/>
    <p:sldId id="263" r:id="rId21"/>
    <p:sldId id="279" r:id="rId22"/>
    <p:sldId id="267" r:id="rId23"/>
    <p:sldId id="283" r:id="rId24"/>
    <p:sldId id="268" r:id="rId25"/>
    <p:sldId id="284" r:id="rId26"/>
    <p:sldId id="285" r:id="rId27"/>
    <p:sldId id="287" r:id="rId28"/>
    <p:sldId id="286" r:id="rId29"/>
    <p:sldId id="269" r:id="rId30"/>
    <p:sldId id="270" r:id="rId31"/>
    <p:sldId id="288" r:id="rId3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6338" autoAdjust="0"/>
    <p:restoredTop sz="94660"/>
  </p:normalViewPr>
  <p:slideViewPr>
    <p:cSldViewPr>
      <p:cViewPr>
        <p:scale>
          <a:sx n="80" d="100"/>
          <a:sy n="80" d="100"/>
        </p:scale>
        <p:origin x="-594" y="-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79533C-9585-4707-94D2-C1620431D97F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FE1130-011E-46F8-9602-E99497976A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094189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27140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27140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98894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58660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507319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65566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48681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637120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962194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831923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245019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4846470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521039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047361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8754294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1256011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269947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45004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9675273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1326083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1452987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6769211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332574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451856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25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5388557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26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636648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27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0598582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28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4350295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29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453339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30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6434406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31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222243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03875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502491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767654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0771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0348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47091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08391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8949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453159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83402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03756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217374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rad.cz/cz/stat_symboly" TargetMode="External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/aspi.cz" TargetMode="Externa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AutoShape 2" descr="data:image/jpeg;base64,/9j/4AAQSkZJRgABAQAAAQABAAD/2wCEAAkGBhAQEBAPDxAPDw8PDwwNDQ8NDw4NDQ8PFBAVFRQQEhQXHCYeFxkjGRIUHy8gIycpLSwsFR4xQTwqNSYrLCkBCQoKDgwNGQ8PGS0kHiQpKSkpLSwsKSwpLCkpKSkpLSkpMCkpLCkpKSopKSwpKSkpKSksKSwpLCwvLCkpKSwpKf/AABEIALoA+AMBIgACEQEDEQH/xAAcAAACAgMBAQAAAAAAAAAAAAAAAQQFAgMGBwj/xABDEAACAgEBBQQGBQkGBwAAAAAAAQIDEQQFBhIhMUFRYXEHEyKBkaEjMlKxwRRCYmNygpPR8CQzQ1TS4RUWF5KywvH/xAAaAQEAAgMBAAAAAAAAAAAAAAAAAgQBAwUG/8QAKREBAAICAQQCAQIHAAAAAAAAAAECAxEEEiExQQVRIhMyFEJSYXGBof/aAAwDAQACEQMRAD8A9xAAABYGAAAAAALAAAxAAwEADAQAMAFgBgGAAAAAAAAAAAAAEMAAAAAAAAAABAAwFkYgAAwMAAAEBjOWCsntXEsPks4zn7ybrLVGLb7Dl9TdkDqaNRnl2kg4/RbY4PZnnh7JLrHwfei+p2zU1n1tf/cl8mBPnYksvlhZeeWF3mijXwmk4yUovKzF5We45neLbqs+iqeYf4kl0l+ivArdl7SdMny4oSxxRz2/aXiB6CmModPvJX09teLin9zLOjXxlzTTXh1+AErIzCNiZmAAAAAhgAAAAAAIBgAAAAIBgAAACDIDAQAAZMZTwabLgN0rEiJftBR8fLl8yNqL/ErdReBlrtdKfXp2JdCousNl1pCtsAwsmaWOTEAGyqJhFEuisDfp6y30leOnyImlpLfTVASqckiNrXVGFcTY2A/XmyM0ys12o4Vy6m/ZrfDlgTgE2V2q27TXLhlPEl1STePPAFkBE0+0ITXFGSlF9sefx7iUpAAxDAAFkAGAsjAAAAFgAyRdobSrog7LZqEI9ZPv7ku1+A1vwJLZUbe3mo0kc2SzNr2ao4dkvd2LxZxW3PSHdY3HTfQw6cbSd0vwj8zj9RqZSblOUpSfOUpNyk/Nl/Fw7T3u1zd2+j9Jz43+UUpVtvhdLbnBd0k/r+fI6bSbbp1EeOiyNi7eF+1H9qPVe88UuuIq2hOuSnXOUJrpKEnGS95vycOk/t7Ixefb2/UXldfccDsz0lyWIauPGunralia8ZQ6P3Y8mdTptqVXx9ZVONkH2xeWvBrqn5nPyYbY/LZFolvtsI8pBKRiaUgCQG2uAGVUCw09RqoqLTTUAb9LSWdNZporJkEBkjXZMcpYIl9wGrUST6k/SWJLBQ6m8iQ2pOt+y8r7Mua/2A7G3o8HEbw08NzfZYuPyecP5r5lvRvTXjE1KDx3ccfiik23tGN004J8MU0m1htt5bx8AI2j1sqpcUX+0n0ku5/zOo0e8tOPak4PtjKMm/c11OPM4wA6+W9dWcJTa+1wrHwzks9PrVLDTynzTXajitJRxSSzjLSyzoNJBxkopNRikl4+IF+M1xsRmmAwEMAAQAefVekxer50S9bjopr1We/L54OT2xty7VT47pZx9SCyq4Luivx6kfaGisom6rYuMl71JdkovtTINlp3ceHHWeqsNE2mWdlhDuvMbtQQLtQb0WV95AuvMbryJZaY2HZYPR7Rtpn6ymcq5rti+q7mujXgyPKRiRmIntLLv9i+kGE8Q1SVcunrYJ+qf7Uesfu8jr6rIySlFqUWsxlFqUWu9NHiSLTY2279NLNM8RzmVcvaql5x/Fcyll4cT3onF/t6/CBMppOZ3f3109+IW/2ezkvaeaZPwn2e/B2+l0+cePNY6M516WpOrNkTs9NQWmnpMNPQT64EGTrgZykDeCPbaArrSs1OoNmp1BVai8DDUXEG2wd1hobAxbADOMQCMSRVWKusmVVAZUVFnp5yXRv4keqskxAlQufa2+8kV65Lq/kVsrSPbeBf17Ri3hSWe7o/mSYWpnFW3lpsjaTksN+1DGe9x7/cB0gGFVmVkAOe25u/DUQddiXR+qn+dXPsafd3o8S1NrTafVNxfmnhn0VquSz3c/hzPmLVapuUm+1yfxbZ0+DadTDVdnfqSFbca7biNOZ0EGc7DS2DYjABpDjE3QqAwhWSqqTZVQTqdMBjRpzp9394tRpcKEuOvtqszKHu7Y+4qqaCXCsWpFo1Y29V2BvjptTiLfqLX/h2tcMn+hPo/kzpGeFMudk786jTYi366pY+jtbbS/Rn1XzRz8vC90lsi/29WtsK/UXlPs7fXS6rEYz9Xa/8K1qMv3X0kbtRec+1JrOphsjv4LUagrrrTHV6yMec5Riv05Rj97KfUbzaSPXUV+UW5/8AimQmYhsrjvbxCxlIxKSe+mjX585fs1T/ABFHffS9138Nf6jHXX7bY4uaf5ZdBGBIrqKCrfbSd138NfzJdW+uk/Xfw/8Acx11+z+Ezf0yvqqSXXWc7/z1pV0je/3Ir/2NF3pEgv7vTyfjOyMfkkx+pX7Trwc9vFXYRWBOw871fpB1MvqRpr8oux/GTx8ik1m8+rs+tqLfKMlWvhHBCc1VinxeWfMxD1e7UJc20l4tL7yr1G2qI/WvpXnbX/M8lv1Epc5NyffJuX3mgh+t/ZZj4mPdnqdm8Wl/zNH8SI9PvNpoSUo6mjK/WLDXameb7K2NdqrFVRBzl1b6QhH7U5dEv65no+wNwNPp8SuS1V3J+0n+TwfhH87zfwROt7W9K/I4vHwfutO/p2+xdtVXQU6pKUHy9l5Sfak+33CDSaObab5JJJLoku5LsA3OXPnsttSuXkfM++Ox56LV3UST4eKVlMuydMm3FrvxzT8UfTs45R5l6ZtkRlofXtfSaa6vgl28Fj4ZR8s8L80WuLk6L6+0LxuHiMpGDDBmonYaWODONZshUSaqANNdJMq05up0xOp05lhpp05PqoNldJvjAyMYVmbeBtmi2wAtsIN94X3kCybl+LI3vFK9Vp7J48dslorWNyVljb5f/CRZt7U8Kr/KLnGPJL1kunn1Ic546EeUjzfK5c5p1HaHq+H8fTDG7d7HbY5PLbb75PifzMVEIo3QrKLpa14KFZJrpM6qSbTQGWqqglQqN0KTNxwBp4TTZI22yIlswMbLCPKQTkYoBGUazOFZdbubE/KdRXU8qLblY11VcVmTXj2e8zEbnSN7RSs2l6FuXpaloqPUY+kTeoljE5XLlJS8uiXd5nZaPZyislVsrRRjwwqgoVw5QjFYS8fF+J0la5F6I1Gnjct+u82gRgkBkBlrIpd6Njw1Wnu09mVC6Dg2usX1jNeKaT9xdGNlaawzMTqdj5h29ubq9FNq6tuvLUL605UTXen+a/B4aK2qg+ndRs58+Ho+q6p+a7Tlts7iaS/OaY0WPpbQlDn3yh9WS/rkdHHzI8WhrmjxarTk2nTFlrtiz09s6bFiUHjK+rJdk496aw/6Y66Do1mJjcNTTVQSoVGyNZngyEoibHKRHttMgttIN94r7yLPvfw/mVs/Iphru0rXH4uTPbVI/wB+mM5Z8jRZZ3DttI0pHnORybZ7d/H09XxeHTj17efciUxJAkb66ysuCusmU0hRSWNGnAxo05MrpNlVJu4QNLhg0WyN9siBqLQNV1hCsmZXWkdsBm2uBhXEsdBo5WTjXCLlOclGMV1bYYmYiNyWn07fJLLfJJdW+5Hpm6u7r0sZSsx6+1KLS5+rrznhb73yz5JFZu/ufbTfGzUKCjU1OKjOM3Oa+quXRJ8/cjv9maTL4pFjFT3LhfIczqj9PHMa9p2z9PwxJglHBkWHFAAACABgI120Jo2iA5beDdyvURxYmnHPq7Y/Xh4eK8PxOA2ru3dpsuS46+y2HOP73bF+Z7LOpPqV+o2djLj711TXcyxh5FsXbzCM1iXi5hKR3W3tzIzzPTpVW8263yqn5fYfy8jz7WKUJShNOE4vhlGSxJPuaOtjzVyRuGqazElbaQ7LG+nx7DKfe/gRrrihyvkK0/HH3l1+J8XbJ+WXtH/ZYzkl/MiW2hbaRpyOHe9rzu093pceOuOvTSNQmbJ2dLVairTwlGMrpqClNvhXLLbx4LoXm8Ho71Wk4ZQ/tUJPhctPXNzhLulDm0nz59Dl6bZQlGcJOMotSjKLxKLTypJ9jPaNyt5Ja6hyn7OoplGu9x9mNnEsxsS7G8PK70SpFbdpUuZmy4dXr3r7h5zpdwdozXEtLOK/WSqqk/3ZSTNGo2NdRLgvqnVLqlOOMrvT6P3HvNWym1nJp2hsSNkPV21xth14ZrOH3p9U/FGycMepUKfK26vyjs8T09BYVVHdz3J0ifKN8fBWJpfGOTGe5tGPZndB9jlwzXvWF95r/Ssux8lgn7ccomuyRZbY2TZppYnzi/qWRzwS9/Y/ArqNFbfLhprlY/0VyXm+i97Nep3pejLSa9W+yBqLStvtOts9H+tks5oT+w7va+KWPmcltfZ12nn6u+uVc8ZSljEl3xkuUl4ozNZjyjTPjyTqtolDnI3aHQ2XT4Ka52zfPhri5vHfy6D2RsyzVX10VLM7JYy/qxS5ynLwS5ntOwthV6atUadcuXrLMfSXS7Zzf3LsJUp1K/L5kYI1HeXmEdzdfHm9Jf7oqXyTOv3M3Zsok9RfHgnwuFNcscab6zkuzlyS8Wd1HZL7zdRsnDyzfGKInbj5fkcmSnTqIadFszPNlxTSorCHXXhYRmbXNIYAAAAAIYAACGIBiaAAI+o0ql5nE787sq2qV0I/2imLkmutla5uD72llp+GDviNqqcrK6j0njvNLxaPT5uuvIdtp6hvH6Mq7Jys01i08pNt1WRlKnPfBrnFeHNeXQ47V+jjaUXhUwtX2qbqpL4Saa+BTnHMPU4ubhyR+7X+XLykYHRf9Pdp/wCUn/E0/wDrLjdX0ealamuzWVeqpqatcZTrk7ZReYwSi3yzjLfYjEUmZTvysVazPVCdu76Ma/Vwt10rOOaU1p6mocCfNesnhvi8F07zvdj7Froiq9PVGqvPE1HLcpfalJ85PxZZbP0vG3KXaXEKUuhbrSKvMZuTkzT+U9iohhI2OOQHkkrtMtNF9hhLRR7iSAFPq9m8msKUX1jJKUfgyNXs6f1UlGPdFKK+COgYuEM7nWlVXshdvUrdv7s16mqVFqzF/wB3P8+qzsnF+fZ2nUGrUQyjExtmtpraJh5Z6O923p67brF9NbOzT1/o11zcZNftTj8Io9J2dpFFZ95Do0D4umEuiXJdS6hHCMVrqNQnmy2y3m1jwGBgSagAAAAAAGAAAABZDIDAWQyAwFkMgMTAYEe7Rxl1RDs2Quws8gBUf8H8Rx2PzLYANVFKisG3IxAMBZABgIMgMAABA0GRgY8JkAALIwFkBgLIZAYCyGQGAsjAQAAAAAAAAAAAABgAABiGIAAAAYgAAAAAAAYALADAAAAEGBgAh4AADAYAAAAAD//Z"/>
          <p:cNvSpPr>
            <a:spLocks noChangeAspect="1" noChangeArrowheads="1"/>
          </p:cNvSpPr>
          <p:nvPr/>
        </p:nvSpPr>
        <p:spPr bwMode="auto">
          <a:xfrm>
            <a:off x="899592" y="948400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39552" y="188640"/>
            <a:ext cx="7992888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O</a:t>
            </a:r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dborné</a:t>
            </a:r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U</a:t>
            </a:r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čiliště</a:t>
            </a:r>
            <a:endParaRPr lang="cs-CZ" sz="3200" b="0" cap="none" spc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50800" dist="63500" dir="2700000" sx="103000" sy="103000" algn="tl" rotWithShape="0">
                  <a:prstClr val="black">
                    <a:alpha val="40000"/>
                  </a:prstClr>
                </a:outerShdw>
              </a:effectLst>
              <a:latin typeface="Berlin Sans FB" pitchFamily="34" charset="0"/>
            </a:endParaRPr>
          </a:p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              a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Z</a:t>
            </a:r>
            <a:r>
              <a:rPr lang="cs-CZ" sz="3200" dirty="0" smtClean="0">
                <a:ln w="18415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ákladní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Š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kola praktická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Holešov</a:t>
            </a:r>
            <a:endParaRPr lang="cs-CZ" sz="3200" b="0" cap="none" spc="0" dirty="0">
              <a:ln w="18415" cmpd="sng">
                <a:solidFill>
                  <a:srgbClr val="00B0F0"/>
                </a:solidFill>
                <a:prstDash val="solid"/>
              </a:ln>
              <a:solidFill>
                <a:srgbClr val="00B0F0"/>
              </a:solidFill>
              <a:effectLst>
                <a:outerShdw blurRad="50800" dist="63500" dir="2700000" sx="103000" sy="103000" algn="tl" rotWithShape="0">
                  <a:prstClr val="black">
                    <a:alpha val="40000"/>
                  </a:prstClr>
                </a:outerShdw>
              </a:effectLst>
              <a:latin typeface="Berlin Sans FB" pitchFamily="34" charset="0"/>
            </a:endParaRPr>
          </a:p>
        </p:txBody>
      </p:sp>
      <p:sp>
        <p:nvSpPr>
          <p:cNvPr id="10" name="Nadpis 1"/>
          <p:cNvSpPr>
            <a:spLocks noGrp="1"/>
          </p:cNvSpPr>
          <p:nvPr>
            <p:ph type="ctrTitle"/>
          </p:nvPr>
        </p:nvSpPr>
        <p:spPr>
          <a:xfrm>
            <a:off x="611560" y="1556792"/>
            <a:ext cx="7772400" cy="1440159"/>
          </a:xfrm>
        </p:spPr>
        <p:txBody>
          <a:bodyPr>
            <a:normAutofit fontScale="90000"/>
          </a:bodyPr>
          <a:lstStyle/>
          <a:p>
            <a:r>
              <a:rPr lang="cs-CZ" sz="5300" dirty="0" smtClean="0">
                <a:solidFill>
                  <a:schemeClr val="accent4">
                    <a:lumMod val="10000"/>
                  </a:schemeClr>
                </a:solidFill>
              </a:rPr>
              <a:t>Výukový materiál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</a:br>
            <a:r>
              <a:rPr lang="cs-CZ" sz="2200" dirty="0" smtClean="0">
                <a:solidFill>
                  <a:schemeClr val="accent4">
                    <a:lumMod val="10000"/>
                  </a:schemeClr>
                </a:solidFill>
              </a:rPr>
              <a:t>Zpracovaný v rámci projektu EU peníze školám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11" name="Podnadpis 2"/>
          <p:cNvSpPr>
            <a:spLocks noGrp="1"/>
          </p:cNvSpPr>
          <p:nvPr>
            <p:ph type="subTitle" idx="1"/>
          </p:nvPr>
        </p:nvSpPr>
        <p:spPr>
          <a:xfrm>
            <a:off x="323528" y="2564904"/>
            <a:ext cx="8640960" cy="3888432"/>
          </a:xfrm>
        </p:spPr>
        <p:txBody>
          <a:bodyPr>
            <a:normAutofit fontScale="77500" lnSpcReduction="20000"/>
          </a:bodyPr>
          <a:lstStyle/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Název projektu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Zlepšujeme a vzděláváme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Název programu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Operační program Vzdělávání pro konkurenceschopnost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Číslo výzvy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34</a:t>
            </a:r>
          </a:p>
          <a:p>
            <a:pPr algn="l"/>
            <a:endParaRPr lang="cs-CZ" sz="2100" b="1" dirty="0" smtClean="0">
              <a:solidFill>
                <a:schemeClr val="accent4">
                  <a:lumMod val="10000"/>
                </a:schemeClr>
              </a:solidFill>
            </a:endParaRP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Předmě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t: </a:t>
            </a:r>
            <a:r>
              <a:rPr lang="cs-CZ" sz="2300" b="1" dirty="0" smtClean="0">
                <a:solidFill>
                  <a:srgbClr val="FF0000"/>
                </a:solidFill>
              </a:rPr>
              <a:t>Občanská výchova</a:t>
            </a:r>
          </a:p>
          <a:p>
            <a:pPr algn="l"/>
            <a:r>
              <a:rPr lang="cs-CZ" sz="2300" b="1" dirty="0" smtClean="0">
                <a:solidFill>
                  <a:srgbClr val="FF0000"/>
                </a:solidFill>
              </a:rPr>
              <a:t>Ročník: 3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Tematická oblast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OV3</a:t>
            </a:r>
          </a:p>
          <a:p>
            <a:pPr algn="l"/>
            <a:r>
              <a:rPr lang="cs-CZ" sz="2100" b="1" dirty="0" smtClean="0">
                <a:solidFill>
                  <a:schemeClr val="tx1"/>
                </a:solidFill>
              </a:rPr>
              <a:t>Anotace: </a:t>
            </a:r>
            <a:r>
              <a:rPr lang="cs-CZ" sz="2400" dirty="0" smtClean="0">
                <a:solidFill>
                  <a:schemeClr val="tx1"/>
                </a:solidFill>
              </a:rPr>
              <a:t>Tento materiál slouží k výuce a opakování učiva pro žáky, kteří byli v souladu s § 9 vyhlášky číslo 73/2005 Sb. o vzdělávání </a:t>
            </a:r>
            <a:r>
              <a:rPr lang="cs-CZ" sz="2400" dirty="0" smtClean="0">
                <a:solidFill>
                  <a:schemeClr val="tx1"/>
                </a:solidFill>
              </a:rPr>
              <a:t>dětí, žáků </a:t>
            </a:r>
            <a:r>
              <a:rPr lang="cs-CZ" sz="2400" dirty="0" smtClean="0">
                <a:solidFill>
                  <a:schemeClr val="tx1"/>
                </a:solidFill>
              </a:rPr>
              <a:t>a studentů se speciálními vzdělávacími potřebami a dětí, žáků a studentů mimořádně nadaných, v platném znění, zařazeni do třídy odborného učiliště, kde se vzdělávají dle ŠVP v oborech 65-51-E/01 Stravovací a ubytovací služby, 66-51-E/01 Prodavačské práce a 75-41-E/01 Pečovatelské služby.</a:t>
            </a:r>
            <a:endParaRPr lang="cs-CZ" sz="2100" dirty="0" smtClean="0">
              <a:solidFill>
                <a:schemeClr val="tx1"/>
              </a:solidFill>
            </a:endParaRP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Autor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</a:t>
            </a:r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Mgr. Marcela VLASATÍKOVÁ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Období vytvoření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Srpen 2013</a:t>
            </a:r>
          </a:p>
          <a:p>
            <a:pPr algn="l"/>
            <a:endParaRPr lang="cs-CZ" dirty="0" smtClean="0"/>
          </a:p>
          <a:p>
            <a:pPr algn="l"/>
            <a:endParaRPr lang="cs-CZ" dirty="0"/>
          </a:p>
        </p:txBody>
      </p:sp>
      <p:cxnSp>
        <p:nvCxnSpPr>
          <p:cNvPr id="12" name="Přímá spojovací čára 6"/>
          <p:cNvCxnSpPr/>
          <p:nvPr/>
        </p:nvCxnSpPr>
        <p:spPr>
          <a:xfrm>
            <a:off x="395536" y="1268760"/>
            <a:ext cx="842493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813083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92" y="1988840"/>
            <a:ext cx="7772400" cy="1470025"/>
          </a:xfrm>
        </p:spPr>
        <p:txBody>
          <a:bodyPr>
            <a:normAutofit/>
          </a:bodyPr>
          <a:lstStyle/>
          <a:p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 Téma: Člověk v demokratickém státě</a:t>
            </a: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3200" b="1" dirty="0" smtClean="0"/>
              <a:t>7. Dělba státní moci, moc soudní </a:t>
            </a:r>
            <a:endParaRPr lang="cs-CZ" sz="32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51464" y="4725144"/>
            <a:ext cx="6400800" cy="1896616"/>
          </a:xfrm>
        </p:spPr>
        <p:txBody>
          <a:bodyPr>
            <a:normAutofit/>
          </a:bodyPr>
          <a:lstStyle/>
          <a:p>
            <a:pPr algn="r"/>
            <a:endParaRPr lang="cs-CZ" dirty="0" smtClean="0"/>
          </a:p>
          <a:p>
            <a:pPr algn="r"/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endParaRPr lang="cs-CZ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214290"/>
            <a:ext cx="5743575" cy="14001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AutoShape 2" descr="data:image/jpeg;base64,/9j/4AAQSkZJRgABAQAAAQABAAD/2wCEAAkGBhAQEBAPDxAPDw8PDwwNDQ8NDw4NDQ8PFBAVFRQQEhQXHCYeFxkjGRIUHy8gIycpLSwsFR4xQTwqNSYrLCkBCQoKDgwNGQ8PGS0kHiQpKSkpLSwsKSwpLCkpKSkpLSkpMCkpLCkpKSopKSwpKSkpKSksKSwpLCwvLCkpKSwpKf/AABEIALoA+AMBIgACEQEDEQH/xAAcAAACAgMBAQAAAAAAAAAAAAAAAQQFAgMGBwj/xABDEAACAgEBBQQGBQkGBwAAAAAAAQIDEQQFBhIhMUFRYXEHEyKBkaEjMlKxwRRCYmNygpPR8CQzQ1TS4RUWF5KywvH/xAAaAQEAAgMBAAAAAAAAAAAAAAAAAgQBAwUG/8QAKREBAAICAQQCAQIHAAAAAAAAAAECAxEEEiExQQVRIhMyFEJSYXGBof/aAAwDAQACEQMRAD8A9xAAABYGAAAAAALAAAxAAwEADAQAMAFgBgGAAAAAAAAAAAAAEMAAAAAAAAAABAAwFkYgAAwMAAAEBjOWCsntXEsPks4zn7ybrLVGLb7Dl9TdkDqaNRnl2kg4/RbY4PZnnh7JLrHwfei+p2zU1n1tf/cl8mBPnYksvlhZeeWF3mijXwmk4yUovKzF5We45neLbqs+iqeYf4kl0l+ivArdl7SdMny4oSxxRz2/aXiB6CmModPvJX09teLin9zLOjXxlzTTXh1+AErIzCNiZmAAAAAhgAAAAAAIBgAAAAIBgAAACDIDAQAAZMZTwabLgN0rEiJftBR8fLl8yNqL/ErdReBlrtdKfXp2JdCousNl1pCtsAwsmaWOTEAGyqJhFEuisDfp6y30leOnyImlpLfTVASqckiNrXVGFcTY2A/XmyM0ys12o4Vy6m/ZrfDlgTgE2V2q27TXLhlPEl1STePPAFkBE0+0ITXFGSlF9sefx7iUpAAxDAAFkAGAsjAAAAFgAyRdobSrog7LZqEI9ZPv7ku1+A1vwJLZUbe3mo0kc2SzNr2ao4dkvd2LxZxW3PSHdY3HTfQw6cbSd0vwj8zj9RqZSblOUpSfOUpNyk/Nl/Fw7T3u1zd2+j9Jz43+UUpVtvhdLbnBd0k/r+fI6bSbbp1EeOiyNi7eF+1H9qPVe88UuuIq2hOuSnXOUJrpKEnGS95vycOk/t7Ixefb2/UXldfccDsz0lyWIauPGunralia8ZQ6P3Y8mdTptqVXx9ZVONkH2xeWvBrqn5nPyYbY/LZFolvtsI8pBKRiaUgCQG2uAGVUCw09RqoqLTTUAb9LSWdNZporJkEBkjXZMcpYIl9wGrUST6k/SWJLBQ6m8iQ2pOt+y8r7Mua/2A7G3o8HEbw08NzfZYuPyecP5r5lvRvTXjE1KDx3ccfiik23tGN004J8MU0m1htt5bx8AI2j1sqpcUX+0n0ku5/zOo0e8tOPak4PtjKMm/c11OPM4wA6+W9dWcJTa+1wrHwzks9PrVLDTynzTXajitJRxSSzjLSyzoNJBxkopNRikl4+IF+M1xsRmmAwEMAAQAefVekxer50S9bjopr1We/L54OT2xty7VT47pZx9SCyq4Luivx6kfaGisom6rYuMl71JdkovtTINlp3ceHHWeqsNE2mWdlhDuvMbtQQLtQb0WV95AuvMbryJZaY2HZYPR7Rtpn6ymcq5rti+q7mujXgyPKRiRmIntLLv9i+kGE8Q1SVcunrYJ+qf7Uesfu8jr6rIySlFqUWsxlFqUWu9NHiSLTY2279NLNM8RzmVcvaql5x/Fcyll4cT3onF/t6/CBMppOZ3f3109+IW/2ezkvaeaZPwn2e/B2+l0+cePNY6M516WpOrNkTs9NQWmnpMNPQT64EGTrgZykDeCPbaArrSs1OoNmp1BVai8DDUXEG2wd1hobAxbADOMQCMSRVWKusmVVAZUVFnp5yXRv4keqskxAlQufa2+8kV65Lq/kVsrSPbeBf17Ri3hSWe7o/mSYWpnFW3lpsjaTksN+1DGe9x7/cB0gGFVmVkAOe25u/DUQddiXR+qn+dXPsafd3o8S1NrTafVNxfmnhn0VquSz3c/hzPmLVapuUm+1yfxbZ0+DadTDVdnfqSFbca7biNOZ0EGc7DS2DYjABpDjE3QqAwhWSqqTZVQTqdMBjRpzp9394tRpcKEuOvtqszKHu7Y+4qqaCXCsWpFo1Y29V2BvjptTiLfqLX/h2tcMn+hPo/kzpGeFMudk786jTYi366pY+jtbbS/Rn1XzRz8vC90lsi/29WtsK/UXlPs7fXS6rEYz9Xa/8K1qMv3X0kbtRec+1JrOphsjv4LUagrrrTHV6yMec5Riv05Rj97KfUbzaSPXUV+UW5/8AimQmYhsrjvbxCxlIxKSe+mjX585fs1T/ABFHffS9138Nf6jHXX7bY4uaf5ZdBGBIrqKCrfbSd138NfzJdW+uk/Xfw/8Acx11+z+Ezf0yvqqSXXWc7/z1pV0je/3Ir/2NF3pEgv7vTyfjOyMfkkx+pX7Trwc9vFXYRWBOw871fpB1MvqRpr8oux/GTx8ik1m8+rs+tqLfKMlWvhHBCc1VinxeWfMxD1e7UJc20l4tL7yr1G2qI/WvpXnbX/M8lv1Epc5NyffJuX3mgh+t/ZZj4mPdnqdm8Wl/zNH8SI9PvNpoSUo6mjK/WLDXameb7K2NdqrFVRBzl1b6QhH7U5dEv65no+wNwNPp8SuS1V3J+0n+TwfhH87zfwROt7W9K/I4vHwfutO/p2+xdtVXQU6pKUHy9l5Sfak+33CDSaObab5JJJLoku5LsA3OXPnsttSuXkfM++Ox56LV3UST4eKVlMuydMm3FrvxzT8UfTs45R5l6ZtkRlofXtfSaa6vgl28Fj4ZR8s8L80WuLk6L6+0LxuHiMpGDDBmonYaWODONZshUSaqANNdJMq05up0xOp05lhpp05PqoNldJvjAyMYVmbeBtmi2wAtsIN94X3kCybl+LI3vFK9Vp7J48dslorWNyVljb5f/CRZt7U8Kr/KLnGPJL1kunn1Ic546EeUjzfK5c5p1HaHq+H8fTDG7d7HbY5PLbb75PifzMVEIo3QrKLpa14KFZJrpM6qSbTQGWqqglQqN0KTNxwBp4TTZI22yIlswMbLCPKQTkYoBGUazOFZdbubE/KdRXU8qLblY11VcVmTXj2e8zEbnSN7RSs2l6FuXpaloqPUY+kTeoljE5XLlJS8uiXd5nZaPZyislVsrRRjwwqgoVw5QjFYS8fF+J0la5F6I1Gnjct+u82gRgkBkBlrIpd6Njw1Wnu09mVC6Dg2usX1jNeKaT9xdGNlaawzMTqdj5h29ubq9FNq6tuvLUL605UTXen+a/B4aK2qg+ndRs58+Ho+q6p+a7Tlts7iaS/OaY0WPpbQlDn3yh9WS/rkdHHzI8WhrmjxarTk2nTFlrtiz09s6bFiUHjK+rJdk496aw/6Y66Do1mJjcNTTVQSoVGyNZngyEoibHKRHttMgttIN94r7yLPvfw/mVs/Iphru0rXH4uTPbVI/wB+mM5Z8jRZZ3DttI0pHnORybZ7d/H09XxeHTj17efciUxJAkb66ysuCusmU0hRSWNGnAxo05MrpNlVJu4QNLhg0WyN9siBqLQNV1hCsmZXWkdsBm2uBhXEsdBo5WTjXCLlOclGMV1bYYmYiNyWn07fJLLfJJdW+5Hpm6u7r0sZSsx6+1KLS5+rrznhb73yz5JFZu/ufbTfGzUKCjU1OKjOM3Oa+quXRJ8/cjv9maTL4pFjFT3LhfIczqj9PHMa9p2z9PwxJglHBkWHFAAACABgI120Jo2iA5beDdyvURxYmnHPq7Y/Xh4eK8PxOA2ru3dpsuS46+y2HOP73bF+Z7LOpPqV+o2djLj711TXcyxh5FsXbzCM1iXi5hKR3W3tzIzzPTpVW8263yqn5fYfy8jz7WKUJShNOE4vhlGSxJPuaOtjzVyRuGqazElbaQ7LG+nx7DKfe/gRrrihyvkK0/HH3l1+J8XbJ+WXtH/ZYzkl/MiW2hbaRpyOHe9rzu093pceOuOvTSNQmbJ2dLVairTwlGMrpqClNvhXLLbx4LoXm8Ho71Wk4ZQ/tUJPhctPXNzhLulDm0nz59Dl6bZQlGcJOMotSjKLxKLTypJ9jPaNyt5Ja6hyn7OoplGu9x9mNnEsxsS7G8PK70SpFbdpUuZmy4dXr3r7h5zpdwdozXEtLOK/WSqqk/3ZSTNGo2NdRLgvqnVLqlOOMrvT6P3HvNWym1nJp2hsSNkPV21xth14ZrOH3p9U/FGycMepUKfK26vyjs8T09BYVVHdz3J0ifKN8fBWJpfGOTGe5tGPZndB9jlwzXvWF95r/Ssux8lgn7ccomuyRZbY2TZppYnzi/qWRzwS9/Y/ArqNFbfLhprlY/0VyXm+i97Nep3pejLSa9W+yBqLStvtOts9H+tks5oT+w7va+KWPmcltfZ12nn6u+uVc8ZSljEl3xkuUl4ozNZjyjTPjyTqtolDnI3aHQ2XT4Ka52zfPhri5vHfy6D2RsyzVX10VLM7JYy/qxS5ynLwS5ntOwthV6atUadcuXrLMfSXS7Zzf3LsJUp1K/L5kYI1HeXmEdzdfHm9Jf7oqXyTOv3M3Zsok9RfHgnwuFNcscab6zkuzlyS8Wd1HZL7zdRsnDyzfGKInbj5fkcmSnTqIadFszPNlxTSorCHXXhYRmbXNIYAAAAAIYAACGIBiaAAI+o0ql5nE787sq2qV0I/2imLkmutla5uD72llp+GDviNqqcrK6j0njvNLxaPT5uuvIdtp6hvH6Mq7Jys01i08pNt1WRlKnPfBrnFeHNeXQ47V+jjaUXhUwtX2qbqpL4Saa+BTnHMPU4ubhyR+7X+XLykYHRf9Pdp/wCUn/E0/wDrLjdX0ealamuzWVeqpqatcZTrk7ZReYwSi3yzjLfYjEUmZTvysVazPVCdu76Ma/Vwt10rOOaU1p6mocCfNesnhvi8F07zvdj7Froiq9PVGqvPE1HLcpfalJ85PxZZbP0vG3KXaXEKUuhbrSKvMZuTkzT+U9iohhI2OOQHkkrtMtNF9hhLRR7iSAFPq9m8msKUX1jJKUfgyNXs6f1UlGPdFKK+COgYuEM7nWlVXshdvUrdv7s16mqVFqzF/wB3P8+qzsnF+fZ2nUGrUQyjExtmtpraJh5Z6O923p67brF9NbOzT1/o11zcZNftTj8Io9J2dpFFZ95Do0D4umEuiXJdS6hHCMVrqNQnmy2y3m1jwGBgSagAAAAAAGAAAABZDIDAWQyAwFkMgMTAYEe7Rxl1RDs2Quws8gBUf8H8Rx2PzLYANVFKisG3IxAMBZABgIMgMAABA0GRgY8JkAALIwFkBgLIZAYCyGQGAsjAQAAAAAAAAAAAABgAABiGIAAAAYgAAAAAAAYALADAAAAEGBgAh4AADAYAAAAAD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84390" y="3645024"/>
            <a:ext cx="3386673" cy="2723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63248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>Jak se dělí státní moc?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/>
              <a:t>Státní moc se dělí podle Ústavy ČR na tři složky: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Moc zákonodárná   - Parlament ČR</a:t>
            </a:r>
          </a:p>
          <a:p>
            <a:pPr marL="0" indent="0">
              <a:buNone/>
            </a:pPr>
            <a:r>
              <a:rPr lang="cs-CZ" dirty="0"/>
              <a:t>                                    TVORBA ZÁKONŮ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Moc výkonná  - Vláda a prezident ČR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                                 </a:t>
            </a:r>
            <a:r>
              <a:rPr lang="cs-CZ" dirty="0"/>
              <a:t>ŘÍZENÍ STÁTU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Moc soudní – Soustava soudů</a:t>
            </a:r>
          </a:p>
          <a:p>
            <a:pPr marL="0" indent="0">
              <a:buNone/>
            </a:pPr>
            <a:r>
              <a:rPr lang="cs-CZ" dirty="0"/>
              <a:t>                                   DODRŽOVÁNÍ ZÁKONŮ</a:t>
            </a:r>
          </a:p>
        </p:txBody>
      </p:sp>
    </p:spTree>
    <p:extLst>
      <p:ext uri="{BB962C8B-B14F-4D97-AF65-F5344CB8AC3E}">
        <p14:creationId xmlns:p14="http://schemas.microsoft.com/office/powerpoint/2010/main" xmlns="" val="7191620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MOC SOUDNÍ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4006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/>
              <a:t>    </a:t>
            </a:r>
            <a:endParaRPr lang="cs-CZ" dirty="0" smtClean="0"/>
          </a:p>
          <a:p>
            <a:pPr marL="0" indent="0" algn="ctr">
              <a:buNone/>
            </a:pPr>
            <a:r>
              <a:rPr lang="cs-CZ" dirty="0"/>
              <a:t>   </a:t>
            </a:r>
            <a:r>
              <a:rPr lang="cs-CZ" dirty="0" smtClean="0"/>
              <a:t> 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Soudy </a:t>
            </a:r>
            <a:r>
              <a:rPr lang="cs-CZ" dirty="0"/>
              <a:t>poskytují ochranu právům občanů. </a:t>
            </a: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/>
              <a:t>Každý se může domáhat svého práva u nezávislého a nestranného soudu =  </a:t>
            </a:r>
            <a:r>
              <a:rPr lang="cs-CZ" u="sng" dirty="0" smtClean="0">
                <a:solidFill>
                  <a:srgbClr val="FF0000"/>
                </a:solidFill>
              </a:rPr>
              <a:t>ústavní zásada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265150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Budova Ústavního soudu v Brně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67205"/>
            <a:ext cx="8352928" cy="5076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0029091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>
            <a:normAutofit fontScale="90000"/>
          </a:bodyPr>
          <a:lstStyle/>
          <a:p>
            <a:r>
              <a:rPr lang="cs-CZ" dirty="0"/>
              <a:t>Ú</a:t>
            </a:r>
            <a:r>
              <a:rPr lang="cs-CZ" dirty="0" smtClean="0"/>
              <a:t>STAVNÍ SOUDCE SCHVALUJE Senát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507288" cy="57606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                                                                Předseda </a:t>
            </a:r>
            <a:r>
              <a:rPr lang="cs-CZ" sz="2000" dirty="0"/>
              <a:t>Ústavního soudu Pavel Rychetský</a:t>
            </a:r>
            <a:endParaRPr lang="cs-CZ" sz="2000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Ústavní </a:t>
            </a:r>
            <a:r>
              <a:rPr lang="cs-CZ" sz="2000" dirty="0"/>
              <a:t>soud 2. července zrušil nadstandardy ve </a:t>
            </a:r>
            <a:r>
              <a:rPr lang="cs-CZ" sz="2000" dirty="0" smtClean="0"/>
              <a:t>zdravotnictví</a:t>
            </a:r>
            <a:endParaRPr lang="cs-CZ" sz="2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743209"/>
            <a:ext cx="4143375" cy="3543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0829" y="3336454"/>
            <a:ext cx="4143375" cy="2762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628800"/>
            <a:ext cx="2498549" cy="17076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3727674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MOC </a:t>
            </a:r>
            <a:r>
              <a:rPr lang="cs-CZ" b="1" dirty="0" smtClean="0">
                <a:solidFill>
                  <a:srgbClr val="FF0000"/>
                </a:solidFill>
              </a:rPr>
              <a:t>SOUDNÍ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112568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dirty="0" smtClean="0"/>
              <a:t> 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Moc soudní </a:t>
            </a:r>
            <a:r>
              <a:rPr lang="cs-CZ" dirty="0"/>
              <a:t>vykonávají jménem republiky </a:t>
            </a:r>
            <a:r>
              <a:rPr lang="cs-CZ" b="1" dirty="0">
                <a:solidFill>
                  <a:srgbClr val="FF0000"/>
                </a:solidFill>
              </a:rPr>
              <a:t>soudy</a:t>
            </a:r>
            <a:r>
              <a:rPr lang="cs-CZ" b="1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b="1" dirty="0">
                <a:solidFill>
                  <a:srgbClr val="FF0000"/>
                </a:solidFill>
              </a:rPr>
              <a:t>Soudci 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Jsou </a:t>
            </a:r>
            <a:r>
              <a:rPr lang="cs-CZ" dirty="0"/>
              <a:t>zcela nezávislí a rozhodují </a:t>
            </a:r>
            <a:r>
              <a:rPr lang="cs-CZ" dirty="0" smtClean="0"/>
              <a:t>nestranně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Jsou </a:t>
            </a:r>
            <a:r>
              <a:rPr lang="cs-CZ" dirty="0"/>
              <a:t>jmenováni </a:t>
            </a:r>
            <a:r>
              <a:rPr lang="cs-CZ" dirty="0" smtClean="0"/>
              <a:t>doživotně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270611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MOC SOUDNÍ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00200"/>
            <a:ext cx="8280920" cy="4781128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cs-CZ" sz="4000" dirty="0" smtClean="0"/>
              <a:t>     Soustava soudů má 4 články:</a:t>
            </a:r>
          </a:p>
          <a:p>
            <a:pPr marL="0" indent="0">
              <a:buNone/>
            </a:pPr>
            <a:r>
              <a:rPr lang="cs-CZ" sz="4000" dirty="0"/>
              <a:t> </a:t>
            </a:r>
          </a:p>
          <a:p>
            <a:pPr marL="0" indent="0">
              <a:buNone/>
            </a:pPr>
            <a:r>
              <a:rPr lang="cs-CZ" sz="4000" b="1" i="1" dirty="0"/>
              <a:t>1.     </a:t>
            </a:r>
            <a:r>
              <a:rPr lang="cs-CZ" sz="4000" b="1" dirty="0"/>
              <a:t> </a:t>
            </a:r>
            <a:r>
              <a:rPr lang="cs-CZ" sz="4000" b="1" dirty="0">
                <a:solidFill>
                  <a:srgbClr val="FF0000"/>
                </a:solidFill>
              </a:rPr>
              <a:t>Nejvyšší </a:t>
            </a:r>
            <a:r>
              <a:rPr lang="cs-CZ" sz="4000" b="1" dirty="0" smtClean="0">
                <a:solidFill>
                  <a:srgbClr val="FF0000"/>
                </a:solidFill>
              </a:rPr>
              <a:t>soud,  </a:t>
            </a:r>
            <a:r>
              <a:rPr lang="cs-CZ" sz="4000" b="1" dirty="0">
                <a:solidFill>
                  <a:srgbClr val="FF0000"/>
                </a:solidFill>
              </a:rPr>
              <a:t>Nejvyšší správní soud</a:t>
            </a:r>
          </a:p>
          <a:p>
            <a:pPr marL="0" indent="0">
              <a:buNone/>
            </a:pPr>
            <a:r>
              <a:rPr lang="cs-CZ" sz="4000" dirty="0"/>
              <a:t>  </a:t>
            </a:r>
            <a:r>
              <a:rPr lang="cs-CZ" sz="4000" dirty="0" smtClean="0"/>
              <a:t>        Oba mají sídlo </a:t>
            </a:r>
            <a:r>
              <a:rPr lang="cs-CZ" sz="4000" b="1" dirty="0" smtClean="0"/>
              <a:t>v</a:t>
            </a:r>
            <a:r>
              <a:rPr lang="cs-CZ" sz="4000" b="1" dirty="0"/>
              <a:t> Brně</a:t>
            </a:r>
            <a:endParaRPr lang="cs-CZ" sz="4000" dirty="0"/>
          </a:p>
          <a:p>
            <a:pPr marL="0" indent="0">
              <a:buNone/>
            </a:pPr>
            <a:r>
              <a:rPr lang="cs-CZ" sz="4000" dirty="0"/>
              <a:t> </a:t>
            </a:r>
          </a:p>
          <a:p>
            <a:pPr marL="0" indent="0">
              <a:buNone/>
            </a:pPr>
            <a:r>
              <a:rPr lang="cs-CZ" sz="4000" i="1" dirty="0"/>
              <a:t>2.     </a:t>
            </a:r>
            <a:r>
              <a:rPr lang="cs-CZ" sz="4000" b="1" dirty="0"/>
              <a:t> </a:t>
            </a:r>
            <a:r>
              <a:rPr lang="cs-CZ" sz="4000" b="1" dirty="0">
                <a:solidFill>
                  <a:srgbClr val="FF0000"/>
                </a:solidFill>
              </a:rPr>
              <a:t>Vrchní </a:t>
            </a:r>
            <a:r>
              <a:rPr lang="cs-CZ" sz="4000" b="1" dirty="0" smtClean="0">
                <a:solidFill>
                  <a:srgbClr val="FF0000"/>
                </a:solidFill>
              </a:rPr>
              <a:t>soudy</a:t>
            </a:r>
            <a:r>
              <a:rPr lang="cs-CZ" sz="4000" dirty="0" smtClean="0"/>
              <a:t>(2 </a:t>
            </a:r>
            <a:r>
              <a:rPr lang="cs-CZ" sz="4000" dirty="0"/>
              <a:t>soudy)</a:t>
            </a:r>
          </a:p>
          <a:p>
            <a:pPr marL="0" indent="0">
              <a:buNone/>
            </a:pPr>
            <a:r>
              <a:rPr lang="cs-CZ" sz="4000" dirty="0" smtClean="0"/>
              <a:t>          Sídlí v  </a:t>
            </a:r>
            <a:r>
              <a:rPr lang="cs-CZ" sz="4000" b="1" dirty="0" smtClean="0"/>
              <a:t>Praze </a:t>
            </a:r>
            <a:r>
              <a:rPr lang="cs-CZ" sz="4000" dirty="0" smtClean="0"/>
              <a:t>a </a:t>
            </a:r>
            <a:r>
              <a:rPr lang="cs-CZ" sz="4000" b="1" dirty="0" smtClean="0"/>
              <a:t>Olomouci</a:t>
            </a:r>
            <a:endParaRPr lang="cs-CZ" sz="4000" dirty="0" smtClean="0"/>
          </a:p>
          <a:p>
            <a:pPr marL="0" indent="0">
              <a:buNone/>
            </a:pPr>
            <a:r>
              <a:rPr lang="cs-CZ" sz="4000" dirty="0"/>
              <a:t> </a:t>
            </a:r>
          </a:p>
          <a:p>
            <a:pPr marL="0" indent="0">
              <a:buNone/>
            </a:pPr>
            <a:r>
              <a:rPr lang="cs-CZ" sz="4000" i="1" dirty="0"/>
              <a:t>3. </a:t>
            </a:r>
            <a:r>
              <a:rPr lang="cs-CZ" sz="4000" i="1" dirty="0">
                <a:solidFill>
                  <a:srgbClr val="FF0000"/>
                </a:solidFill>
              </a:rPr>
              <a:t>      </a:t>
            </a:r>
            <a:r>
              <a:rPr lang="cs-CZ" sz="4000" b="1" dirty="0">
                <a:solidFill>
                  <a:srgbClr val="FF0000"/>
                </a:solidFill>
              </a:rPr>
              <a:t>Krajské </a:t>
            </a:r>
            <a:r>
              <a:rPr lang="cs-CZ" sz="4000" b="1" dirty="0" smtClean="0">
                <a:solidFill>
                  <a:srgbClr val="FF0000"/>
                </a:solidFill>
              </a:rPr>
              <a:t>soudy</a:t>
            </a:r>
            <a:r>
              <a:rPr lang="cs-CZ" sz="4000" dirty="0" smtClean="0"/>
              <a:t>(8 </a:t>
            </a:r>
            <a:r>
              <a:rPr lang="cs-CZ" sz="4000" dirty="0"/>
              <a:t>soudů)</a:t>
            </a:r>
          </a:p>
          <a:p>
            <a:pPr marL="0" indent="0">
              <a:buNone/>
            </a:pPr>
            <a:r>
              <a:rPr lang="cs-CZ" sz="4000" dirty="0"/>
              <a:t> </a:t>
            </a:r>
          </a:p>
          <a:p>
            <a:pPr marL="0" indent="0">
              <a:buNone/>
            </a:pPr>
            <a:r>
              <a:rPr lang="cs-CZ" sz="4000" dirty="0"/>
              <a:t>4.   </a:t>
            </a:r>
            <a:r>
              <a:rPr lang="cs-CZ" sz="4000" dirty="0">
                <a:solidFill>
                  <a:srgbClr val="FF0000"/>
                </a:solidFill>
              </a:rPr>
              <a:t>   </a:t>
            </a:r>
            <a:r>
              <a:rPr lang="cs-CZ" sz="4000" b="1" dirty="0">
                <a:solidFill>
                  <a:srgbClr val="FF0000"/>
                </a:solidFill>
              </a:rPr>
              <a:t>Okresní </a:t>
            </a:r>
            <a:r>
              <a:rPr lang="cs-CZ" sz="4000" b="1" dirty="0" smtClean="0">
                <a:solidFill>
                  <a:srgbClr val="FF0000"/>
                </a:solidFill>
              </a:rPr>
              <a:t>soudy</a:t>
            </a:r>
            <a:r>
              <a:rPr lang="cs-CZ" sz="4000" dirty="0" smtClean="0"/>
              <a:t>(86 </a:t>
            </a:r>
            <a:r>
              <a:rPr lang="cs-CZ" sz="4000" dirty="0"/>
              <a:t>soudů)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993502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Nejvyšší soud v Brně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556792"/>
            <a:ext cx="6048672" cy="41944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8004724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Vrchní soud v Praze a Olomouci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805264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20059"/>
            <a:ext cx="5040560" cy="27456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273694"/>
            <a:ext cx="2095500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2558" y="5467350"/>
            <a:ext cx="2381250" cy="131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865730"/>
            <a:ext cx="4408207" cy="29922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263608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Krajský soud v Ostravě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124744"/>
            <a:ext cx="7488832" cy="5733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6021646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0"/>
            <a:ext cx="7931224" cy="105273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Rozhodnutí soudů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352928" cy="5184576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Soudy dohlíží na dodržování zákonů. </a:t>
            </a:r>
            <a:r>
              <a:rPr lang="cs-CZ" dirty="0"/>
              <a:t>Rozhodují spory mezi občany</a:t>
            </a:r>
            <a:r>
              <a:rPr lang="cs-CZ" dirty="0" smtClean="0"/>
              <a:t>.</a:t>
            </a:r>
          </a:p>
          <a:p>
            <a:r>
              <a:rPr lang="cs-CZ" dirty="0" smtClean="0"/>
              <a:t>Rozhodují o vině a trestu při porušení zákona.</a:t>
            </a:r>
          </a:p>
          <a:p>
            <a:r>
              <a:rPr lang="cs-CZ" dirty="0" smtClean="0"/>
              <a:t> Stojí zde proti sobě </a:t>
            </a:r>
            <a:r>
              <a:rPr lang="cs-CZ" dirty="0" smtClean="0">
                <a:solidFill>
                  <a:srgbClr val="FF0000"/>
                </a:solidFill>
              </a:rPr>
              <a:t>žalobce </a:t>
            </a:r>
            <a:r>
              <a:rPr lang="cs-CZ" dirty="0" smtClean="0"/>
              <a:t>a</a:t>
            </a:r>
            <a:r>
              <a:rPr lang="cs-CZ" dirty="0" smtClean="0">
                <a:solidFill>
                  <a:srgbClr val="FF0000"/>
                </a:solidFill>
              </a:rPr>
              <a:t> obžalovaný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Proti rozhodnutí soudu se mohou obě strany (žalobce i obžalovaný ) </a:t>
            </a:r>
            <a:r>
              <a:rPr lang="cs-CZ" b="1" dirty="0" smtClean="0"/>
              <a:t>odvolat </a:t>
            </a:r>
            <a:r>
              <a:rPr lang="cs-CZ" dirty="0" smtClean="0"/>
              <a:t>k soudu vyššího stupně.</a:t>
            </a:r>
          </a:p>
          <a:p>
            <a:r>
              <a:rPr lang="cs-CZ" dirty="0" smtClean="0"/>
              <a:t>Vyšší soud </a:t>
            </a:r>
            <a:r>
              <a:rPr lang="cs-CZ" dirty="0" smtClean="0">
                <a:solidFill>
                  <a:srgbClr val="FF0000"/>
                </a:solidFill>
              </a:rPr>
              <a:t>po novém projednání  </a:t>
            </a:r>
          </a:p>
          <a:p>
            <a:pPr marL="0" indent="0">
              <a:buNone/>
            </a:pPr>
            <a:r>
              <a:rPr lang="cs-CZ" dirty="0" smtClean="0"/>
              <a:t>              - vynese </a:t>
            </a:r>
            <a:r>
              <a:rPr lang="cs-CZ" b="1" dirty="0" smtClean="0"/>
              <a:t>nový rozsudek </a:t>
            </a:r>
            <a:r>
              <a:rPr lang="cs-CZ" dirty="0" smtClean="0"/>
              <a:t>nebo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- původní </a:t>
            </a:r>
            <a:r>
              <a:rPr lang="cs-CZ" b="1" dirty="0" smtClean="0"/>
              <a:t>rozsudek potvrdí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836462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Okresní </a:t>
            </a:r>
            <a:r>
              <a:rPr lang="cs-CZ" dirty="0"/>
              <a:t>soud v </a:t>
            </a:r>
            <a:r>
              <a:rPr lang="cs-CZ" dirty="0" smtClean="0"/>
              <a:t>Kroměříži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Soud uložil za propagaci nacismu na </a:t>
            </a:r>
            <a:r>
              <a:rPr lang="cs-CZ" dirty="0" err="1"/>
              <a:t>Facebooku</a:t>
            </a:r>
            <a:r>
              <a:rPr lang="cs-CZ" dirty="0"/>
              <a:t> podmíněné tresty </a:t>
            </a: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700808"/>
            <a:ext cx="2381250" cy="131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873704"/>
            <a:ext cx="4896544" cy="27583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1033361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/>
              <a:t>Dvojnásobný vrah s dovoláním neuspěl - </a:t>
            </a:r>
            <a:r>
              <a:rPr lang="cs-CZ" sz="2800" dirty="0"/>
              <a:t>Sokolovský deník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1" y="1700808"/>
            <a:ext cx="6324657" cy="4752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8775220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MOC SOUDNÍ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dirty="0" smtClean="0"/>
              <a:t>Moc soudní se dělí na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b="1" dirty="0" smtClean="0"/>
              <a:t> </a:t>
            </a:r>
            <a:r>
              <a:rPr lang="cs-CZ" b="1" dirty="0"/>
              <a:t>P</a:t>
            </a:r>
            <a:r>
              <a:rPr lang="cs-CZ" b="1" dirty="0" smtClean="0"/>
              <a:t>rávo veřejné </a:t>
            </a:r>
          </a:p>
          <a:p>
            <a:pPr marL="0" indent="0" algn="ctr">
              <a:buNone/>
            </a:pPr>
            <a:endParaRPr lang="cs-CZ" b="1" dirty="0" smtClean="0"/>
          </a:p>
          <a:p>
            <a:pPr marL="0" indent="0" algn="ctr">
              <a:buNone/>
            </a:pPr>
            <a:r>
              <a:rPr lang="cs-CZ" b="1" dirty="0" smtClean="0"/>
              <a:t> </a:t>
            </a:r>
            <a:r>
              <a:rPr lang="cs-CZ" b="1" dirty="0"/>
              <a:t>P</a:t>
            </a:r>
            <a:r>
              <a:rPr lang="cs-CZ" b="1" dirty="0" smtClean="0"/>
              <a:t>rávo soukromé</a:t>
            </a:r>
          </a:p>
          <a:p>
            <a:pPr marL="0" indent="0" algn="ctr">
              <a:buNone/>
            </a:pPr>
            <a:endParaRPr lang="cs-CZ" b="1" dirty="0"/>
          </a:p>
          <a:p>
            <a:pPr marL="0" indent="0" algn="ctr">
              <a:buNone/>
            </a:pPr>
            <a:r>
              <a:rPr lang="cs-CZ" b="1" dirty="0" smtClean="0"/>
              <a:t>Mezinárodní právo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1538486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/>
              <a:t>MOC SOUDNÍ</a:t>
            </a:r>
            <a:br>
              <a:rPr lang="cs-CZ" dirty="0"/>
            </a:b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/>
              <a:t>Právní řád se dělí do mnoha odvětví</a:t>
            </a:r>
            <a:r>
              <a:rPr lang="cs-CZ" b="1" dirty="0" smtClean="0"/>
              <a:t>:</a:t>
            </a:r>
          </a:p>
          <a:p>
            <a:pPr marL="0" indent="0" algn="ctr">
              <a:buNone/>
            </a:pPr>
            <a:endParaRPr lang="cs-CZ" b="1" dirty="0"/>
          </a:p>
          <a:p>
            <a:pPr marL="0" indent="0">
              <a:buNone/>
            </a:pPr>
            <a:r>
              <a:rPr lang="cs-CZ" sz="4000" dirty="0" smtClean="0"/>
              <a:t>1. Právo </a:t>
            </a:r>
            <a:r>
              <a:rPr lang="cs-CZ" sz="4000" b="1" dirty="0"/>
              <a:t>veřejné </a:t>
            </a:r>
          </a:p>
          <a:p>
            <a:pPr lvl="0"/>
            <a:r>
              <a:rPr lang="cs-CZ" dirty="0">
                <a:solidFill>
                  <a:srgbClr val="FF0000"/>
                </a:solidFill>
              </a:rPr>
              <a:t>Ústavní a správní správo </a:t>
            </a:r>
            <a:r>
              <a:rPr lang="cs-CZ" dirty="0"/>
              <a:t>– zákony o řízení státu</a:t>
            </a:r>
          </a:p>
          <a:p>
            <a:pPr lvl="0"/>
            <a:r>
              <a:rPr lang="cs-CZ" dirty="0">
                <a:solidFill>
                  <a:srgbClr val="FF0000"/>
                </a:solidFill>
              </a:rPr>
              <a:t>Trestní právo </a:t>
            </a:r>
            <a:r>
              <a:rPr lang="cs-CZ" dirty="0"/>
              <a:t>– zabití, krádež, loupež</a:t>
            </a:r>
          </a:p>
          <a:p>
            <a:pPr lvl="0"/>
            <a:r>
              <a:rPr lang="cs-CZ" dirty="0">
                <a:solidFill>
                  <a:srgbClr val="FF0000"/>
                </a:solidFill>
              </a:rPr>
              <a:t>Finanční právo  </a:t>
            </a:r>
            <a:r>
              <a:rPr lang="cs-CZ" dirty="0"/>
              <a:t>- peněžní záležitosti</a:t>
            </a:r>
          </a:p>
          <a:p>
            <a:pPr lvl="0"/>
            <a:r>
              <a:rPr lang="cs-CZ" dirty="0">
                <a:solidFill>
                  <a:srgbClr val="FF0000"/>
                </a:solidFill>
              </a:rPr>
              <a:t>Správní právo </a:t>
            </a:r>
            <a:r>
              <a:rPr lang="cs-CZ" dirty="0"/>
              <a:t>– záležitosti občanů a obcí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408698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91264" cy="1008112"/>
          </a:xfrm>
        </p:spPr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MOC SOUDNÍ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72608"/>
          </a:xfrm>
        </p:spPr>
        <p:txBody>
          <a:bodyPr>
            <a:normAutofit fontScale="85000" lnSpcReduction="20000"/>
          </a:bodyPr>
          <a:lstStyle/>
          <a:p>
            <a:pPr marL="0" lvl="0" indent="0">
              <a:buNone/>
            </a:pPr>
            <a:r>
              <a:rPr lang="cs-CZ" b="1" dirty="0"/>
              <a:t>Právní řád se dělí do mnoha odvětví </a:t>
            </a:r>
            <a:endParaRPr lang="cs-CZ" b="1" dirty="0" smtClean="0"/>
          </a:p>
          <a:p>
            <a:pPr marL="0" lvl="0" indent="0">
              <a:buNone/>
            </a:pPr>
            <a:endParaRPr lang="cs-CZ" b="1" dirty="0" smtClean="0"/>
          </a:p>
          <a:p>
            <a:pPr marL="0" lvl="0" indent="0">
              <a:buNone/>
            </a:pPr>
            <a:r>
              <a:rPr lang="cs-CZ" sz="4300" b="1" dirty="0" smtClean="0"/>
              <a:t>2. </a:t>
            </a:r>
            <a:r>
              <a:rPr lang="cs-CZ" sz="4300" dirty="0"/>
              <a:t>P</a:t>
            </a:r>
            <a:r>
              <a:rPr lang="cs-CZ" sz="4300" dirty="0" smtClean="0"/>
              <a:t>rávo </a:t>
            </a:r>
            <a:r>
              <a:rPr lang="cs-CZ" sz="4300" b="1" dirty="0" smtClean="0"/>
              <a:t>soukromé</a:t>
            </a:r>
          </a:p>
          <a:p>
            <a:pPr lvl="0"/>
            <a:r>
              <a:rPr lang="cs-CZ" dirty="0" smtClean="0">
                <a:solidFill>
                  <a:srgbClr val="FF0000"/>
                </a:solidFill>
              </a:rPr>
              <a:t>Občanské </a:t>
            </a:r>
            <a:r>
              <a:rPr lang="cs-CZ" dirty="0">
                <a:solidFill>
                  <a:srgbClr val="FF0000"/>
                </a:solidFill>
              </a:rPr>
              <a:t>právo </a:t>
            </a:r>
            <a:r>
              <a:rPr lang="cs-CZ" dirty="0"/>
              <a:t>– vztahy mezi občany, dědictví, majetek</a:t>
            </a:r>
          </a:p>
          <a:p>
            <a:pPr lvl="0"/>
            <a:r>
              <a:rPr lang="cs-CZ" dirty="0">
                <a:solidFill>
                  <a:srgbClr val="FF0000"/>
                </a:solidFill>
              </a:rPr>
              <a:t>Rodinné právo </a:t>
            </a:r>
            <a:r>
              <a:rPr lang="cs-CZ" dirty="0"/>
              <a:t>– vztahy mezi manželi, rozvody, vztahy mezi rodiči a </a:t>
            </a:r>
            <a:r>
              <a:rPr lang="cs-CZ" dirty="0" smtClean="0"/>
              <a:t>dětmi</a:t>
            </a:r>
            <a:endParaRPr lang="cs-CZ" dirty="0"/>
          </a:p>
          <a:p>
            <a:pPr lvl="0"/>
            <a:r>
              <a:rPr lang="cs-CZ" dirty="0">
                <a:solidFill>
                  <a:srgbClr val="FF0000"/>
                </a:solidFill>
              </a:rPr>
              <a:t>Pracovně právní vztahy</a:t>
            </a:r>
            <a:r>
              <a:rPr lang="cs-CZ" dirty="0"/>
              <a:t> – zákoník </a:t>
            </a:r>
            <a:r>
              <a:rPr lang="cs-CZ" dirty="0" smtClean="0"/>
              <a:t>práce</a:t>
            </a:r>
            <a:endParaRPr lang="cs-CZ" dirty="0">
              <a:solidFill>
                <a:srgbClr val="FF0000"/>
              </a:solidFill>
            </a:endParaRPr>
          </a:p>
          <a:p>
            <a:pPr lvl="0"/>
            <a:r>
              <a:rPr lang="cs-CZ" dirty="0" smtClean="0">
                <a:solidFill>
                  <a:srgbClr val="FF0000"/>
                </a:solidFill>
              </a:rPr>
              <a:t>Obchodní právo </a:t>
            </a:r>
            <a:r>
              <a:rPr lang="cs-CZ" dirty="0" smtClean="0"/>
              <a:t>– podnikání, prodej, nákup a výroba zboží</a:t>
            </a:r>
          </a:p>
          <a:p>
            <a:pPr marL="0" lv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lvl="0" indent="0">
              <a:buNone/>
            </a:pPr>
            <a:r>
              <a:rPr lang="cs-CZ" sz="4300" b="1" dirty="0" smtClean="0"/>
              <a:t>3. Mezinárodní</a:t>
            </a:r>
            <a:r>
              <a:rPr lang="cs-CZ" sz="4300" dirty="0" smtClean="0"/>
              <a:t> právo</a:t>
            </a:r>
          </a:p>
          <a:p>
            <a:pPr lvl="0"/>
            <a:endParaRPr lang="cs-CZ" dirty="0" smtClean="0">
              <a:solidFill>
                <a:srgbClr val="FF0000"/>
              </a:solidFill>
            </a:endParaRPr>
          </a:p>
          <a:p>
            <a:pPr lvl="0"/>
            <a:endParaRPr lang="cs-CZ" dirty="0">
              <a:solidFill>
                <a:srgbClr val="FF0000"/>
              </a:solidFill>
            </a:endParaRPr>
          </a:p>
          <a:p>
            <a:pPr lvl="0"/>
            <a:endParaRPr lang="cs-CZ" dirty="0" smtClean="0">
              <a:solidFill>
                <a:srgbClr val="FF0000"/>
              </a:solidFill>
            </a:endParaRPr>
          </a:p>
          <a:p>
            <a:pPr lvl="0"/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070007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74638"/>
            <a:ext cx="8003232" cy="850106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Ústavní soud ČR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507288" cy="5328592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2800" dirty="0" smtClean="0"/>
              <a:t>Ústavní soud ČR  není součástí soustavy soudů</a:t>
            </a:r>
          </a:p>
          <a:p>
            <a:pPr marL="0" indent="0" algn="ctr">
              <a:buNone/>
            </a:pPr>
            <a:r>
              <a:rPr lang="cs-CZ" sz="2800" dirty="0" smtClean="0"/>
              <a:t> a netrestá zločince ani neřeší běžné spory občanů.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b="1" dirty="0" smtClean="0"/>
              <a:t>Dohlíží na dodržování Ústavy ČR </a:t>
            </a:r>
          </a:p>
          <a:p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Rozhoduje o tom </a:t>
            </a:r>
          </a:p>
          <a:p>
            <a:pPr marL="0" indent="0">
              <a:buNone/>
            </a:pPr>
            <a:r>
              <a:rPr lang="cs-CZ" dirty="0" smtClean="0"/>
              <a:t>   - zda nebyla porušena </a:t>
            </a:r>
            <a:r>
              <a:rPr lang="cs-CZ" dirty="0" smtClean="0">
                <a:solidFill>
                  <a:srgbClr val="FF0000"/>
                </a:solidFill>
              </a:rPr>
              <a:t>ústavně zaručená práva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a svobody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- zda nebyla porušena </a:t>
            </a:r>
            <a:r>
              <a:rPr lang="cs-CZ" dirty="0" smtClean="0">
                <a:solidFill>
                  <a:srgbClr val="FF0000"/>
                </a:solidFill>
              </a:rPr>
              <a:t>lidská a občanská práva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</a:t>
            </a:r>
            <a:r>
              <a:rPr lang="cs-CZ" dirty="0" smtClean="0"/>
              <a:t>ze strany obce , kraje, státu</a:t>
            </a: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4312624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Ú</a:t>
            </a:r>
            <a:r>
              <a:rPr lang="cs-CZ" dirty="0" smtClean="0"/>
              <a:t>stavní soud v Brně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628800"/>
            <a:ext cx="8856984" cy="45722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5336902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Stížnost k Ústavnímu soudu ČR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Pokud se občan domnívá, že došlo k porušení jeho lidských a občanských práv, </a:t>
            </a:r>
          </a:p>
          <a:p>
            <a:pPr marL="0" indent="0" algn="ctr">
              <a:buNone/>
            </a:pPr>
            <a:r>
              <a:rPr lang="cs-CZ" dirty="0" smtClean="0"/>
              <a:t>obrátí se k Ústavnímu soudu.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Ústavní soud sídlí v </a:t>
            </a:r>
            <a:r>
              <a:rPr lang="cs-CZ" b="1" dirty="0" smtClean="0"/>
              <a:t>Brně</a:t>
            </a:r>
          </a:p>
          <a:p>
            <a:r>
              <a:rPr lang="cs-CZ" dirty="0" smtClean="0"/>
              <a:t>Rozhodnutí Ústavního soudu </a:t>
            </a:r>
            <a:r>
              <a:rPr lang="cs-CZ" b="1" dirty="0" smtClean="0"/>
              <a:t>je konečné</a:t>
            </a:r>
            <a:r>
              <a:rPr lang="cs-CZ" dirty="0" smtClean="0"/>
              <a:t> a </a:t>
            </a:r>
            <a:r>
              <a:rPr lang="cs-CZ" dirty="0" smtClean="0">
                <a:solidFill>
                  <a:srgbClr val="FF0000"/>
                </a:solidFill>
              </a:rPr>
              <a:t>nejde se proti němu odvolat.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4677717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Zasedací místnost ústavního soudu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67149" y="3068960"/>
            <a:ext cx="5897339" cy="37890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412776"/>
            <a:ext cx="3957671" cy="29534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4725144"/>
            <a:ext cx="2751230" cy="1872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80524862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Soudci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363272" cy="4997152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Soudcem se stává bezúhonný občan </a:t>
            </a:r>
            <a:endParaRPr lang="cs-CZ" dirty="0"/>
          </a:p>
          <a:p>
            <a:r>
              <a:rPr lang="cs-CZ" dirty="0" smtClean="0"/>
              <a:t>Má </a:t>
            </a:r>
            <a:r>
              <a:rPr lang="cs-CZ" b="1" dirty="0" smtClean="0"/>
              <a:t>VŠ právnické </a:t>
            </a:r>
            <a:r>
              <a:rPr lang="cs-CZ" dirty="0" smtClean="0"/>
              <a:t>vzdělání</a:t>
            </a:r>
          </a:p>
          <a:p>
            <a:r>
              <a:rPr lang="cs-CZ" dirty="0" smtClean="0"/>
              <a:t>Po získání praxe </a:t>
            </a:r>
            <a:r>
              <a:rPr lang="cs-CZ" b="1" dirty="0" smtClean="0"/>
              <a:t>soudce jmenuje prezident</a:t>
            </a:r>
          </a:p>
          <a:p>
            <a:r>
              <a:rPr lang="cs-CZ" dirty="0" smtClean="0"/>
              <a:t> Jmenování je doživotní</a:t>
            </a:r>
          </a:p>
          <a:p>
            <a:pPr lvl="0"/>
            <a:r>
              <a:rPr lang="cs-CZ" dirty="0"/>
              <a:t>Nosí talár</a:t>
            </a:r>
          </a:p>
          <a:p>
            <a:pPr lvl="0"/>
            <a:r>
              <a:rPr lang="cs-CZ" dirty="0"/>
              <a:t>Vynáší rozsudek jménem republiky</a:t>
            </a:r>
          </a:p>
          <a:p>
            <a:pPr lvl="0"/>
            <a:r>
              <a:rPr lang="cs-CZ" dirty="0"/>
              <a:t>Jednání soudu je veřejné</a:t>
            </a:r>
          </a:p>
          <a:p>
            <a:pPr lvl="0"/>
            <a:r>
              <a:rPr lang="cs-CZ" dirty="0"/>
              <a:t>Soud má vážnost</a:t>
            </a:r>
          </a:p>
          <a:p>
            <a:pPr lvl="0"/>
            <a:r>
              <a:rPr lang="cs-CZ" dirty="0"/>
              <a:t>Pohrdání soudem je </a:t>
            </a:r>
            <a:r>
              <a:rPr lang="cs-CZ" dirty="0" smtClean="0"/>
              <a:t>trestné</a:t>
            </a:r>
          </a:p>
          <a:p>
            <a:pPr lvl="0"/>
            <a:endParaRPr lang="cs-CZ" dirty="0" smtClean="0"/>
          </a:p>
          <a:p>
            <a:pPr marL="0" lvl="0" indent="0">
              <a:buNone/>
            </a:pPr>
            <a:r>
              <a:rPr lang="cs-CZ" dirty="0" smtClean="0"/>
              <a:t>Soudci nesmí </a:t>
            </a:r>
            <a:r>
              <a:rPr lang="cs-CZ" dirty="0"/>
              <a:t>být přeloženi, pokud nechtějí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9322988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OUDCI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                </a:t>
            </a:r>
            <a:r>
              <a:rPr lang="cs-CZ" sz="2000" dirty="0" smtClean="0"/>
              <a:t>Talár soudce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000" dirty="0" smtClean="0"/>
              <a:t>Talár státního zástupce</a:t>
            </a:r>
            <a:endParaRPr lang="cs-CZ" sz="2000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75992"/>
            <a:ext cx="3203848" cy="2343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717032"/>
            <a:ext cx="1428750" cy="2143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23529" y="3244334"/>
            <a:ext cx="61275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Musil Jan, soudce ÚS ČR, Ústavní soud</a:t>
            </a:r>
          </a:p>
        </p:txBody>
      </p:sp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7514" y="465265"/>
            <a:ext cx="2632517" cy="1964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17580840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Talár soudců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/>
              <a:t>Talár </a:t>
            </a:r>
            <a:r>
              <a:rPr lang="cs-CZ" dirty="0" smtClean="0"/>
              <a:t>soudce</a:t>
            </a:r>
          </a:p>
          <a:p>
            <a:pPr lvl="0"/>
            <a:endParaRPr lang="cs-CZ" dirty="0"/>
          </a:p>
          <a:p>
            <a:pPr lvl="0"/>
            <a:endParaRPr lang="cs-CZ" dirty="0"/>
          </a:p>
          <a:p>
            <a:pPr lvl="0"/>
            <a:r>
              <a:rPr lang="cs-CZ" dirty="0"/>
              <a:t>Talár státního </a:t>
            </a:r>
            <a:r>
              <a:rPr lang="cs-CZ" dirty="0" smtClean="0"/>
              <a:t>zástupce</a:t>
            </a:r>
          </a:p>
          <a:p>
            <a:pPr lvl="0"/>
            <a:endParaRPr lang="cs-CZ" dirty="0"/>
          </a:p>
          <a:p>
            <a:pPr marL="0" lvl="0" indent="0">
              <a:buNone/>
            </a:pPr>
            <a:r>
              <a:rPr lang="cs-CZ" dirty="0" smtClean="0"/>
              <a:t> </a:t>
            </a:r>
          </a:p>
          <a:p>
            <a:pPr lvl="0"/>
            <a:r>
              <a:rPr lang="cs-CZ" dirty="0" smtClean="0"/>
              <a:t>Talár advokáta</a:t>
            </a:r>
          </a:p>
          <a:p>
            <a:pPr lvl="0"/>
            <a:endParaRPr lang="cs-CZ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199571"/>
            <a:ext cx="1566218" cy="20805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49370" y="4437112"/>
            <a:ext cx="1387816" cy="20882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280061"/>
            <a:ext cx="1508497" cy="20039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2574695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Soudci Evropského soudu pro lidská práva ve Štrasburku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420888"/>
            <a:ext cx="5303997" cy="3535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74360286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Věznice v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855038"/>
            <a:ext cx="8064896" cy="59425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99225145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-13997"/>
            <a:ext cx="8229600" cy="778701"/>
          </a:xfrm>
        </p:spPr>
        <p:txBody>
          <a:bodyPr/>
          <a:lstStyle/>
          <a:p>
            <a:r>
              <a:rPr lang="cs-CZ" dirty="0" smtClean="0"/>
              <a:t>Věznice v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333710"/>
            <a:ext cx="8424936" cy="485740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000" dirty="0" smtClean="0"/>
              <a:t>Věznice </a:t>
            </a:r>
            <a:r>
              <a:rPr lang="cs-CZ" sz="2000" dirty="0"/>
              <a:t>M</a:t>
            </a:r>
            <a:r>
              <a:rPr lang="cs-CZ" sz="2000" dirty="0" smtClean="0"/>
              <a:t>írov                   </a:t>
            </a:r>
            <a:r>
              <a:rPr lang="cs-CZ" dirty="0" smtClean="0"/>
              <a:t>                                       </a:t>
            </a:r>
            <a:r>
              <a:rPr lang="cs-CZ" sz="2000" dirty="0" smtClean="0"/>
              <a:t>Věznice v Heřmanicích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                                                                                                       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                                                                                                       Věznice Praha -Ruzyně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                                                                                        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/>
              <a:t>                                                              Věznice Vinařice</a:t>
            </a: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Věznice v Rapoticích  </a:t>
            </a:r>
            <a:endParaRPr lang="cs-CZ" sz="2000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7" y="2384133"/>
            <a:ext cx="3544130" cy="26538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65551" y="1124744"/>
            <a:ext cx="2209800" cy="12850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340768"/>
            <a:ext cx="1724025" cy="1343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7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02248" y="5037963"/>
            <a:ext cx="2672737" cy="16528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8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00476" y="2846952"/>
            <a:ext cx="2300964" cy="17281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Picture 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85583" y="3120249"/>
            <a:ext cx="2658417" cy="37377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01838877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199" y="274638"/>
            <a:ext cx="8713575" cy="634082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                            Vazební </a:t>
            </a:r>
            <a:r>
              <a:rPr lang="cs-CZ" dirty="0"/>
              <a:t>věznice Liberec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pPr marL="0" indent="0">
              <a:buNone/>
            </a:pPr>
            <a:r>
              <a:rPr lang="cs-CZ" sz="1800" b="1" dirty="0" smtClean="0"/>
              <a:t>                                                                         Vězeňský dvůr</a:t>
            </a:r>
          </a:p>
          <a:p>
            <a:pPr marL="0" indent="0">
              <a:buNone/>
            </a:pPr>
            <a:r>
              <a:rPr lang="cs-CZ" sz="1800" dirty="0" smtClean="0"/>
              <a:t>                                                                         </a:t>
            </a:r>
            <a:r>
              <a:rPr lang="cs-CZ" sz="1800" b="1" dirty="0"/>
              <a:t>Příslušník zásahové jednotky VS ČR</a:t>
            </a:r>
          </a:p>
          <a:p>
            <a:pPr marL="0" indent="0">
              <a:buNone/>
            </a:pPr>
            <a:r>
              <a:rPr lang="cs-CZ" dirty="0" smtClean="0"/>
              <a:t>                          </a:t>
            </a:r>
            <a:endParaRPr lang="cs-CZ" dirty="0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79339" y="2289423"/>
            <a:ext cx="6091436" cy="45685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2009" y="35294"/>
            <a:ext cx="3744417" cy="28603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0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895647"/>
            <a:ext cx="3096344" cy="39360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73410121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Soud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00200"/>
            <a:ext cx="8579296" cy="5257800"/>
          </a:xfrm>
        </p:spPr>
        <p:txBody>
          <a:bodyPr>
            <a:normAutofit fontScale="70000" lnSpcReduction="20000"/>
          </a:bodyPr>
          <a:lstStyle/>
          <a:p>
            <a:pPr lvl="0"/>
            <a:r>
              <a:rPr lang="cs-CZ" b="1" dirty="0" smtClean="0"/>
              <a:t>Obžalovaný</a:t>
            </a:r>
            <a:endParaRPr lang="cs-CZ" b="1" dirty="0"/>
          </a:p>
          <a:p>
            <a:pPr lvl="0"/>
            <a:r>
              <a:rPr lang="cs-CZ" dirty="0"/>
              <a:t>Jeho </a:t>
            </a:r>
            <a:r>
              <a:rPr lang="cs-CZ" b="1" dirty="0" smtClean="0"/>
              <a:t>obhájce = advokát</a:t>
            </a:r>
          </a:p>
          <a:p>
            <a:pPr marL="0" indent="0">
              <a:buNone/>
            </a:pPr>
            <a:r>
              <a:rPr lang="cs-CZ" dirty="0" smtClean="0"/>
              <a:t>               - Obhajoba</a:t>
            </a:r>
            <a:endParaRPr lang="cs-CZ" dirty="0"/>
          </a:p>
          <a:p>
            <a:pPr marL="0" lvl="0" indent="0">
              <a:buNone/>
            </a:pPr>
            <a:r>
              <a:rPr lang="cs-CZ" dirty="0" smtClean="0"/>
              <a:t>               - Pomáhá </a:t>
            </a:r>
            <a:r>
              <a:rPr lang="cs-CZ" dirty="0"/>
              <a:t>obžalovanému</a:t>
            </a:r>
          </a:p>
          <a:p>
            <a:pPr marL="0" lvl="0" indent="0">
              <a:buNone/>
            </a:pPr>
            <a:r>
              <a:rPr lang="cs-CZ" dirty="0" smtClean="0"/>
              <a:t>               - Ten </a:t>
            </a:r>
            <a:r>
              <a:rPr lang="cs-CZ" dirty="0"/>
              <a:t>si ho vybere nebo je mu přidělen</a:t>
            </a:r>
          </a:p>
          <a:p>
            <a:pPr lvl="0"/>
            <a:endParaRPr lang="cs-CZ" dirty="0"/>
          </a:p>
          <a:p>
            <a:pPr lvl="0"/>
            <a:r>
              <a:rPr lang="cs-CZ" b="1" dirty="0"/>
              <a:t>Žalobce = státní </a:t>
            </a:r>
            <a:r>
              <a:rPr lang="cs-CZ" b="1" dirty="0" smtClean="0"/>
              <a:t>zástupce</a:t>
            </a:r>
          </a:p>
          <a:p>
            <a:pPr marL="0" lvl="0" indent="0">
              <a:buNone/>
            </a:pPr>
            <a:r>
              <a:rPr lang="cs-CZ" dirty="0" smtClean="0"/>
              <a:t>             - Zastupuje </a:t>
            </a:r>
            <a:r>
              <a:rPr lang="cs-CZ" dirty="0"/>
              <a:t>stát a všechny občany</a:t>
            </a:r>
          </a:p>
          <a:p>
            <a:pPr marL="0" lvl="0" indent="0">
              <a:buNone/>
            </a:pPr>
            <a:r>
              <a:rPr lang="cs-CZ" dirty="0" smtClean="0"/>
              <a:t>              - Může </a:t>
            </a:r>
            <a:r>
              <a:rPr lang="cs-CZ" dirty="0"/>
              <a:t>žádat </a:t>
            </a:r>
            <a:r>
              <a:rPr lang="cs-CZ" dirty="0" smtClean="0"/>
              <a:t>zvýšení </a:t>
            </a:r>
            <a:r>
              <a:rPr lang="cs-CZ" dirty="0"/>
              <a:t>trestu</a:t>
            </a:r>
          </a:p>
          <a:p>
            <a:pPr lvl="0"/>
            <a:endParaRPr lang="cs-CZ" dirty="0"/>
          </a:p>
          <a:p>
            <a:pPr lvl="0"/>
            <a:r>
              <a:rPr lang="cs-CZ" b="1" dirty="0"/>
              <a:t>Svědci</a:t>
            </a:r>
          </a:p>
          <a:p>
            <a:r>
              <a:rPr lang="cs-CZ" b="1" dirty="0"/>
              <a:t>Soud</a:t>
            </a:r>
            <a:r>
              <a:rPr lang="cs-CZ" dirty="0"/>
              <a:t> = 3 soudci nebo 1 </a:t>
            </a:r>
            <a:r>
              <a:rPr lang="cs-CZ" dirty="0" smtClean="0"/>
              <a:t>soudce</a:t>
            </a:r>
          </a:p>
          <a:p>
            <a:pPr marL="0" indent="0">
              <a:buNone/>
            </a:pPr>
            <a:r>
              <a:rPr lang="cs-CZ" dirty="0" smtClean="0"/>
              <a:t>               - Vynáší rozsudek jménem republiky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-  Proti rozhodnutí soudu se mohou žalobce i obžalovaný odvolat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2182219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Použitá literatura a zdroje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dirty="0" smtClean="0"/>
              <a:t>PaeDr</a:t>
            </a:r>
            <a:r>
              <a:rPr lang="cs-CZ" dirty="0"/>
              <a:t>. Hana  Kovaříková, Občanská výchova III/pro odborná učiliště,  Praha: Septima, s.r.o., 2006</a:t>
            </a:r>
          </a:p>
          <a:p>
            <a:pPr marL="0" indent="0">
              <a:buNone/>
            </a:pPr>
            <a:r>
              <a:rPr lang="cs-CZ" dirty="0"/>
              <a:t>Sokol J. a kol. , Občanské minimum, Praha: ÚIV, 20002</a:t>
            </a:r>
          </a:p>
          <a:p>
            <a:pPr marL="0" indent="0">
              <a:buNone/>
            </a:pPr>
            <a:r>
              <a:rPr lang="cs-CZ" dirty="0" err="1"/>
              <a:t>Emmert</a:t>
            </a:r>
            <a:r>
              <a:rPr lang="cs-CZ" dirty="0"/>
              <a:t>  F. a kol., Odmaturuj ze společenských věd. Brno: </a:t>
            </a:r>
            <a:r>
              <a:rPr lang="cs-CZ" dirty="0" err="1"/>
              <a:t>Didaktis</a:t>
            </a:r>
            <a:r>
              <a:rPr lang="cs-CZ" dirty="0"/>
              <a:t>, 2004 </a:t>
            </a:r>
          </a:p>
          <a:p>
            <a:pPr marL="0" indent="0">
              <a:buNone/>
            </a:pPr>
            <a:r>
              <a:rPr lang="cs-CZ" dirty="0"/>
              <a:t>Ústava České republiky, 1/1993 Sb.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Zákon České národní rady č. 3/1993 Sb. O státních symbolech ČR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Zákon 213/2006 Sb., kterým se mění zákon 352/2001 Sb. O užívání státních symbolů České republiky a o změně některých zákonů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Zákon č. 200 o přestupcích, ve znění pozdějších předpisů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Zákon č. 40/1993Sb. České národní rady o nabývání a pozbývání státního občanství České republiky</a:t>
            </a:r>
          </a:p>
          <a:p>
            <a:pPr marL="0" indent="0">
              <a:buNone/>
            </a:pPr>
            <a:r>
              <a:rPr lang="cs-CZ" dirty="0"/>
              <a:t>Zákon Č. 253/2006 Sb., kterým se mění zákon Č. 141/1961 Sb. O trestním řízení soudním (trestní řád), ve znění </a:t>
            </a:r>
            <a:r>
              <a:rPr lang="cs-CZ" dirty="0" err="1"/>
              <a:t>ozdějšíc</a:t>
            </a:r>
            <a:r>
              <a:rPr lang="cs-CZ" dirty="0"/>
              <a:t> předpisů, a další související zákony.</a:t>
            </a:r>
          </a:p>
          <a:p>
            <a:pPr marL="0" indent="0">
              <a:buNone/>
            </a:pPr>
            <a:r>
              <a:rPr lang="cs-CZ" u="sng" dirty="0">
                <a:hlinkClick r:id="rId3"/>
              </a:rPr>
              <a:t>http://www.hrad.cz/cz/stat_symboly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Platné zákony a vyhlášky lze najít na internetové adrese:</a:t>
            </a:r>
          </a:p>
          <a:p>
            <a:pPr marL="0" indent="0">
              <a:buNone/>
            </a:pPr>
            <a:r>
              <a:rPr lang="cs-CZ" u="sng" dirty="0">
                <a:hlinkClick r:id="rId4"/>
              </a:rPr>
              <a:t>http://www/aspi.cz</a:t>
            </a:r>
            <a:r>
              <a:rPr lang="cs-CZ" dirty="0"/>
              <a:t>    ( ASPI = Automatizovaný systém  právních informací)</a:t>
            </a:r>
          </a:p>
          <a:p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0114475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Adresy </a:t>
            </a:r>
            <a:r>
              <a:rPr lang="cs-CZ" smtClean="0"/>
              <a:t>a 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892480" cy="4525963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cs-CZ" dirty="0"/>
              <a:t>http://www.bing.com/images/search?q=%C3%BAstavn%C3%AD+soud+%C4%8CR&amp;qs=n&amp;form=QBIR&amp;pq=%C3%BAstavn%C3%AD+soud+%C4%8Dr&amp;sc=0-0&amp;sp=-1&amp;sk=#</a:t>
            </a:r>
            <a:r>
              <a:rPr lang="cs-CZ" dirty="0" smtClean="0"/>
              <a:t>view=detail&amp;id=59161F53C430F485B1FF5F3B5124A412169391D4&amp;selectedIndex=16</a:t>
            </a: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http://www.bing.com/images/search?q=%C3%BAstavn%C3%AD+soud+%C4%8CR&amp;qs=n&amp;form=QBIR&amp;pq=%C3%BAstavn%C3%AD+soud+%C4%8Dr&amp;sc=0-0&amp;sp=-1&amp;sk=#</a:t>
            </a:r>
            <a:r>
              <a:rPr lang="cs-CZ" dirty="0" smtClean="0"/>
              <a:t>view=detail&amp;id=59161F53C430F485B1FF43A25D47A542400BBB92&amp;selectedIndex=3</a:t>
            </a:r>
            <a:endParaRPr lang="cs-CZ" dirty="0"/>
          </a:p>
          <a:p>
            <a:pPr marL="0" indent="0">
              <a:buNone/>
            </a:pPr>
            <a:r>
              <a:rPr lang="cs-CZ" u="sng" dirty="0"/>
              <a:t>http://www.bing.com/images/search?q=%C3%BAstavn%C3%AD+soud+&amp;qs=n&amp;form=QBIR&amp;pq=%C3%BAstavn%C3%AD+soud+&amp;</a:t>
            </a:r>
            <a:r>
              <a:rPr lang="cs-CZ" u="sng" dirty="0" smtClean="0"/>
              <a:t>sc=0-0&amp;s=-1&amp;sk=#</a:t>
            </a:r>
            <a:r>
              <a:rPr lang="cs-CZ" u="sng" dirty="0"/>
              <a:t>a</a:t>
            </a:r>
            <a:endParaRPr lang="cs-CZ" dirty="0"/>
          </a:p>
          <a:p>
            <a:pPr marL="0" indent="0">
              <a:buNone/>
            </a:pPr>
            <a:r>
              <a:rPr lang="cs-CZ" u="sng" dirty="0"/>
              <a:t>http://www.bing.com/images/search?q=okresni+soud+v+Krom%C4%9B%C5%99%C3%AD%C5%BEi&amp;qs=n&amp;form=QBIR&amp;pq=okresni+soud+v+krom%C4%9B%C5%99%C3%AD%C5%BEi&amp;sc=0-5&amp;sp=-1&amp;sk=#view=detail&amp;id=BE42F6990F51C5A0AB55D9D95074CA72C4F3BEE7&amp;selectedIndex=4</a:t>
            </a:r>
            <a:endParaRPr lang="cs-CZ" dirty="0"/>
          </a:p>
          <a:p>
            <a:pPr marL="0" indent="0">
              <a:buNone/>
            </a:pPr>
            <a:r>
              <a:rPr lang="cs-CZ" u="sng" dirty="0"/>
              <a:t>http://www.bing.com/images/search?q=krajsk%C3%BD+soud&amp;qs=n&amp;form=QBIR&amp;pq=krajsk%C3%BD+soud&amp;sc=0-6&amp;sp=-1&amp;sk=#view=detail&amp;id=0FA2D1F45CB2050F91D5D86D74A4EC65E5245C33&amp;selectedIndex=6</a:t>
            </a:r>
            <a:endParaRPr lang="cs-CZ" dirty="0"/>
          </a:p>
          <a:p>
            <a:pPr marL="0" indent="0">
              <a:buNone/>
            </a:pPr>
            <a:r>
              <a:rPr lang="cs-CZ" u="sng" dirty="0"/>
              <a:t>http://www.bing.com/images/search?q=soudci+ČR&amp;qs=n&amp;form=QBIR&amp;pq=soudci+čr&amp;sc=0-6&amp;sp=-1&amp;sk=#view</a:t>
            </a:r>
            <a:endParaRPr lang="cs-CZ" dirty="0"/>
          </a:p>
          <a:p>
            <a:pPr marL="0" indent="0">
              <a:buNone/>
            </a:pPr>
            <a:r>
              <a:rPr lang="cs-CZ" u="sng" dirty="0"/>
              <a:t>http://www.bing.com/images/search?q=soudci+%C4%8CR&amp;go=&amp;</a:t>
            </a:r>
            <a:r>
              <a:rPr lang="cs-CZ" u="sng" dirty="0" smtClean="0"/>
              <a:t>qs=bs&amp;form=QBIR#view=detail&amp;id=A204408B01923B698E5FADE48DBF911767EC3DA7&amp;selectedIndex=3</a:t>
            </a:r>
            <a:endParaRPr lang="cs-CZ" dirty="0"/>
          </a:p>
          <a:p>
            <a:pPr marL="0" indent="0">
              <a:buNone/>
            </a:pPr>
            <a:r>
              <a:rPr lang="cs-CZ" u="sng" dirty="0"/>
              <a:t>http://www.bing.com/images/search?q=soudci+%C4%8CR&amp;go=&amp;qs=bs&amp;form=QBIR#view=detail&amp;id=5F77DB2F606F2E888FB8CC238C8E961E72B3DDF4&amp;selectedIndex=248</a:t>
            </a:r>
            <a:endParaRPr lang="cs-CZ" dirty="0"/>
          </a:p>
          <a:p>
            <a:pPr marL="0" indent="0">
              <a:buNone/>
            </a:pPr>
            <a:r>
              <a:rPr lang="cs-CZ" u="sng" dirty="0"/>
              <a:t>http://www.bing.com/images/search?q=v%C4%9Bznice+v++%C4%8CR&amp;qs=n&amp;form=QBIR&amp;pq=v%C4%9Bznice+v+%C4%8Dr&amp;sc=0-2&amp;sp=-1&amp;sk=#a</a:t>
            </a:r>
            <a:endParaRPr lang="cs-CZ" dirty="0"/>
          </a:p>
          <a:p>
            <a:pPr marL="0" indent="0">
              <a:buNone/>
            </a:pPr>
            <a:r>
              <a:rPr lang="cs-CZ" u="sng" dirty="0"/>
              <a:t>http://www.bing.com/images/search?q=v%C4%9Bznice+v++%C4%8CR&amp;qs=n&amp;form=QBIR&amp;pq=v%C4%9Bznice+v+%C4%8Dr&amp;sc=0-2&amp;sp=-1&amp;sk=#view=detail&amp;id=F7AA3408B26632286E2A2962C5388AC734828B8C&amp;selectedIndex=50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0628362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388</TotalTime>
  <Words>826</Words>
  <Application>Microsoft Office PowerPoint</Application>
  <PresentationFormat>Předvádění na obrazovce (4:3)</PresentationFormat>
  <Paragraphs>260</Paragraphs>
  <Slides>31</Slides>
  <Notes>31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31</vt:i4>
      </vt:variant>
    </vt:vector>
  </HeadingPairs>
  <TitlesOfParts>
    <vt:vector size="32" baseType="lpstr">
      <vt:lpstr>Motiv systému Office</vt:lpstr>
      <vt:lpstr>Výukový materiál Zpracovaný v rámci projektu EU peníze školám </vt:lpstr>
      <vt:lpstr> Téma: Člověk v demokratickém státě 7. Dělba státní moci, moc soudní </vt:lpstr>
      <vt:lpstr> Jak se dělí státní moc? </vt:lpstr>
      <vt:lpstr>MOC SOUDNÍ</vt:lpstr>
      <vt:lpstr>Budova Ústavního soudu v Brně</vt:lpstr>
      <vt:lpstr>ÚSTAVNÍ SOUDCE SCHVALUJE Senát ČR</vt:lpstr>
      <vt:lpstr>MOC SOUDNÍ</vt:lpstr>
      <vt:lpstr>MOC SOUDNÍ</vt:lpstr>
      <vt:lpstr>Nejvyšší soud v Brně</vt:lpstr>
      <vt:lpstr>Vrchní soud v Praze a Olomouci</vt:lpstr>
      <vt:lpstr>Krajský soud v Ostravě </vt:lpstr>
      <vt:lpstr>Rozhodnutí soudů</vt:lpstr>
      <vt:lpstr>Okresní soud v Kroměříži</vt:lpstr>
      <vt:lpstr>Dvojnásobný vrah s dovoláním neuspěl - Sokolovský deník</vt:lpstr>
      <vt:lpstr>MOC SOUDNÍ</vt:lpstr>
      <vt:lpstr>MOC SOUDNÍ  </vt:lpstr>
      <vt:lpstr>MOC SOUDNÍ</vt:lpstr>
      <vt:lpstr>Ústavní soud ČR</vt:lpstr>
      <vt:lpstr>Ústavní soud v Brně</vt:lpstr>
      <vt:lpstr>Stížnost k Ústavnímu soudu ČR</vt:lpstr>
      <vt:lpstr>Zasedací místnost ústavního soudu</vt:lpstr>
      <vt:lpstr>Soudci</vt:lpstr>
      <vt:lpstr>SOUDCI</vt:lpstr>
      <vt:lpstr>Talár soudců</vt:lpstr>
      <vt:lpstr>Soudci Evropského soudu pro lidská práva ve Štrasburku</vt:lpstr>
      <vt:lpstr>Věznice v ČR</vt:lpstr>
      <vt:lpstr>Věznice v ČR</vt:lpstr>
      <vt:lpstr>                            Vazební věznice Liberec</vt:lpstr>
      <vt:lpstr>Soud</vt:lpstr>
      <vt:lpstr>Použitá literatura a zdroje </vt:lpstr>
      <vt:lpstr>Adresy a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Windows User</dc:creator>
  <cp:lastModifiedBy>Dum</cp:lastModifiedBy>
  <cp:revision>43</cp:revision>
  <dcterms:created xsi:type="dcterms:W3CDTF">2013-11-22T15:12:52Z</dcterms:created>
  <dcterms:modified xsi:type="dcterms:W3CDTF">2014-02-03T19:55:45Z</dcterms:modified>
</cp:coreProperties>
</file>