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A1950A-F90E-42F2-AFF2-96C07FC7588D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BB555A-EE24-45C8-9558-A617C84D6B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DD046D-28D8-40B5-A10B-3AF282E7CE67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8A5B67-FC0B-4137-A1CD-211CEB3535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2A5597-E669-4F12-89BC-9B2E9947B16C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E86632-B0A4-40E2-AA7F-57FF48E212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029B6-0C98-4A4D-A3F8-19734B709BC7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5F2264-DC3B-4628-9678-57A30AC282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01A395-28AF-48F3-9D45-DC3F5ED8C820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DDD845-7B33-45D0-B902-D5711FD3F2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4523B8-22E9-4CB2-9411-36C8E95BE083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2CD611-914B-48EA-B16F-FC2BD7F1BA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4C6C86-FE05-4A75-8178-B830AA72C58C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A43EDD-5E09-436A-B877-A4D644DE9C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5E6F84-37A8-4C99-8966-133EDF26B224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61E377-336B-4BDF-9A52-29ED04CA31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E25BC9-DFD9-4CE6-BAA0-0ED714533298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B791D-9CE1-4E16-A4A6-164A6D646D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2A4D74-5A73-464C-83EA-E7996DDB36E6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43E5AC-B0EE-4BDF-8885-A3E5F2FC39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602AA2-BBB8-4F7B-B722-C51A398C7DCF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1AC657-6F3A-416C-8537-854A5CC4BA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8334FC6-662B-4EF5-BBA7-6FCA69A66030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560820E-A149-4B5A-8D51-FCB99EC3C4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\\Srvzs01\DOCKANTOR\tomasmarek\Dokumenty\_PRACOVNÍ SLOŽKA\__EU Peníze školám OPVK 1.4\Publicita\Logolink_ZŠ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65238" y="404813"/>
            <a:ext cx="6613525" cy="126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1" name="TextovéPole 5"/>
          <p:cNvSpPr txBox="1">
            <a:spLocks noChangeArrowheads="1"/>
          </p:cNvSpPr>
          <p:nvPr/>
        </p:nvSpPr>
        <p:spPr bwMode="auto">
          <a:xfrm>
            <a:off x="2154238" y="2060575"/>
            <a:ext cx="483552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1200">
                <a:latin typeface="Cambria" pitchFamily="18" charset="0"/>
              </a:rPr>
              <a:t>Název projektu: Individuální výukou k lepším výsledkům</a:t>
            </a:r>
          </a:p>
          <a:p>
            <a:pPr algn="ctr">
              <a:lnSpc>
                <a:spcPct val="150000"/>
              </a:lnSpc>
            </a:pPr>
            <a:r>
              <a:rPr lang="cs-CZ" sz="1200">
                <a:latin typeface="Cambria" pitchFamily="18" charset="0"/>
              </a:rPr>
              <a:t>Příjemce: Základní škola Telč, Masarykova 141, příspěvková organizace</a:t>
            </a:r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862263" y="2781300"/>
          <a:ext cx="3420380" cy="1296145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620180"/>
                <a:gridCol w="1800200"/>
              </a:tblGrid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Vzdělávací oblast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Člověk a příroda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Předmět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Chemie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Téma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</a:rPr>
                        <a:t>Organická chemie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Určeno pro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9. ročník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Archivační kód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VY_52_INOVACE_141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2268538" y="4365625"/>
            <a:ext cx="4594225" cy="9540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atin typeface="+mn-lt"/>
              </a:rPr>
              <a:t>Název vzdělávacího materiálu</a:t>
            </a:r>
            <a:endParaRPr lang="cs-CZ" sz="2800" dirty="0">
              <a:latin typeface="+mn-lt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cap="small" dirty="0">
                <a:latin typeface="+mn-lt"/>
              </a:rPr>
              <a:t>Cukry</a:t>
            </a:r>
            <a:endParaRPr lang="cs-CZ" sz="2800" dirty="0">
              <a:latin typeface="+mn-lt"/>
            </a:endParaRPr>
          </a:p>
        </p:txBody>
      </p:sp>
      <p:sp>
        <p:nvSpPr>
          <p:cNvPr id="2067" name="TextovéPole 9"/>
          <p:cNvSpPr txBox="1">
            <a:spLocks noChangeArrowheads="1"/>
          </p:cNvSpPr>
          <p:nvPr/>
        </p:nvSpPr>
        <p:spPr bwMode="auto">
          <a:xfrm>
            <a:off x="828675" y="5805488"/>
            <a:ext cx="15144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1400">
                <a:latin typeface="Calibri" pitchFamily="34" charset="0"/>
              </a:rPr>
              <a:t>Ing.Lenka Božková</a:t>
            </a:r>
          </a:p>
        </p:txBody>
      </p:sp>
      <p:sp>
        <p:nvSpPr>
          <p:cNvPr id="2068" name="TextovéPole 10"/>
          <p:cNvSpPr txBox="1">
            <a:spLocks noChangeArrowheads="1"/>
          </p:cNvSpPr>
          <p:nvPr/>
        </p:nvSpPr>
        <p:spPr bwMode="auto">
          <a:xfrm>
            <a:off x="7308850" y="5805488"/>
            <a:ext cx="8223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latin typeface="Calibri" pitchFamily="34" charset="0"/>
              </a:rPr>
              <a:t>1.2.2012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684213" y="1125538"/>
            <a:ext cx="7772400" cy="1470025"/>
          </a:xfrm>
        </p:spPr>
        <p:txBody>
          <a:bodyPr/>
          <a:lstStyle/>
          <a:p>
            <a:pPr eaLnBrk="1" hangingPunct="1"/>
            <a:r>
              <a:rPr lang="cs-CZ" smtClean="0"/>
              <a:t>Cukry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pic>
        <p:nvPicPr>
          <p:cNvPr id="3076" name="Picture 2" descr="C:\Documents and Settings\lenkabozkova.ZSTELC\Local Settings\Temporary Internet Files\Content.IE5\C9ARGLUR\MP90044850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8538" y="3357563"/>
            <a:ext cx="4589462" cy="305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Cukry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Život na Zemi je závislý na fotosyntéze, která probíhá v zelených rostlinách. Jim dává glukózu a ostatním organismům kyslík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Cizí název cukrů= sacharidy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Patří do skupiny </a:t>
            </a:r>
            <a:r>
              <a:rPr lang="cs-CZ" dirty="0" err="1" smtClean="0"/>
              <a:t>hydroxyderivátů</a:t>
            </a:r>
            <a:r>
              <a:rPr lang="cs-CZ" dirty="0" smtClean="0"/>
              <a:t> karbonylových sloučenin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Významné přírodní látky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Dělíme je zjednodušeně na sladké                                  (  </a:t>
            </a:r>
            <a:r>
              <a:rPr lang="cs-CZ" dirty="0" smtClean="0"/>
              <a:t>monosacharidy</a:t>
            </a:r>
            <a:r>
              <a:rPr lang="cs-CZ" dirty="0" smtClean="0"/>
              <a:t>, disacharidy…) a nesladké (polysacharidy)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Funkce sacharidů v organismech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Zdroj a zásoba energie-např. glukóza</a:t>
            </a:r>
          </a:p>
          <a:p>
            <a:pPr eaLnBrk="1" hangingPunct="1"/>
            <a:r>
              <a:rPr lang="cs-CZ" smtClean="0"/>
              <a:t>Zásobní látka-např. škrob</a:t>
            </a:r>
          </a:p>
          <a:p>
            <a:pPr eaLnBrk="1" hangingPunct="1"/>
            <a:r>
              <a:rPr lang="cs-CZ" smtClean="0"/>
              <a:t>Stavební funkce-např. celulóza</a:t>
            </a:r>
          </a:p>
          <a:p>
            <a:pPr eaLnBrk="1" hangingPunct="1"/>
            <a:r>
              <a:rPr lang="cs-CZ" smtClean="0"/>
              <a:t>Složka složitějších látek-např. nukleové kyseliny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Příklady sacharidů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pPr eaLnBrk="1" hangingPunct="1"/>
            <a:r>
              <a:rPr lang="cs-CZ" b="1" dirty="0" smtClean="0"/>
              <a:t>Glukóza</a:t>
            </a:r>
            <a:r>
              <a:rPr lang="cs-CZ" dirty="0" smtClean="0"/>
              <a:t>: bílá krystalická látka, rozpustná ve vodě</a:t>
            </a:r>
            <a:r>
              <a:rPr lang="cs-CZ" dirty="0" smtClean="0"/>
              <a:t>, jinak </a:t>
            </a:r>
            <a:r>
              <a:rPr lang="cs-CZ" dirty="0" smtClean="0"/>
              <a:t>se jí také říká hroznový cukr. Je přítomna v krvi, medu, ovoci…</a:t>
            </a:r>
          </a:p>
          <a:p>
            <a:pPr eaLnBrk="1" hangingPunct="1"/>
            <a:r>
              <a:rPr lang="cs-CZ" dirty="0" smtClean="0"/>
              <a:t>Používá se i jako umělá výživa v nemocnicích</a:t>
            </a:r>
          </a:p>
        </p:txBody>
      </p:sp>
      <p:pic>
        <p:nvPicPr>
          <p:cNvPr id="6148" name="Picture 2" descr="C:\Documents and Settings\lenkabozkova.ZSTELC\Local Settings\Temporary Internet Files\Content.IE5\2IAVLI86\MP90038787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213" y="3644900"/>
            <a:ext cx="3657600" cy="2609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1"/>
          <p:cNvSpPr txBox="1">
            <a:spLocks noChangeArrowheads="1"/>
          </p:cNvSpPr>
          <p:nvPr/>
        </p:nvSpPr>
        <p:spPr bwMode="auto">
          <a:xfrm>
            <a:off x="1258888" y="692150"/>
            <a:ext cx="6842125" cy="206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. </a:t>
            </a:r>
            <a:r>
              <a:rPr lang="cs-CZ" sz="3200" b="1">
                <a:latin typeface="Calibri" pitchFamily="34" charset="0"/>
              </a:rPr>
              <a:t>Sacharóza</a:t>
            </a:r>
            <a:r>
              <a:rPr lang="cs-CZ" sz="3200">
                <a:latin typeface="Calibri" pitchFamily="34" charset="0"/>
              </a:rPr>
              <a:t>: bílá krystalická látka,    rozpustná ve vodě.</a:t>
            </a:r>
          </a:p>
          <a:p>
            <a:r>
              <a:rPr lang="cs-CZ" sz="3200">
                <a:latin typeface="Calibri" pitchFamily="34" charset="0"/>
              </a:rPr>
              <a:t> . řepný cukr</a:t>
            </a:r>
          </a:p>
          <a:p>
            <a:r>
              <a:rPr lang="cs-CZ">
                <a:latin typeface="Calibri" pitchFamily="34" charset="0"/>
              </a:rPr>
              <a:t> </a:t>
            </a:r>
            <a:r>
              <a:rPr lang="cs-CZ" sz="3200">
                <a:latin typeface="Calibri" pitchFamily="34" charset="0"/>
              </a:rPr>
              <a:t>. sladidlo</a:t>
            </a:r>
          </a:p>
        </p:txBody>
      </p:sp>
      <p:pic>
        <p:nvPicPr>
          <p:cNvPr id="7171" name="Picture 3" descr="C:\Documents and Settings\lenkabozkova.ZSTELC\Local Settings\Temporary Internet Files\Content.IE5\DSDL1AXR\MC90025147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363" y="1484313"/>
            <a:ext cx="1636712" cy="1858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1258888" y="4221163"/>
            <a:ext cx="4897437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.</a:t>
            </a:r>
            <a:r>
              <a:rPr lang="cs-CZ" sz="3200" b="1">
                <a:latin typeface="Calibri" pitchFamily="34" charset="0"/>
              </a:rPr>
              <a:t>Škrob</a:t>
            </a:r>
            <a:r>
              <a:rPr lang="cs-CZ" sz="3200">
                <a:latin typeface="Calibri" pitchFamily="34" charset="0"/>
              </a:rPr>
              <a:t>: bílá, ve vodě málo rozpustná látka</a:t>
            </a:r>
          </a:p>
          <a:p>
            <a:r>
              <a:rPr lang="cs-CZ" sz="3200">
                <a:latin typeface="Calibri" pitchFamily="34" charset="0"/>
              </a:rPr>
              <a:t>. vyrábí se z brambor, obilí…</a:t>
            </a:r>
          </a:p>
        </p:txBody>
      </p:sp>
      <p:pic>
        <p:nvPicPr>
          <p:cNvPr id="7173" name="Picture 5" descr="C:\Documents and Settings\lenkabozkova.ZSTELC\Local Settings\Temporary Internet Files\Content.IE5\DSDL1AXR\MC90044183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688" y="4652963"/>
            <a:ext cx="1822450" cy="1457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Průmyslové využití a příklady vzorců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Sacharidy se používají i v průmyslu: výroba papíru, lihu, umělých vláken, výbušnin</a:t>
            </a:r>
          </a:p>
          <a:p>
            <a:pPr eaLnBrk="1" hangingPunct="1"/>
            <a:r>
              <a:rPr lang="cs-CZ" smtClean="0"/>
              <a:t>Glukóza 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Sacharóza </a:t>
            </a:r>
          </a:p>
        </p:txBody>
      </p:sp>
      <p:pic>
        <p:nvPicPr>
          <p:cNvPr id="8196" name="Picture 5" descr="C:\Documents and Settings\lenkabozkova.ZSTELC\Local Settings\Temporary Internet Files\Content.IE5\2IAVLI86\MC90011238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0288" y="1628775"/>
            <a:ext cx="2001837" cy="327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7" name="Obrázek 7" descr="160px-Glucose_Haworth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10000" y="2819400"/>
            <a:ext cx="15240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8" name="Obrázek 8" descr="200px-Saccharose2_svg.pn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8400" y="5084763"/>
            <a:ext cx="1905000" cy="981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9" name="Obdélník 6"/>
          <p:cNvSpPr>
            <a:spLocks noChangeArrowheads="1"/>
          </p:cNvSpPr>
          <p:nvPr/>
        </p:nvSpPr>
        <p:spPr bwMode="auto">
          <a:xfrm>
            <a:off x="2843213" y="4005263"/>
            <a:ext cx="457200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/>
              <a:t>http://commons.wikimedia.org/wiki/File:Glucose_Haworth.png</a:t>
            </a:r>
          </a:p>
        </p:txBody>
      </p:sp>
      <p:sp>
        <p:nvSpPr>
          <p:cNvPr id="8200" name="Obdélník 7"/>
          <p:cNvSpPr>
            <a:spLocks noChangeArrowheads="1"/>
          </p:cNvSpPr>
          <p:nvPr/>
        </p:nvSpPr>
        <p:spPr bwMode="auto">
          <a:xfrm>
            <a:off x="3059113" y="6092825"/>
            <a:ext cx="457200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/>
              <a:t>http://commons.wikimedia.org/wiki/File:Saccharose2.svg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Víte, že…?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1. kostka cukru byla vyrobena J.K.Radem v Dačicích v roce 1843</a:t>
            </a:r>
          </a:p>
        </p:txBody>
      </p:sp>
      <p:pic>
        <p:nvPicPr>
          <p:cNvPr id="9220" name="Obrázek 3" descr="67px-Cube_sugar_statue_Dacic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2275" y="2997200"/>
            <a:ext cx="1276350" cy="2268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1" name="Obrázek 4" descr="220px-Cuboid_sugar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40200" y="2852738"/>
            <a:ext cx="2794000" cy="243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2" name="TextovéPole 6"/>
          <p:cNvSpPr txBox="1">
            <a:spLocks noChangeArrowheads="1"/>
          </p:cNvSpPr>
          <p:nvPr/>
        </p:nvSpPr>
        <p:spPr bwMode="auto">
          <a:xfrm>
            <a:off x="1331913" y="5516563"/>
            <a:ext cx="20415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Památník v Dačicích</a:t>
            </a:r>
          </a:p>
        </p:txBody>
      </p:sp>
      <p:sp>
        <p:nvSpPr>
          <p:cNvPr id="9223" name="TextovéPole 7"/>
          <p:cNvSpPr txBox="1">
            <a:spLocks noChangeArrowheads="1"/>
          </p:cNvSpPr>
          <p:nvPr/>
        </p:nvSpPr>
        <p:spPr bwMode="auto">
          <a:xfrm>
            <a:off x="4932363" y="5589588"/>
            <a:ext cx="13684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Kostkový cukr</a:t>
            </a:r>
          </a:p>
        </p:txBody>
      </p:sp>
      <p:sp>
        <p:nvSpPr>
          <p:cNvPr id="9224" name="Obdélník 7"/>
          <p:cNvSpPr>
            <a:spLocks noChangeArrowheads="1"/>
          </p:cNvSpPr>
          <p:nvPr/>
        </p:nvSpPr>
        <p:spPr bwMode="auto">
          <a:xfrm>
            <a:off x="4067175" y="5373688"/>
            <a:ext cx="4572000" cy="21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/>
              <a:t>http://commons.wikimedia.org/wiki/File:Cuboid_sugar.jpg</a:t>
            </a:r>
          </a:p>
        </p:txBody>
      </p:sp>
      <p:sp>
        <p:nvSpPr>
          <p:cNvPr id="9225" name="Obdélník 8"/>
          <p:cNvSpPr>
            <a:spLocks noChangeArrowheads="1"/>
          </p:cNvSpPr>
          <p:nvPr/>
        </p:nvSpPr>
        <p:spPr bwMode="auto">
          <a:xfrm>
            <a:off x="179388" y="5229225"/>
            <a:ext cx="457200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/>
              <a:t>http://commons.wikimedia.org/wiki/File:Cube_sugar_statue_Dacice.jpg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068388" y="1268413"/>
          <a:ext cx="7008440" cy="252028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2496406"/>
                <a:gridCol w="4512034"/>
              </a:tblGrid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/>
                          </a:solidFill>
                        </a:rPr>
                        <a:t>Formát výukového materiálu v digitální podobě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err="1">
                          <a:solidFill>
                            <a:schemeClr val="tx1"/>
                          </a:solidFill>
                        </a:rPr>
                        <a:t>Power</a:t>
                      </a:r>
                      <a:r>
                        <a:rPr lang="cs-CZ" sz="1400" b="0" dirty="0">
                          <a:solidFill>
                            <a:schemeClr val="tx1"/>
                          </a:solidFill>
                        </a:rPr>
                        <a:t> Point 2007 (.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</a:rPr>
                        <a:t>pptx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)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/>
                          </a:solidFill>
                        </a:rPr>
                        <a:t>Obsah vzdělávacího materiálu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Výklad učitele, popis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/>
                          </a:solidFill>
                        </a:rPr>
                        <a:t>Rozsah vzdělávacího materiálu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tx1"/>
                          </a:solidFill>
                        </a:rPr>
                        <a:t>Počet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obrazovek 9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/>
                          </a:solidFill>
                        </a:rPr>
                        <a:t>Způsob práce žáků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Spolupráce </a:t>
                      </a:r>
                      <a:r>
                        <a:rPr lang="cs-CZ" sz="1400" b="0" dirty="0">
                          <a:solidFill>
                            <a:schemeClr val="tx1"/>
                          </a:solidFill>
                        </a:rPr>
                        <a:t>s vyučujícím, výklad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vyučujícího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/>
                          </a:solidFill>
                        </a:rPr>
                        <a:t>Další poznámky autora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-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10255" name="Rectangle 1"/>
          <p:cNvSpPr>
            <a:spLocks noChangeArrowheads="1"/>
          </p:cNvSpPr>
          <p:nvPr/>
        </p:nvSpPr>
        <p:spPr bwMode="auto">
          <a:xfrm>
            <a:off x="3811588" y="476250"/>
            <a:ext cx="15208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mbria" pitchFamily="18" charset="0"/>
                <a:ea typeface="Arial Unicode MS" pitchFamily="34" charset="-128"/>
                <a:cs typeface="Times New Roman" pitchFamily="18" charset="0"/>
              </a:rPr>
              <a:t>Anotace</a:t>
            </a:r>
            <a:endParaRPr lang="cs-CZ" sz="1200">
              <a:ea typeface="Arial Unicode MS" pitchFamily="34" charset="-128"/>
              <a:cs typeface="Times New Roman" pitchFamily="18" charset="0"/>
            </a:endParaRPr>
          </a:p>
        </p:txBody>
      </p:sp>
      <p:sp>
        <p:nvSpPr>
          <p:cNvPr id="10256" name="Rectangle 1"/>
          <p:cNvSpPr>
            <a:spLocks noChangeArrowheads="1"/>
          </p:cNvSpPr>
          <p:nvPr/>
        </p:nvSpPr>
        <p:spPr bwMode="auto">
          <a:xfrm>
            <a:off x="3851275" y="4076700"/>
            <a:ext cx="12684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mbria" pitchFamily="18" charset="0"/>
                <a:ea typeface="Arial Unicode MS" pitchFamily="34" charset="-128"/>
                <a:cs typeface="Times New Roman" pitchFamily="18" charset="0"/>
              </a:rPr>
              <a:t>Zdroje</a:t>
            </a:r>
          </a:p>
        </p:txBody>
      </p:sp>
      <p:sp>
        <p:nvSpPr>
          <p:cNvPr id="10257" name="TextovéPole 6"/>
          <p:cNvSpPr txBox="1">
            <a:spLocks noChangeArrowheads="1"/>
          </p:cNvSpPr>
          <p:nvPr/>
        </p:nvSpPr>
        <p:spPr bwMode="auto">
          <a:xfrm>
            <a:off x="1116013" y="4652963"/>
            <a:ext cx="6985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Char char="•"/>
            </a:pPr>
            <a:r>
              <a:rPr lang="cs-CZ">
                <a:solidFill>
                  <a:schemeClr val="bg1"/>
                </a:solidFill>
                <a:latin typeface="Calibri" pitchFamily="34" charset="0"/>
              </a:rPr>
              <a:t> </a:t>
            </a:r>
            <a:r>
              <a:rPr lang="cs-CZ">
                <a:latin typeface="Calibri" pitchFamily="34" charset="0"/>
              </a:rPr>
              <a:t>Zdroje klipartů: www.office.microsoft.com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279</Words>
  <Application>Microsoft Office PowerPoint</Application>
  <PresentationFormat>Předvádění na obrazovce (4:3)</PresentationFormat>
  <Paragraphs>64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5" baseType="lpstr">
      <vt:lpstr>Arial</vt:lpstr>
      <vt:lpstr>Calibri</vt:lpstr>
      <vt:lpstr>Cambria</vt:lpstr>
      <vt:lpstr>Arial Unicode MS</vt:lpstr>
      <vt:lpstr>Times New Roman</vt:lpstr>
      <vt:lpstr>Motiv sady Office</vt:lpstr>
      <vt:lpstr>Snímek 1</vt:lpstr>
      <vt:lpstr>Cukry</vt:lpstr>
      <vt:lpstr>Cukry</vt:lpstr>
      <vt:lpstr>Funkce sacharidů v organismech</vt:lpstr>
      <vt:lpstr>Příklady sacharidů</vt:lpstr>
      <vt:lpstr>Snímek 6</vt:lpstr>
      <vt:lpstr>Průmyslové využití a příklady vzorců</vt:lpstr>
      <vt:lpstr>Víte, že…?</vt:lpstr>
      <vt:lpstr>Snímek 9</vt:lpstr>
    </vt:vector>
  </TitlesOfParts>
  <Company>škola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Cukry</dc:title>
  <dc:creator>lenkabozkova</dc:creator>
  <cp:lastModifiedBy>Dum</cp:lastModifiedBy>
  <cp:revision>10</cp:revision>
  <dcterms:created xsi:type="dcterms:W3CDTF">2012-11-21T11:16:03Z</dcterms:created>
  <dcterms:modified xsi:type="dcterms:W3CDTF">2014-02-03T19:08:11Z</dcterms:modified>
</cp:coreProperties>
</file>