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3" r:id="rId2"/>
    <p:sldId id="257" r:id="rId3"/>
    <p:sldId id="265" r:id="rId4"/>
    <p:sldId id="264" r:id="rId5"/>
    <p:sldId id="258" r:id="rId6"/>
    <p:sldId id="259" r:id="rId7"/>
    <p:sldId id="261" r:id="rId8"/>
    <p:sldId id="276" r:id="rId9"/>
    <p:sldId id="274" r:id="rId10"/>
    <p:sldId id="262" r:id="rId11"/>
    <p:sldId id="260" r:id="rId12"/>
    <p:sldId id="279" r:id="rId13"/>
    <p:sldId id="266" r:id="rId14"/>
    <p:sldId id="263" r:id="rId15"/>
    <p:sldId id="280" r:id="rId16"/>
    <p:sldId id="267" r:id="rId17"/>
    <p:sldId id="268" r:id="rId18"/>
    <p:sldId id="270" r:id="rId19"/>
    <p:sldId id="271" r:id="rId20"/>
    <p:sldId id="272" r:id="rId21"/>
    <p:sldId id="27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96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6935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8493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8894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68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699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6709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8937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500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3712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3493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6904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2608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1918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5689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50766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3086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3000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951881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818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cz/stat_symboly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/aspi.cz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899592" y="9484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</a:t>
            </a:r>
            <a:r>
              <a:rPr lang="cs-CZ" sz="2400" dirty="0" err="1" smtClean="0">
                <a:solidFill>
                  <a:schemeClr val="tx1"/>
                </a:solidFill>
              </a:rPr>
              <a:t>dětí,žáků</a:t>
            </a:r>
            <a:r>
              <a:rPr lang="cs-CZ" sz="2400" dirty="0" smtClean="0">
                <a:solidFill>
                  <a:schemeClr val="tx1"/>
                </a:solidFill>
              </a:rPr>
              <a:t>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265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: Člověk v demokratickém státě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Státní správa a samospráva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8078" y="3488438"/>
            <a:ext cx="4483108" cy="2964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Státní </a:t>
            </a:r>
            <a:r>
              <a:rPr lang="cs-CZ" b="1" dirty="0">
                <a:solidFill>
                  <a:srgbClr val="FF0000"/>
                </a:solidFill>
              </a:rPr>
              <a:t>správa  a samospráva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V našem státě je státní moc zajišťována 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/>
              <a:t>o</a:t>
            </a:r>
            <a:r>
              <a:rPr lang="cs-CZ" b="1" dirty="0" smtClean="0"/>
              <a:t>rgány státní správy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/>
              <a:t>o</a:t>
            </a:r>
            <a:r>
              <a:rPr lang="cs-CZ" b="1" dirty="0" smtClean="0"/>
              <a:t>rgány územní samosprávy</a:t>
            </a:r>
          </a:p>
          <a:p>
            <a:pPr marL="0" indent="0" algn="ctr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25227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Státní správa </a:t>
            </a:r>
            <a:r>
              <a:rPr lang="cs-CZ" b="1" dirty="0" smtClean="0">
                <a:solidFill>
                  <a:srgbClr val="FF0000"/>
                </a:solidFill>
              </a:rPr>
              <a:t> a samospráva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964488" cy="56612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900" b="1" dirty="0">
                <a:solidFill>
                  <a:srgbClr val="FF0000"/>
                </a:solidFill>
              </a:rPr>
              <a:t>Státní správa </a:t>
            </a:r>
            <a:endParaRPr lang="cs-CZ" sz="39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Orgány státní správy působí a spravují </a:t>
            </a:r>
            <a:r>
              <a:rPr lang="cs-CZ" b="1" dirty="0" smtClean="0"/>
              <a:t>celé území ČR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b="1" dirty="0" smtClean="0"/>
          </a:p>
          <a:p>
            <a:pPr marL="0" indent="0">
              <a:buNone/>
            </a:pPr>
            <a:r>
              <a:rPr lang="cs-CZ" sz="3900" b="1" dirty="0" smtClean="0">
                <a:solidFill>
                  <a:srgbClr val="FF0000"/>
                </a:solidFill>
              </a:rPr>
              <a:t>Samospráva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orgány místní samosprávy spravují jen </a:t>
            </a:r>
            <a:r>
              <a:rPr lang="cs-CZ" b="1" dirty="0" smtClean="0"/>
              <a:t>určitý územní celek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</a:t>
            </a:r>
            <a:r>
              <a:rPr lang="cs-CZ" dirty="0" smtClean="0"/>
              <a:t>(obec, kraj)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Pracovníci státní správy a samosprávy jsou </a:t>
            </a:r>
            <a:r>
              <a:rPr lang="cs-CZ" sz="2600" b="1" dirty="0" smtClean="0">
                <a:solidFill>
                  <a:srgbClr val="FF0000"/>
                </a:solidFill>
              </a:rPr>
              <a:t>veřejní činitelé.</a:t>
            </a:r>
            <a:r>
              <a:rPr lang="cs-CZ" sz="2600" b="1" dirty="0" smtClean="0"/>
              <a:t> Slouží veřejnosti a veřejnost se musí řídit jejich pokyny</a:t>
            </a:r>
            <a:r>
              <a:rPr lang="cs-CZ" sz="2600" b="1" dirty="0"/>
              <a:t/>
            </a:r>
            <a:br>
              <a:rPr lang="cs-CZ" sz="2600" b="1" dirty="0"/>
            </a:br>
            <a:endParaRPr lang="cs-CZ" sz="2600" b="1" dirty="0" smtClean="0"/>
          </a:p>
          <a:p>
            <a:pPr marL="0" indent="0">
              <a:buNone/>
            </a:pPr>
            <a:endParaRPr lang="cs-CZ" sz="2600" b="1" dirty="0"/>
          </a:p>
        </p:txBody>
      </p:sp>
    </p:spTree>
    <p:extLst>
      <p:ext uri="{BB962C8B-B14F-4D97-AF65-F5344CB8AC3E}">
        <p14:creationId xmlns:p14="http://schemas.microsoft.com/office/powerpoint/2010/main" val="1982314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7427168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sz="4900" b="1" dirty="0" smtClean="0">
                <a:solidFill>
                  <a:srgbClr val="FF0000"/>
                </a:solidFill>
              </a:rPr>
              <a:t>Státní </a:t>
            </a:r>
            <a:r>
              <a:rPr lang="cs-CZ" sz="4900" b="1" dirty="0">
                <a:solidFill>
                  <a:srgbClr val="FF0000"/>
                </a:solidFill>
              </a:rPr>
              <a:t>správa </a:t>
            </a:r>
            <a:r>
              <a:rPr lang="cs-CZ" sz="4900" b="1" dirty="0" smtClean="0"/>
              <a:t/>
            </a:r>
            <a:br>
              <a:rPr lang="cs-CZ" sz="4900" b="1" dirty="0" smtClean="0"/>
            </a:br>
            <a:endParaRPr lang="cs-CZ" sz="49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196752"/>
            <a:ext cx="8820472" cy="56612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Víme , že vrcholnými orgány státní moci jsou</a:t>
            </a:r>
          </a:p>
          <a:p>
            <a:pPr marL="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Parlament ČR (horní a dolní komora)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Vláda (ministerstva) </a:t>
            </a:r>
            <a:r>
              <a:rPr lang="cs-CZ" dirty="0">
                <a:solidFill>
                  <a:srgbClr val="FF0000"/>
                </a:solidFill>
              </a:rPr>
              <a:t>a prezident ČR</a:t>
            </a:r>
          </a:p>
          <a:p>
            <a:r>
              <a:rPr lang="cs-CZ" dirty="0">
                <a:solidFill>
                  <a:srgbClr val="FF0000"/>
                </a:solidFill>
              </a:rPr>
              <a:t>Soustava </a:t>
            </a:r>
            <a:r>
              <a:rPr lang="cs-CZ" dirty="0" smtClean="0">
                <a:solidFill>
                  <a:srgbClr val="FF0000"/>
                </a:solidFill>
              </a:rPr>
              <a:t>soudů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/>
              <a:t>K nim náleží také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Nejvyšší kontrolní úřad ČR – NKÚ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Česká národní banka - ČNB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9311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sz="4900" b="1" dirty="0" smtClean="0">
                <a:solidFill>
                  <a:srgbClr val="FF0000"/>
                </a:solidFill>
              </a:rPr>
              <a:t>Státní </a:t>
            </a:r>
            <a:r>
              <a:rPr lang="cs-CZ" sz="4900" b="1" dirty="0">
                <a:solidFill>
                  <a:srgbClr val="FF0000"/>
                </a:solidFill>
              </a:rPr>
              <a:t>správa </a:t>
            </a:r>
            <a:r>
              <a:rPr lang="cs-CZ" sz="4900" b="1" dirty="0"/>
              <a:t/>
            </a:r>
            <a:br>
              <a:rPr lang="cs-CZ" sz="4900" b="1" dirty="0"/>
            </a:b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Nejvyšší kontrolní úřad ČR – </a:t>
            </a:r>
            <a:r>
              <a:rPr lang="cs-CZ" dirty="0" smtClean="0">
                <a:solidFill>
                  <a:srgbClr val="FF0000"/>
                </a:solidFill>
              </a:rPr>
              <a:t>NKÚ</a:t>
            </a:r>
          </a:p>
          <a:p>
            <a:pPr marL="0" indent="0">
              <a:buNone/>
            </a:pPr>
            <a:r>
              <a:rPr lang="cs-CZ" dirty="0" smtClean="0"/>
              <a:t>Kontroluje hospodaření se státním majetkem</a:t>
            </a:r>
            <a:endParaRPr lang="cs-CZ" dirty="0"/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Česká národní banka </a:t>
            </a:r>
            <a:r>
              <a:rPr lang="cs-CZ" dirty="0" smtClean="0">
                <a:solidFill>
                  <a:srgbClr val="FF0000"/>
                </a:solidFill>
              </a:rPr>
              <a:t>– ČNB</a:t>
            </a:r>
          </a:p>
          <a:p>
            <a:pPr marL="0" indent="0">
              <a:buNone/>
            </a:pPr>
            <a:r>
              <a:rPr lang="cs-CZ" dirty="0" smtClean="0"/>
              <a:t>Pečuje o stabilitu hodnoty české měny</a:t>
            </a:r>
          </a:p>
          <a:p>
            <a:pPr marL="0" indent="0">
              <a:buNone/>
            </a:pPr>
            <a:r>
              <a:rPr lang="cs-CZ" dirty="0" smtClean="0"/>
              <a:t>Vydává bankovky a mince</a:t>
            </a:r>
          </a:p>
          <a:p>
            <a:pPr marL="0" indent="0">
              <a:buNone/>
            </a:pPr>
            <a:r>
              <a:rPr lang="cs-CZ" dirty="0" smtClean="0"/>
              <a:t>Má dozor nad činností bank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0611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sz="5300" b="1" dirty="0" smtClean="0">
                <a:solidFill>
                  <a:srgbClr val="FF0000"/>
                </a:solidFill>
              </a:rPr>
              <a:t>Samospráva</a:t>
            </a:r>
            <a:r>
              <a:rPr lang="cs-CZ" sz="5300" b="1" dirty="0"/>
              <a:t/>
            </a:r>
            <a:br>
              <a:rPr lang="cs-CZ" sz="5300" b="1" dirty="0"/>
            </a:br>
            <a:endParaRPr lang="cs-CZ" sz="5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Územní samospráva se člení na: 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Obce </a:t>
            </a:r>
            <a:r>
              <a:rPr lang="cs-CZ" b="1" dirty="0" smtClean="0"/>
              <a:t>- základní </a:t>
            </a:r>
            <a:r>
              <a:rPr lang="cs-CZ" dirty="0" smtClean="0"/>
              <a:t>územní samosprávní celky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Kraje</a:t>
            </a:r>
            <a:r>
              <a:rPr lang="cs-CZ" b="1" dirty="0" smtClean="0"/>
              <a:t> </a:t>
            </a:r>
            <a:r>
              <a:rPr lang="cs-CZ" b="1" dirty="0"/>
              <a:t>– vyšší </a:t>
            </a:r>
            <a:r>
              <a:rPr lang="cs-CZ" dirty="0"/>
              <a:t>územní samosprávné celky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7000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sz="4000" b="1" dirty="0" smtClean="0">
                <a:solidFill>
                  <a:srgbClr val="FF0000"/>
                </a:solidFill>
              </a:rPr>
              <a:t>Obce </a:t>
            </a:r>
            <a:r>
              <a:rPr lang="cs-CZ" sz="4000" b="1" dirty="0"/>
              <a:t>- základní </a:t>
            </a:r>
            <a:r>
              <a:rPr lang="cs-CZ" sz="4000" dirty="0"/>
              <a:t>územní samosprávní celky</a:t>
            </a:r>
            <a:br>
              <a:rPr lang="cs-CZ" sz="4000" dirty="0"/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084" y="764704"/>
            <a:ext cx="8126356" cy="5740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91150"/>
            <a:ext cx="2038350" cy="146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 descr="http://ts1.mm.bing.net/th?id=H.5017077044414724&amp;w=107&amp;h=145&amp;c=7&amp;rs=1&amp;pid=1.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982" y="5085184"/>
            <a:ext cx="1552018" cy="1851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http://ts4.mm.bing.net/th?id=H.4936872811627047&amp;w=241&amp;h=143&amp;c=7&amp;rs=1&amp;pid=1.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7" y="764704"/>
            <a:ext cx="273630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06635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3671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Kraje – vyšší územní celky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92039"/>
            <a:ext cx="5344057" cy="3556992"/>
          </a:xfrm>
        </p:spPr>
        <p:txBody>
          <a:bodyPr/>
          <a:lstStyle/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File:CoA CZ region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8" y="1340768"/>
            <a:ext cx="8964488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9763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OBCE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4006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</a:t>
            </a:r>
          </a:p>
          <a:p>
            <a:pPr marL="0" indent="0">
              <a:buNone/>
            </a:pPr>
            <a:r>
              <a:rPr lang="cs-CZ" dirty="0" smtClean="0"/>
              <a:t>Samosprávu obce tvoří </a:t>
            </a:r>
            <a:r>
              <a:rPr lang="cs-CZ" b="1" dirty="0" smtClean="0"/>
              <a:t>obecní </a:t>
            </a:r>
            <a:r>
              <a:rPr lang="cs-CZ" b="1" dirty="0"/>
              <a:t>a městské úřady</a:t>
            </a:r>
            <a:r>
              <a:rPr lang="cs-CZ" dirty="0"/>
              <a:t>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dále </a:t>
            </a:r>
            <a:r>
              <a:rPr lang="cs-CZ" b="1" dirty="0"/>
              <a:t>městská policie. 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Obec </a:t>
            </a:r>
            <a:r>
              <a:rPr lang="cs-CZ" dirty="0"/>
              <a:t>má </a:t>
            </a:r>
            <a:r>
              <a:rPr lang="cs-CZ" b="1" dirty="0"/>
              <a:t>obecní </a:t>
            </a:r>
            <a:r>
              <a:rPr lang="cs-CZ" b="1" dirty="0" smtClean="0"/>
              <a:t>úřad </a:t>
            </a:r>
          </a:p>
          <a:p>
            <a:pPr marL="0" indent="0">
              <a:buNone/>
            </a:pPr>
            <a:r>
              <a:rPr lang="cs-CZ" dirty="0" smtClean="0"/>
              <a:t>Město </a:t>
            </a:r>
            <a:r>
              <a:rPr lang="cs-CZ" dirty="0"/>
              <a:t>má </a:t>
            </a:r>
            <a:r>
              <a:rPr lang="cs-CZ" b="1" dirty="0"/>
              <a:t>městský </a:t>
            </a:r>
            <a:r>
              <a:rPr lang="cs-CZ" b="1" dirty="0" smtClean="0"/>
              <a:t>úřad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sz="4600" dirty="0" smtClean="0">
                <a:solidFill>
                  <a:srgbClr val="FF0000"/>
                </a:solidFill>
              </a:rPr>
              <a:t>Nejvyšší </a:t>
            </a:r>
            <a:r>
              <a:rPr lang="cs-CZ" sz="4600" dirty="0">
                <a:solidFill>
                  <a:srgbClr val="FF0000"/>
                </a:solidFill>
              </a:rPr>
              <a:t>orgán obce  </a:t>
            </a:r>
            <a:r>
              <a:rPr lang="cs-CZ" sz="4600" dirty="0" smtClean="0">
                <a:solidFill>
                  <a:srgbClr val="FF0000"/>
                </a:solidFill>
              </a:rPr>
              <a:t>je </a:t>
            </a:r>
            <a:r>
              <a:rPr lang="cs-CZ" sz="4600" b="1" dirty="0" smtClean="0"/>
              <a:t>obecní</a:t>
            </a:r>
            <a:r>
              <a:rPr lang="cs-CZ" sz="4600" dirty="0" smtClean="0"/>
              <a:t> </a:t>
            </a:r>
            <a:r>
              <a:rPr lang="cs-CZ" sz="4600" b="1" dirty="0" smtClean="0"/>
              <a:t>zastupitelstvo.</a:t>
            </a:r>
          </a:p>
          <a:p>
            <a:pPr marL="0" indent="0">
              <a:buNone/>
            </a:pPr>
            <a:r>
              <a:rPr lang="cs-CZ" sz="3600" b="1" dirty="0" smtClean="0"/>
              <a:t>Je řádně </a:t>
            </a:r>
            <a:r>
              <a:rPr lang="cs-CZ" sz="2900" dirty="0" smtClean="0"/>
              <a:t> </a:t>
            </a:r>
            <a:r>
              <a:rPr lang="cs-CZ" dirty="0" smtClean="0"/>
              <a:t>voleno </a:t>
            </a:r>
            <a:r>
              <a:rPr lang="cs-CZ" dirty="0"/>
              <a:t>v komunálních </a:t>
            </a:r>
            <a:r>
              <a:rPr lang="cs-CZ" dirty="0" smtClean="0"/>
              <a:t>volbách (zástupci </a:t>
            </a:r>
            <a:r>
              <a:rPr lang="cs-CZ" dirty="0"/>
              <a:t>volebních </a:t>
            </a:r>
            <a:r>
              <a:rPr lang="cs-CZ" dirty="0" smtClean="0"/>
              <a:t>stran) </a:t>
            </a:r>
            <a:r>
              <a:rPr lang="cs-CZ" dirty="0"/>
              <a:t>. 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Obecní </a:t>
            </a:r>
            <a:r>
              <a:rPr lang="cs-CZ" dirty="0"/>
              <a:t>zastupitelstvo </a:t>
            </a:r>
            <a:r>
              <a:rPr lang="cs-CZ" dirty="0" smtClean="0"/>
              <a:t>to  zvolí ze svých řad  </a:t>
            </a:r>
            <a:r>
              <a:rPr lang="cs-CZ" b="1" dirty="0" smtClean="0"/>
              <a:t>starostu </a:t>
            </a:r>
            <a:r>
              <a:rPr lang="cs-CZ" b="1" dirty="0"/>
              <a:t>a radní.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31262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363272" cy="90872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Samospráva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252520" cy="5760640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Samosprávné úřady sídlí v </a:t>
            </a:r>
            <a:r>
              <a:rPr lang="cs-CZ" sz="2800" b="1" dirty="0" smtClean="0"/>
              <a:t>obcích </a:t>
            </a:r>
            <a:r>
              <a:rPr lang="cs-CZ" sz="2800" dirty="0" smtClean="0"/>
              <a:t>nebo </a:t>
            </a:r>
            <a:r>
              <a:rPr lang="cs-CZ" sz="2800" b="1" dirty="0" smtClean="0"/>
              <a:t>krajských </a:t>
            </a:r>
            <a:r>
              <a:rPr lang="cs-CZ" sz="2800" b="1" dirty="0" smtClean="0"/>
              <a:t>městech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dirty="0" smtClean="0"/>
              <a:t>Znají místní situaci a proto mohou záležitosti svých občanů  nejlépe posoudit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Př.</a:t>
            </a:r>
            <a:endParaRPr lang="cs-CZ" sz="2800" dirty="0"/>
          </a:p>
          <a:p>
            <a:pPr marL="0" indent="0">
              <a:buNone/>
            </a:pPr>
            <a:r>
              <a:rPr lang="cs-CZ" dirty="0" smtClean="0"/>
              <a:t>Povolení staveb                 Parkování a poplatky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93502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Obec Holešov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507288" cy="5733256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Zámek                    Náměstí                Zahrada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Nádvoří       </a:t>
            </a:r>
            <a:r>
              <a:rPr lang="cs-CZ" dirty="0" smtClean="0"/>
              <a:t>                                                    </a:t>
            </a:r>
            <a:r>
              <a:rPr lang="cs-CZ" sz="2000" dirty="0" smtClean="0"/>
              <a:t>Židovský hřbitov</a:t>
            </a:r>
            <a:endParaRPr lang="cs-CZ" dirty="0"/>
          </a:p>
        </p:txBody>
      </p:sp>
      <p:pic>
        <p:nvPicPr>
          <p:cNvPr id="2050" name="Picture 2" descr="C:\Users\Marcelka\Desktop\t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884" y="980728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ka\Desktop\th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575" y="1258696"/>
            <a:ext cx="2631332" cy="1822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celka\Desktop\th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48" y="3861048"/>
            <a:ext cx="2744573" cy="2034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celka\Desktop\th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0" y="3930490"/>
            <a:ext cx="2857500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celka\Desktop\th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8661" y="4423187"/>
            <a:ext cx="3201946" cy="2434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rcelka\Desktop\th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21" y="1093711"/>
            <a:ext cx="2857500" cy="215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58807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OBEC Holešov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8568952" cy="4827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85901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77809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OBEC Holešov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9036496" cy="554461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9600" dirty="0"/>
              <a:t>Samosprávu obce tvoří </a:t>
            </a:r>
            <a:r>
              <a:rPr lang="cs-CZ" sz="9600" b="1" dirty="0" smtClean="0"/>
              <a:t>Městský úřad</a:t>
            </a:r>
            <a:r>
              <a:rPr lang="cs-CZ" sz="9600" dirty="0" smtClean="0"/>
              <a:t>, </a:t>
            </a:r>
            <a:r>
              <a:rPr lang="cs-CZ" sz="9600" dirty="0"/>
              <a:t>dále </a:t>
            </a:r>
            <a:r>
              <a:rPr lang="cs-CZ" sz="9600" b="1" dirty="0" smtClean="0"/>
              <a:t>Městská </a:t>
            </a:r>
            <a:r>
              <a:rPr lang="cs-CZ" sz="9600" b="1" dirty="0"/>
              <a:t>policie. </a:t>
            </a:r>
          </a:p>
          <a:p>
            <a:pPr marL="0" indent="0">
              <a:buNone/>
            </a:pPr>
            <a:endParaRPr lang="cs-CZ" sz="7000" b="1" dirty="0"/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r>
              <a:rPr lang="cs-CZ" sz="9600" dirty="0" smtClean="0"/>
              <a:t> </a:t>
            </a:r>
            <a:r>
              <a:rPr lang="cs-CZ" sz="9600" b="1" dirty="0" smtClean="0"/>
              <a:t>Městský úřad</a:t>
            </a:r>
            <a:r>
              <a:rPr lang="cs-CZ" sz="9600" dirty="0" smtClean="0"/>
              <a:t> </a:t>
            </a:r>
            <a:r>
              <a:rPr lang="cs-CZ" sz="9600" b="1" dirty="0" smtClean="0"/>
              <a:t>města Holešov sídlí na radnici na Masarykově ulici</a:t>
            </a:r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r>
              <a:rPr lang="cs-CZ" sz="9600" b="1" dirty="0"/>
              <a:t>O</a:t>
            </a:r>
            <a:r>
              <a:rPr lang="cs-CZ" sz="9600" b="1" dirty="0" smtClean="0"/>
              <a:t>becní</a:t>
            </a:r>
            <a:r>
              <a:rPr lang="cs-CZ" sz="9600" dirty="0" smtClean="0"/>
              <a:t> </a:t>
            </a:r>
            <a:r>
              <a:rPr lang="cs-CZ" sz="9600" b="1" dirty="0"/>
              <a:t>zastupitelstvo </a:t>
            </a:r>
            <a:endParaRPr lang="cs-CZ" sz="9600" b="1" dirty="0" smtClean="0"/>
          </a:p>
          <a:p>
            <a:r>
              <a:rPr lang="cs-CZ" sz="9600" dirty="0"/>
              <a:t>Nejvyšším orgánem na radnici je </a:t>
            </a:r>
            <a:r>
              <a:rPr lang="cs-CZ" sz="9600" b="1" dirty="0">
                <a:solidFill>
                  <a:srgbClr val="FF0000"/>
                </a:solidFill>
              </a:rPr>
              <a:t>23-členné zastupitelstvo</a:t>
            </a:r>
            <a:r>
              <a:rPr lang="cs-CZ" sz="9600" dirty="0"/>
              <a:t>. Zvolili si jej občané v komunálních volbách.</a:t>
            </a:r>
          </a:p>
          <a:p>
            <a:r>
              <a:rPr lang="cs-CZ" sz="9600" dirty="0"/>
              <a:t>Schází se jednou za </a:t>
            </a:r>
            <a:r>
              <a:rPr lang="cs-CZ" sz="9600" b="1" dirty="0"/>
              <a:t>čtvrt roku</a:t>
            </a:r>
            <a:r>
              <a:rPr lang="cs-CZ" sz="9600" dirty="0"/>
              <a:t>. Řeší, kde se co postaví nebo co je třeba udělat, a jak se to bude financovat</a:t>
            </a:r>
            <a:r>
              <a:rPr lang="cs-CZ" sz="9600" dirty="0" smtClean="0"/>
              <a:t>. Může vydávat vyhlášky.</a:t>
            </a:r>
          </a:p>
          <a:p>
            <a:endParaRPr lang="cs-CZ" sz="9600" dirty="0" smtClean="0"/>
          </a:p>
          <a:p>
            <a:pPr marL="0" indent="0">
              <a:buNone/>
            </a:pPr>
            <a:r>
              <a:rPr lang="cs-CZ" sz="9600" b="1" dirty="0"/>
              <a:t>Obecní zastupitelstvo </a:t>
            </a:r>
            <a:r>
              <a:rPr lang="cs-CZ" sz="9600" b="1" dirty="0" smtClean="0"/>
              <a:t>si  zvolilo </a:t>
            </a:r>
            <a:r>
              <a:rPr lang="cs-CZ" sz="9600" b="1" dirty="0"/>
              <a:t>ze svých řad  </a:t>
            </a:r>
            <a:r>
              <a:rPr lang="cs-CZ" sz="9600" b="1" dirty="0">
                <a:solidFill>
                  <a:srgbClr val="FF0000"/>
                </a:solidFill>
              </a:rPr>
              <a:t>starostu a radní</a:t>
            </a:r>
            <a:r>
              <a:rPr lang="cs-CZ" sz="9600" b="1" dirty="0"/>
              <a:t>. </a:t>
            </a:r>
          </a:p>
          <a:p>
            <a:pPr marL="0" indent="0">
              <a:buNone/>
            </a:pPr>
            <a:endParaRPr lang="cs-CZ" sz="2800" b="1" dirty="0"/>
          </a:p>
          <a:p>
            <a:r>
              <a:rPr lang="cs-CZ" sz="9600" dirty="0" smtClean="0"/>
              <a:t>Výkonným </a:t>
            </a:r>
            <a:r>
              <a:rPr lang="cs-CZ" sz="9600" dirty="0"/>
              <a:t>orgánem je </a:t>
            </a:r>
            <a:r>
              <a:rPr lang="cs-CZ" sz="9600" b="1" dirty="0"/>
              <a:t>rada obce</a:t>
            </a:r>
            <a:r>
              <a:rPr lang="cs-CZ" sz="9600" dirty="0"/>
              <a:t> a tvoří ji </a:t>
            </a:r>
            <a:r>
              <a:rPr lang="cs-CZ" sz="9600" b="1" dirty="0"/>
              <a:t>7 radních</a:t>
            </a:r>
            <a:r>
              <a:rPr lang="cs-CZ" sz="9600" dirty="0"/>
              <a:t>. </a:t>
            </a:r>
            <a:endParaRPr lang="cs-CZ" sz="9600" dirty="0" smtClean="0"/>
          </a:p>
          <a:p>
            <a:r>
              <a:rPr lang="cs-CZ" sz="9600" dirty="0" smtClean="0"/>
              <a:t>Rada </a:t>
            </a:r>
            <a:r>
              <a:rPr lang="cs-CZ" sz="9600" dirty="0"/>
              <a:t>se schází za </a:t>
            </a:r>
            <a:r>
              <a:rPr lang="cs-CZ" sz="9600" b="1" dirty="0"/>
              <a:t>14 dní.</a:t>
            </a:r>
          </a:p>
          <a:p>
            <a:pPr marL="0" indent="0">
              <a:buNone/>
            </a:pPr>
            <a:endParaRPr lang="cs-CZ" sz="9600" b="1" dirty="0" smtClean="0"/>
          </a:p>
          <a:p>
            <a:pPr marL="0" indent="0">
              <a:buNone/>
            </a:pPr>
            <a:endParaRPr lang="cs-CZ" sz="9600" b="1" dirty="0"/>
          </a:p>
          <a:p>
            <a:pPr marL="0" indent="0">
              <a:buNone/>
            </a:pPr>
            <a:endParaRPr lang="cs-CZ" sz="7000" b="1" dirty="0"/>
          </a:p>
          <a:p>
            <a:pPr marL="0" indent="0">
              <a:buNone/>
            </a:pPr>
            <a:r>
              <a:rPr lang="cs-CZ" dirty="0"/>
              <a:t>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b="1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67771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Městský úřad v Holešově - Radnice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019" y="1196752"/>
            <a:ext cx="8403445" cy="5661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80288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Starosta  - povinnosti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/>
              <a:t>zastupuje obec </a:t>
            </a:r>
            <a:r>
              <a:rPr lang="cs-CZ" dirty="0" smtClean="0"/>
              <a:t>a má vážnost </a:t>
            </a:r>
            <a:endParaRPr lang="cs-CZ" dirty="0"/>
          </a:p>
          <a:p>
            <a:pPr lvl="0"/>
            <a:r>
              <a:rPr lang="cs-CZ" dirty="0"/>
              <a:t>volí do funkcí zastupitelstvo obce </a:t>
            </a:r>
            <a:r>
              <a:rPr lang="cs-CZ" b="1" dirty="0"/>
              <a:t> </a:t>
            </a:r>
            <a:r>
              <a:rPr lang="cs-CZ" dirty="0"/>
              <a:t>  </a:t>
            </a:r>
          </a:p>
          <a:p>
            <a:pPr lvl="0"/>
            <a:r>
              <a:rPr lang="cs-CZ" dirty="0"/>
              <a:t>odpovídá hospodaření obce  </a:t>
            </a:r>
          </a:p>
          <a:p>
            <a:pPr lvl="0"/>
            <a:r>
              <a:rPr lang="cs-CZ" dirty="0"/>
              <a:t> odvolává radní a stanoví jim plat </a:t>
            </a:r>
          </a:p>
          <a:p>
            <a:pPr lvl="0"/>
            <a:r>
              <a:rPr lang="cs-CZ" dirty="0"/>
              <a:t>může požadovat po Policii České republiky spolupráci  </a:t>
            </a:r>
          </a:p>
          <a:p>
            <a:pPr lvl="0"/>
            <a:r>
              <a:rPr lang="cs-CZ" dirty="0"/>
              <a:t>informuje veřejnost o činnosti obce  </a:t>
            </a:r>
          </a:p>
          <a:p>
            <a:pPr lvl="0"/>
            <a:r>
              <a:rPr lang="cs-CZ" dirty="0"/>
              <a:t>rozhoduje o záležitostech obce  </a:t>
            </a:r>
          </a:p>
          <a:p>
            <a:pPr lvl="0"/>
            <a:r>
              <a:rPr lang="cs-CZ" dirty="0"/>
              <a:t>svolává a zpravidla řídí </a:t>
            </a:r>
            <a:r>
              <a:rPr lang="cs-CZ" b="1" dirty="0"/>
              <a:t>zastupitelstvo </a:t>
            </a:r>
            <a:r>
              <a:rPr lang="cs-CZ" dirty="0"/>
              <a:t>obce </a:t>
            </a:r>
            <a:r>
              <a:rPr lang="cs-CZ" b="1" dirty="0"/>
              <a:t>a radu obce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33828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Radní  -  povinnosti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/>
              <a:t>Mají odpovědnost za chod celého města</a:t>
            </a:r>
          </a:p>
          <a:p>
            <a:pPr lvl="0"/>
            <a:r>
              <a:rPr lang="cs-CZ" dirty="0"/>
              <a:t>Řeší připomínky občanů</a:t>
            </a:r>
          </a:p>
          <a:p>
            <a:pPr lvl="0"/>
            <a:r>
              <a:rPr lang="cs-CZ" dirty="0"/>
              <a:t>Řeší stížnosti občanů</a:t>
            </a:r>
          </a:p>
          <a:p>
            <a:pPr lvl="0"/>
            <a:r>
              <a:rPr lang="cs-CZ" dirty="0"/>
              <a:t>Pěstují snášenlivost a právo mezi občany</a:t>
            </a:r>
          </a:p>
          <a:p>
            <a:pPr lvl="0"/>
            <a:r>
              <a:rPr lang="cs-CZ" dirty="0"/>
              <a:t>Vysvětlují veřejný zájem občanům</a:t>
            </a:r>
          </a:p>
          <a:p>
            <a:pPr lvl="0"/>
            <a:r>
              <a:rPr lang="cs-CZ" dirty="0"/>
              <a:t>Odsuzují a postupují proti rasismu a xenofobii (nesnášenlivosti)</a:t>
            </a:r>
          </a:p>
          <a:p>
            <a:pPr lvl="0"/>
            <a:r>
              <a:rPr lang="cs-CZ" dirty="0"/>
              <a:t>Pěstují toleranci a demokracii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300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Občané  </a:t>
            </a:r>
            <a:r>
              <a:rPr lang="cs-CZ" dirty="0"/>
              <a:t>- povinnosti, práva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997152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Mohou podávat návrhy a připomínky (občané jednají osobně v úřední době nebo písemně – úřední dopisy a i-maily)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Mohou se účastnit veřejných schůzí zastupitelstva a vystoupit na </a:t>
            </a:r>
            <a:r>
              <a:rPr lang="cs-CZ" dirty="0" smtClean="0"/>
              <a:t>nich</a:t>
            </a:r>
            <a:r>
              <a:rPr lang="cs-CZ" dirty="0"/>
              <a:t> </a:t>
            </a:r>
          </a:p>
          <a:p>
            <a:endParaRPr lang="cs-CZ" dirty="0"/>
          </a:p>
          <a:p>
            <a:pPr lvl="0"/>
            <a:r>
              <a:rPr lang="cs-CZ" dirty="0"/>
              <a:t>Mohou podávat PETICE </a:t>
            </a:r>
            <a:r>
              <a:rPr lang="cs-CZ" dirty="0" smtClean="0"/>
              <a:t>(úřední dopis </a:t>
            </a:r>
            <a:r>
              <a:rPr lang="cs-CZ" dirty="0"/>
              <a:t>s připomínkou, který je podepsán větším množstvím lidí)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11640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Počet členů </a:t>
            </a:r>
            <a:r>
              <a:rPr lang="cs-CZ" dirty="0">
                <a:solidFill>
                  <a:srgbClr val="FF0000"/>
                </a:solidFill>
              </a:rPr>
              <a:t>:</a:t>
            </a:r>
            <a:r>
              <a:rPr lang="cs-CZ" dirty="0" smtClean="0">
                <a:solidFill>
                  <a:srgbClr val="FF0000"/>
                </a:solidFill>
              </a:rPr>
              <a:t>Př</a:t>
            </a:r>
            <a:r>
              <a:rPr lang="cs-CZ" dirty="0">
                <a:solidFill>
                  <a:srgbClr val="FF0000"/>
                </a:solidFill>
              </a:rPr>
              <a:t>. </a:t>
            </a:r>
            <a:r>
              <a:rPr lang="cs-CZ" b="1" dirty="0">
                <a:solidFill>
                  <a:srgbClr val="FF0000"/>
                </a:solidFill>
              </a:rPr>
              <a:t>Zastupitelstvo v Praze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525780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sz="5900" dirty="0" smtClean="0"/>
              <a:t> Zastupitelstvo </a:t>
            </a:r>
            <a:r>
              <a:rPr lang="cs-CZ" sz="5900" dirty="0"/>
              <a:t>v Praze se v souladu se zákonem o hlavním městě Praze skládá z 55 – 70 členů zastupitelstva. </a:t>
            </a:r>
            <a:endParaRPr lang="cs-CZ" sz="5900" dirty="0" smtClean="0"/>
          </a:p>
          <a:p>
            <a:endParaRPr lang="cs-CZ" sz="5900" dirty="0"/>
          </a:p>
          <a:p>
            <a:r>
              <a:rPr lang="cs-CZ" sz="5900" dirty="0"/>
              <a:t>V současné době je členů zastupitelstva </a:t>
            </a:r>
            <a:r>
              <a:rPr lang="cs-CZ" sz="5900" dirty="0" smtClean="0"/>
              <a:t>63 </a:t>
            </a:r>
            <a:r>
              <a:rPr lang="cs-CZ" sz="5900" dirty="0"/>
              <a:t>(</a:t>
            </a:r>
            <a:r>
              <a:rPr lang="cs-CZ" sz="5900" dirty="0" smtClean="0"/>
              <a:t>r.2013). Jsou </a:t>
            </a:r>
            <a:r>
              <a:rPr lang="cs-CZ" sz="5900" dirty="0"/>
              <a:t>občany hlavního města Prahy voleni v komunálních volbách jako zástupci volebních stran . </a:t>
            </a:r>
            <a:endParaRPr lang="cs-CZ" sz="5900" dirty="0" smtClean="0"/>
          </a:p>
          <a:p>
            <a:endParaRPr lang="cs-CZ" sz="5900" dirty="0"/>
          </a:p>
          <a:p>
            <a:r>
              <a:rPr lang="cs-CZ" sz="5900" dirty="0"/>
              <a:t>Zastupitelstvo zřizuje vždy výbor </a:t>
            </a:r>
            <a:r>
              <a:rPr lang="cs-CZ" sz="5900" b="1" dirty="0"/>
              <a:t>finanční</a:t>
            </a:r>
            <a:r>
              <a:rPr lang="cs-CZ" sz="5900" dirty="0"/>
              <a:t>, </a:t>
            </a:r>
            <a:r>
              <a:rPr lang="cs-CZ" sz="5900" b="1" dirty="0"/>
              <a:t>kontrolní</a:t>
            </a:r>
            <a:r>
              <a:rPr lang="cs-CZ" sz="5900" dirty="0"/>
              <a:t>, pro </a:t>
            </a:r>
            <a:r>
              <a:rPr lang="cs-CZ" sz="5900" b="1" dirty="0"/>
              <a:t>výchovu a vzdělávání</a:t>
            </a:r>
            <a:r>
              <a:rPr lang="cs-CZ" sz="5900" dirty="0"/>
              <a:t>, a </a:t>
            </a:r>
            <a:r>
              <a:rPr lang="cs-CZ" sz="5900" b="1" dirty="0"/>
              <a:t>pro národnostní menšiny</a:t>
            </a:r>
            <a:r>
              <a:rPr lang="cs-CZ" sz="5900" dirty="0"/>
              <a:t>, pokud v územním obvodu hlavního města Prahy žije podle posledního sčítání lidu alespoň 5 % občanů hlásících se k národnosti jiné než české.</a:t>
            </a:r>
          </a:p>
          <a:p>
            <a:pPr marL="0" indent="0">
              <a:buNone/>
            </a:pPr>
            <a:r>
              <a:rPr lang="cs-CZ" sz="5900" dirty="0"/>
              <a:t/>
            </a:r>
            <a:br>
              <a:rPr lang="cs-CZ" sz="5900" dirty="0"/>
            </a:br>
            <a:endParaRPr lang="cs-CZ" sz="5900" dirty="0"/>
          </a:p>
        </p:txBody>
      </p:sp>
    </p:spTree>
    <p:extLst>
      <p:ext uri="{BB962C8B-B14F-4D97-AF65-F5344CB8AC3E}">
        <p14:creationId xmlns:p14="http://schemas.microsoft.com/office/powerpoint/2010/main" val="41078720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Použitá literatura a zdroje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r>
              <a:rPr lang="cs-CZ" dirty="0"/>
              <a:t>Ústava České republiky, 1/1993 Sb.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České národní rady č. 3/1993 Sb. O státních symbolech ČR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213/2006 Sb., kterým se mění zákon 352/2001 Sb. O užívání státních symbolů České republiky a o změně některých zákonů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200 o přestupcích, ve znění pozdějších předpisů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40/1993Sb. České národní rady o nabývání a pozbývání státního občanství České republiky</a:t>
            </a:r>
          </a:p>
          <a:p>
            <a:pPr marL="0" indent="0">
              <a:buNone/>
            </a:pPr>
            <a:r>
              <a:rPr lang="cs-CZ" dirty="0"/>
              <a:t>Zákon Č. 253/2006 Sb., kterým se mění zákon Č. 141/1961 Sb. O trestním řízení soudním (trestní řád), ve znění </a:t>
            </a:r>
            <a:r>
              <a:rPr lang="cs-CZ" dirty="0" err="1"/>
              <a:t>ozdějšíc</a:t>
            </a:r>
            <a:r>
              <a:rPr lang="cs-CZ" dirty="0"/>
              <a:t> předpisů, a další související zákony.</a:t>
            </a:r>
          </a:p>
          <a:p>
            <a:pPr marL="0" indent="0">
              <a:buNone/>
            </a:pPr>
            <a:r>
              <a:rPr lang="cs-CZ" u="sng" dirty="0">
                <a:hlinkClick r:id="rId3"/>
              </a:rPr>
              <a:t>http://www.hrad.cz/cz/stat_symboly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Platné zákony a vyhlášky lze najít na internetové adrese:</a:t>
            </a:r>
          </a:p>
          <a:p>
            <a:pPr marL="0" indent="0">
              <a:buNone/>
            </a:pPr>
            <a:r>
              <a:rPr lang="cs-CZ" u="sng" dirty="0">
                <a:hlinkClick r:id="rId4"/>
              </a:rPr>
              <a:t>http://www/aspi.cz</a:t>
            </a:r>
            <a:r>
              <a:rPr lang="cs-CZ" dirty="0"/>
              <a:t>    ( ASPI = Automatizovaný systém  právních informací)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7210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 </a:t>
            </a:r>
            <a:r>
              <a:rPr lang="cs-CZ" u="sng" dirty="0"/>
              <a:t>http://www.statnisprava.cz/rstsp/redakce.nsf/MapaCR250.gif</a:t>
            </a:r>
            <a:endParaRPr lang="cs-CZ" dirty="0"/>
          </a:p>
          <a:p>
            <a:r>
              <a:rPr lang="cs-CZ" u="sng" dirty="0"/>
              <a:t>http://www.bing.com/images/search?q=st%C3%81tn%C3%AD+spr%C3%A1va+%C4%8CR&amp;qs=n&amp;form=QBIR&amp;pq=st%C3%A1tn%C3%AD+spr%C3%A1va+%C4%8Dr&amp;sc=0-0&amp;sp=-1&amp;sk=#view=detail&amp;id=2BE0C4E434AB385FA8273542411904452BCE3145&amp;selectedIndex=4</a:t>
            </a:r>
            <a:endParaRPr lang="cs-CZ" dirty="0"/>
          </a:p>
          <a:p>
            <a:r>
              <a:rPr lang="cs-CZ" u="sng" dirty="0"/>
              <a:t>http://www.bing.com/images/search?q=Obce+%C4%8CR&amp;qs=n&amp;form=QBIR&amp;pq=obce+%C4%8Dr&amp;sc=0-2&amp;sp=-1&amp;sk=#a</a:t>
            </a:r>
            <a:endParaRPr lang="cs-CZ" dirty="0"/>
          </a:p>
          <a:p>
            <a:r>
              <a:rPr lang="cs-CZ" u="sng" dirty="0"/>
              <a:t>http://</a:t>
            </a:r>
            <a:r>
              <a:rPr lang="cs-CZ" u="sng" dirty="0" smtClean="0"/>
              <a:t>www.rossomak.net/modules/Obce_CR/images/erby/erbPraha.jpg</a:t>
            </a:r>
            <a:endParaRPr lang="cs-CZ" dirty="0"/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43341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672</Words>
  <Application>Microsoft Office PowerPoint</Application>
  <PresentationFormat>Předvádění na obrazovce (4:3)</PresentationFormat>
  <Paragraphs>197</Paragraphs>
  <Slides>21</Slides>
  <Notes>21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Výukový materiál Zpracovaný v rámci projektu EU peníze školám </vt:lpstr>
      <vt:lpstr> Téma: Člověk v demokratickém státě Státní správa a samospráva</vt:lpstr>
      <vt:lpstr> Státní správa  a samospráva </vt:lpstr>
      <vt:lpstr>Státní správa  a samospráva </vt:lpstr>
      <vt:lpstr> Státní správa  </vt:lpstr>
      <vt:lpstr> Státní správa  </vt:lpstr>
      <vt:lpstr> Samospráva </vt:lpstr>
      <vt:lpstr> Obce - základní územní samosprávní celky </vt:lpstr>
      <vt:lpstr>Kraje – vyšší územní celky</vt:lpstr>
      <vt:lpstr>OBCE </vt:lpstr>
      <vt:lpstr> Samospráva </vt:lpstr>
      <vt:lpstr>Obec Holešov</vt:lpstr>
      <vt:lpstr>OBEC Holešov</vt:lpstr>
      <vt:lpstr>OBEC Holešov</vt:lpstr>
      <vt:lpstr>Městský úřad v Holešově - Radnice</vt:lpstr>
      <vt:lpstr>Starosta  - povinnosti </vt:lpstr>
      <vt:lpstr>Radní  -  povinnosti </vt:lpstr>
      <vt:lpstr> Občané  - povinnosti, práva </vt:lpstr>
      <vt:lpstr>Počet členů :Př. Zastupitelstvo v Praze</vt:lpstr>
      <vt:lpstr>Použitá literatura a zdroje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Windows User</cp:lastModifiedBy>
  <cp:revision>36</cp:revision>
  <dcterms:created xsi:type="dcterms:W3CDTF">2013-11-22T15:12:52Z</dcterms:created>
  <dcterms:modified xsi:type="dcterms:W3CDTF">2014-01-26T17:38:30Z</dcterms:modified>
</cp:coreProperties>
</file>