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1" r:id="rId7"/>
    <p:sldId id="267" r:id="rId8"/>
    <p:sldId id="262" r:id="rId9"/>
    <p:sldId id="263" r:id="rId10"/>
    <p:sldId id="264" r:id="rId11"/>
    <p:sldId id="265" r:id="rId12"/>
    <p:sldId id="266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FF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B437F6-136A-4890-9BD7-E4E7ED0BD2A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69FB77-C11C-48B9-BA8F-F12CE3E5DE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8DAB28-B97B-4217-A354-B1742FDA2B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B97301-CBC6-4A9F-8610-2AEB7097A2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652914-B43C-4B27-915B-DE810FFC732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B8515F-52B5-4F5E-86DC-D3C4021AD6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59AD99F-3F1E-43F6-9B99-5F23161FBE1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A1B548-5507-4286-A8A9-E37FD8CC79D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3A9682-3B85-4DCA-8432-867BE984ACF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2E77FA-97FC-483E-AB32-533EA9B52D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865E7A-F000-4F81-8FFF-3CF629B91FD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FF00"/>
            </a:gs>
            <a:gs pos="100000">
              <a:schemeClr val="accent2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F7D6898-ED4C-4CEC-8D0E-F9EC85BFCDF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1.xml"/><Relationship Id="rId1" Type="http://schemas.openxmlformats.org/officeDocument/2006/relationships/audio" Target="file:///C:\Documents%20and%20Settings\Owner\Plocha\Nedaleko%20od%20Tren&#269;&#237;na%20Moravanka).mp3" TargetMode="External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yrilice.cz/cirkevni-slovanstina/cirkevne-slovanske-znaky.gif" TargetMode="External"/><Relationship Id="rId13" Type="http://schemas.openxmlformats.org/officeDocument/2006/relationships/hyperlink" Target="http://www.drakkaria.cz/images_items/gombik---velka-morava_3.jpg" TargetMode="External"/><Relationship Id="rId18" Type="http://schemas.openxmlformats.org/officeDocument/2006/relationships/hyperlink" Target="http://www.kettner-hudba.cz/pictures/produkty/big/moravanka.jpg" TargetMode="External"/><Relationship Id="rId3" Type="http://schemas.openxmlformats.org/officeDocument/2006/relationships/hyperlink" Target="http://nd01.jxs.cz/710/552/7b5313cd72_40261942_o2.gif" TargetMode="External"/><Relationship Id="rId7" Type="http://schemas.openxmlformats.org/officeDocument/2006/relationships/hyperlink" Target="http://pepa.sa.sweb.cz/hlaholice/hh2.gif" TargetMode="External"/><Relationship Id="rId12" Type="http://schemas.openxmlformats.org/officeDocument/2006/relationships/hyperlink" Target="http://www.drakkaria.cz/images_items/sokolnik,-nastenna-plastika---velka-morava_2.jpg" TargetMode="External"/><Relationship Id="rId17" Type="http://schemas.openxmlformats.org/officeDocument/2006/relationships/hyperlink" Target="http://thumbnail042.mylivepage.com/chunk42/2238833/1693/small_OHE%C5%87%20GIF.gif.jpg" TargetMode="External"/><Relationship Id="rId2" Type="http://schemas.openxmlformats.org/officeDocument/2006/relationships/hyperlink" Target="http://mapasveta.info/svet/images/svet_slepa_mapa_reliefn%ED.gif" TargetMode="External"/><Relationship Id="rId16" Type="http://schemas.openxmlformats.org/officeDocument/2006/relationships/hyperlink" Target="http://nd01.jxs.cz/311/329/0dafd3322a_49637670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kpc-ostrava.archa.info/files/images/6170d8877e153e62d3b6b29eff29827b.jpg" TargetMode="External"/><Relationship Id="rId11" Type="http://schemas.openxmlformats.org/officeDocument/2006/relationships/hyperlink" Target="http://nd03.jxs.cz/937/222/e8725b1661_63910361_o2.jpg" TargetMode="External"/><Relationship Id="rId5" Type="http://schemas.openxmlformats.org/officeDocument/2006/relationships/hyperlink" Target="http://sclabonia.sk/wp-content/uploads/2010/05/pribina1.jpg" TargetMode="External"/><Relationship Id="rId15" Type="http://schemas.openxmlformats.org/officeDocument/2006/relationships/hyperlink" Target="http://nd04.jxs.cz/182/934/4b1ec18574_71065269_o2.jpg" TargetMode="External"/><Relationship Id="rId10" Type="http://schemas.openxmlformats.org/officeDocument/2006/relationships/hyperlink" Target="http://upload.wikimedia.org/wikipedia/commons/thumb/9/98/Great_moravia_svatopluk.png/250px-Great_moravia_svatopluk.png" TargetMode="External"/><Relationship Id="rId4" Type="http://schemas.openxmlformats.org/officeDocument/2006/relationships/hyperlink" Target="http://nd04.jxs.cz/786/879/e772d0a996_68370208_o2.jpg" TargetMode="External"/><Relationship Id="rId9" Type="http://schemas.openxmlformats.org/officeDocument/2006/relationships/hyperlink" Target="http://www.2zskolin.cz/panovnici/01/Image47.gif" TargetMode="External"/><Relationship Id="rId14" Type="http://schemas.openxmlformats.org/officeDocument/2006/relationships/hyperlink" Target="http://www.drakkaria.cz/images_items/nausnice---velka-morava,-velke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C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578" name="Group 26"/>
          <p:cNvGraphicFramePr>
            <a:graphicFrameLocks noGrp="1"/>
          </p:cNvGraphicFramePr>
          <p:nvPr/>
        </p:nvGraphicFramePr>
        <p:xfrm>
          <a:off x="971550" y="1069975"/>
          <a:ext cx="7200900" cy="4718051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83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2011                       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095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Křesťanství a středověká Evropa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0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Velká Morava</a:t>
                      </a: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488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Pomocí prezentace s výkladem zpracovávají poznámky a získávají vědomosti o významu a kultuře Velkomoravské říše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pic>
        <p:nvPicPr>
          <p:cNvPr id="2054" name="Picture 6" descr="svet_slepa_mapa_reliefn%E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1557338"/>
            <a:ext cx="5749925" cy="4600575"/>
          </a:xfrm>
          <a:prstGeom prst="rect">
            <a:avLst/>
          </a:prstGeom>
          <a:noFill/>
        </p:spPr>
      </p:pic>
      <p:pic>
        <p:nvPicPr>
          <p:cNvPr id="2058" name="Picture 10" descr="250px-Great_moravia_svatoplu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1412875"/>
            <a:ext cx="5800725" cy="5033963"/>
          </a:xfrm>
          <a:prstGeom prst="rect">
            <a:avLst/>
          </a:prstGeom>
          <a:noFill/>
        </p:spPr>
      </p:pic>
      <p:pic>
        <p:nvPicPr>
          <p:cNvPr id="2059" name="Picture 11" descr="7b5313cd72_40261942_o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6375" y="1341438"/>
            <a:ext cx="6192838" cy="5238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088" y="0"/>
            <a:ext cx="7772400" cy="14700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7813" y="1125538"/>
            <a:ext cx="6400800" cy="1752600"/>
          </a:xfrm>
        </p:spPr>
        <p:txBody>
          <a:bodyPr/>
          <a:lstStyle/>
          <a:p>
            <a:r>
              <a:rPr lang="cs-CZ" i="1" dirty="0">
                <a:solidFill>
                  <a:schemeClr val="bg1"/>
                </a:solidFill>
              </a:rPr>
              <a:t>Zakladatelem Velkomoravské říše a dynastie </a:t>
            </a:r>
            <a:r>
              <a:rPr lang="cs-CZ" i="1" dirty="0" err="1">
                <a:solidFill>
                  <a:schemeClr val="bg1"/>
                </a:solidFill>
              </a:rPr>
              <a:t>Mojmírovců</a:t>
            </a:r>
            <a:r>
              <a:rPr lang="cs-CZ" i="1" dirty="0">
                <a:solidFill>
                  <a:schemeClr val="bg1"/>
                </a:solidFill>
              </a:rPr>
              <a:t> byl </a:t>
            </a:r>
            <a:r>
              <a:rPr lang="cs-CZ" i="1" dirty="0" smtClean="0">
                <a:solidFill>
                  <a:schemeClr val="bg1"/>
                </a:solidFill>
              </a:rPr>
              <a:t>Mojmír,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5126" name="Picture 6" descr="e772d0a996_68370208_o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2852738"/>
            <a:ext cx="2608263" cy="3241675"/>
          </a:xfrm>
          <a:prstGeom prst="rect">
            <a:avLst/>
          </a:prstGeom>
          <a:noFill/>
        </p:spPr>
      </p:pic>
      <p:pic>
        <p:nvPicPr>
          <p:cNvPr id="5128" name="Picture 8" descr="pribina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5963" y="3068638"/>
            <a:ext cx="3157537" cy="3073400"/>
          </a:xfrm>
          <a:prstGeom prst="rect">
            <a:avLst/>
          </a:prstGeom>
          <a:noFill/>
        </p:spPr>
      </p:pic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1187450" y="2205038"/>
            <a:ext cx="662463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i="1" dirty="0" smtClean="0">
                <a:solidFill>
                  <a:schemeClr val="bg1"/>
                </a:solidFill>
              </a:rPr>
              <a:t>který </a:t>
            </a:r>
            <a:r>
              <a:rPr lang="cs-CZ" sz="3200" i="1" dirty="0">
                <a:solidFill>
                  <a:schemeClr val="bg1"/>
                </a:solidFill>
              </a:rPr>
              <a:t>vyhnal nitranského knížete </a:t>
            </a:r>
            <a:r>
              <a:rPr lang="cs-CZ" sz="3200" i="1" dirty="0" err="1" smtClean="0">
                <a:solidFill>
                  <a:schemeClr val="bg1"/>
                </a:solidFill>
              </a:rPr>
              <a:t>Pribinu</a:t>
            </a:r>
            <a:r>
              <a:rPr lang="cs-CZ" sz="3200" i="1" dirty="0" smtClean="0">
                <a:solidFill>
                  <a:schemeClr val="bg1"/>
                </a:solidFill>
              </a:rPr>
              <a:t>.</a:t>
            </a:r>
            <a:endParaRPr lang="cs-CZ" sz="3200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7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51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build="p"/>
      <p:bldP spid="51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349500"/>
            <a:ext cx="4897438" cy="2016125"/>
          </a:xfrm>
        </p:spPr>
        <p:txBody>
          <a:bodyPr/>
          <a:lstStyle/>
          <a:p>
            <a:r>
              <a:rPr lang="cs-CZ" i="1" dirty="0">
                <a:solidFill>
                  <a:schemeClr val="bg1"/>
                </a:solidFill>
              </a:rPr>
              <a:t>V zájmu ubránění státní svébytnosti použil otázku </a:t>
            </a:r>
            <a:r>
              <a:rPr lang="cs-CZ" i="1" dirty="0" smtClean="0">
                <a:solidFill>
                  <a:schemeClr val="bg1"/>
                </a:solidFill>
              </a:rPr>
              <a:t>církve -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6149" name="Picture 5" descr="rastisla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2349500"/>
            <a:ext cx="3638550" cy="3743325"/>
          </a:xfrm>
          <a:prstGeom prst="rect">
            <a:avLst/>
          </a:prstGeom>
          <a:noFill/>
        </p:spPr>
      </p:pic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3203575" y="1341438"/>
            <a:ext cx="44640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i="1">
                <a:solidFill>
                  <a:schemeClr val="bg1"/>
                </a:solidFill>
              </a:rPr>
              <a:t>Rastislav</a:t>
            </a: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468313" y="4724400"/>
            <a:ext cx="446405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i="1" dirty="0">
                <a:solidFill>
                  <a:schemeClr val="bg1"/>
                </a:solidFill>
              </a:rPr>
              <a:t>po celý středověk velice silný společenský </a:t>
            </a:r>
            <a:r>
              <a:rPr lang="cs-CZ" sz="3200" i="1" dirty="0" smtClean="0">
                <a:solidFill>
                  <a:schemeClr val="bg1"/>
                </a:solidFill>
              </a:rPr>
              <a:t>element.</a:t>
            </a:r>
            <a:endParaRPr lang="cs-CZ" sz="3200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615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3827463" cy="4525963"/>
          </a:xfrm>
        </p:spPr>
        <p:txBody>
          <a:bodyPr/>
          <a:lstStyle/>
          <a:p>
            <a:r>
              <a:rPr lang="cs-CZ" i="1" dirty="0">
                <a:solidFill>
                  <a:schemeClr val="bg1"/>
                </a:solidFill>
              </a:rPr>
              <a:t>R. 863 proto požádal byzantského císaře o povolání věrozvěstů. Císař svolil a vyslal k nám Cyrila a </a:t>
            </a:r>
            <a:r>
              <a:rPr lang="cs-CZ" i="1" dirty="0" smtClean="0">
                <a:solidFill>
                  <a:schemeClr val="bg1"/>
                </a:solidFill>
              </a:rPr>
              <a:t>Metoděje.</a:t>
            </a: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7173" name="Picture 5" descr="6170d8877e153e62d3b6b29eff29827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725" y="1700213"/>
            <a:ext cx="2676525" cy="381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268413"/>
            <a:ext cx="4330700" cy="4525962"/>
          </a:xfrm>
        </p:spPr>
        <p:txBody>
          <a:bodyPr/>
          <a:lstStyle/>
          <a:p>
            <a:r>
              <a:rPr lang="cs-CZ" sz="3200" i="1" dirty="0" smtClean="0">
                <a:solidFill>
                  <a:schemeClr val="bg1"/>
                </a:solidFill>
              </a:rPr>
              <a:t>Staroslověnština -</a:t>
            </a:r>
            <a:r>
              <a:rPr lang="cs-CZ" sz="3200" i="1" dirty="0">
                <a:solidFill>
                  <a:schemeClr val="bg1"/>
                </a:solidFill>
              </a:rPr>
              <a:t>jazyk, ve kterém byly slovanským národům srozumitelné církevní </a:t>
            </a:r>
            <a:r>
              <a:rPr lang="cs-CZ" sz="3200" i="1" dirty="0" smtClean="0">
                <a:solidFill>
                  <a:schemeClr val="bg1"/>
                </a:solidFill>
              </a:rPr>
              <a:t>obřady.</a:t>
            </a:r>
            <a:endParaRPr lang="cs-CZ" sz="3200" i="1" dirty="0">
              <a:solidFill>
                <a:schemeClr val="bg1"/>
              </a:solidFill>
            </a:endParaRPr>
          </a:p>
        </p:txBody>
      </p:sp>
      <p:pic>
        <p:nvPicPr>
          <p:cNvPr id="10247" name="Picture 7" descr="cirkevne-slovanske-zna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2565400"/>
            <a:ext cx="5524500" cy="4143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2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3467100" cy="4525963"/>
          </a:xfrm>
        </p:spPr>
        <p:txBody>
          <a:bodyPr/>
          <a:lstStyle/>
          <a:p>
            <a:r>
              <a:rPr lang="cs-CZ" i="1" dirty="0" smtClean="0">
                <a:solidFill>
                  <a:schemeClr val="bg1"/>
                </a:solidFill>
              </a:rPr>
              <a:t>Hlaholice - </a:t>
            </a:r>
            <a:r>
              <a:rPr lang="cs-CZ" i="1" dirty="0">
                <a:solidFill>
                  <a:schemeClr val="bg1"/>
                </a:solidFill>
              </a:rPr>
              <a:t>písmo vytvořené oběma bratry. Jde o prazáklad dnešní </a:t>
            </a:r>
            <a:r>
              <a:rPr lang="cs-CZ" i="1" dirty="0" smtClean="0">
                <a:solidFill>
                  <a:schemeClr val="bg1"/>
                </a:solidFill>
              </a:rPr>
              <a:t>azbuky.</a:t>
            </a:r>
            <a:endParaRPr lang="cs-CZ" i="1" dirty="0">
              <a:solidFill>
                <a:schemeClr val="bg1"/>
              </a:solidFill>
            </a:endParaRPr>
          </a:p>
          <a:p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22532" name="Picture 4" descr="hh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1700213"/>
            <a:ext cx="5075238" cy="4346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5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0"/>
            <a:ext cx="7772400" cy="14700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1052513"/>
            <a:ext cx="6400800" cy="1752600"/>
          </a:xfrm>
        </p:spPr>
        <p:txBody>
          <a:bodyPr/>
          <a:lstStyle/>
          <a:p>
            <a:r>
              <a:rPr lang="cs-CZ" i="1">
                <a:solidFill>
                  <a:schemeClr val="bg1"/>
                </a:solidFill>
              </a:rPr>
              <a:t>Svatopluk</a:t>
            </a:r>
          </a:p>
        </p:txBody>
      </p:sp>
      <p:pic>
        <p:nvPicPr>
          <p:cNvPr id="11270" name="Picture 6" descr="Image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775" y="2060575"/>
            <a:ext cx="3409950" cy="3965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pic>
        <p:nvPicPr>
          <p:cNvPr id="12293" name="Picture 5" descr="e8725b1661_63910361_o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2420938"/>
            <a:ext cx="3324225" cy="3644900"/>
          </a:xfrm>
          <a:prstGeom prst="rect">
            <a:avLst/>
          </a:prstGeom>
          <a:noFill/>
        </p:spPr>
      </p:pic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635375" y="1268413"/>
            <a:ext cx="45354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i="1">
                <a:solidFill>
                  <a:schemeClr val="bg1"/>
                </a:solidFill>
              </a:rPr>
              <a:t>Mojmír II.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27088" y="0"/>
            <a:ext cx="7772400" cy="14700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7813" y="1052513"/>
            <a:ext cx="6400800" cy="1752600"/>
          </a:xfrm>
        </p:spPr>
        <p:txBody>
          <a:bodyPr/>
          <a:lstStyle/>
          <a:p>
            <a:r>
              <a:rPr lang="cs-CZ" i="1">
                <a:solidFill>
                  <a:schemeClr val="bg1"/>
                </a:solidFill>
              </a:rPr>
              <a:t>Kultura</a:t>
            </a:r>
          </a:p>
        </p:txBody>
      </p:sp>
      <p:pic>
        <p:nvPicPr>
          <p:cNvPr id="16390" name="Picture 6" descr="sokolnik,-nastenna-plastika---velka-morava_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1916113"/>
            <a:ext cx="5238750" cy="4648200"/>
          </a:xfrm>
          <a:prstGeom prst="rect">
            <a:avLst/>
          </a:prstGeom>
          <a:noFill/>
        </p:spPr>
      </p:pic>
      <p:pic>
        <p:nvPicPr>
          <p:cNvPr id="16394" name="Picture 10" descr="nausnice---velka-morava,-velke_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8175" y="1844675"/>
            <a:ext cx="5902325" cy="4930775"/>
          </a:xfrm>
          <a:prstGeom prst="rect">
            <a:avLst/>
          </a:prstGeom>
          <a:noFill/>
        </p:spPr>
      </p:pic>
      <p:pic>
        <p:nvPicPr>
          <p:cNvPr id="16397" name="Picture 13" descr="gombik---velka-morava_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1557338"/>
            <a:ext cx="4921250" cy="5300662"/>
          </a:xfrm>
          <a:prstGeom prst="rect">
            <a:avLst/>
          </a:prstGeom>
          <a:noFill/>
        </p:spPr>
      </p:pic>
      <p:pic>
        <p:nvPicPr>
          <p:cNvPr id="16398" name="Picture 14" descr="4b1ec18574_71065269_o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213" y="1557338"/>
            <a:ext cx="3975100" cy="53006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2" dur="5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8)">
                                      <p:cBhvr>
                                        <p:cTn id="16" dur="2000"/>
                                        <p:tgtEl>
                                          <p:spTgt spid="163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5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8)">
                                      <p:cBhvr>
                                        <p:cTn id="24" dur="5000"/>
                                        <p:tgtEl>
                                          <p:spTgt spid="163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2" dur="5000"/>
                                        <p:tgtEl>
                                          <p:spTgt spid="163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0" fill="hold"/>
                                        <p:tgtEl>
                                          <p:spTgt spid="16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0"/>
                                        <p:tgtEl>
                                          <p:spTgt spid="16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0"/>
            <a:ext cx="7772400" cy="14700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Velká Morava</a:t>
            </a:r>
          </a:p>
        </p:txBody>
      </p:sp>
      <p:sp>
        <p:nvSpPr>
          <p:cNvPr id="1843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981075"/>
            <a:ext cx="6400800" cy="1752600"/>
          </a:xfrm>
        </p:spPr>
        <p:txBody>
          <a:bodyPr/>
          <a:lstStyle/>
          <a:p>
            <a:r>
              <a:rPr lang="cs-CZ" i="1">
                <a:solidFill>
                  <a:schemeClr val="bg1"/>
                </a:solidFill>
              </a:rPr>
              <a:t>Po roce 906 nejsou o Velké Moravě žádné zprávy.Způsobil to vpád Maďarů do Evropy</a:t>
            </a:r>
          </a:p>
        </p:txBody>
      </p:sp>
      <p:pic>
        <p:nvPicPr>
          <p:cNvPr id="18438" name="Picture 6" descr="0dafd3322a_49637670_o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8038" y="2636838"/>
            <a:ext cx="1685925" cy="3838575"/>
          </a:xfrm>
          <a:prstGeom prst="rect">
            <a:avLst/>
          </a:prstGeom>
          <a:noFill/>
        </p:spPr>
      </p:pic>
      <p:pic>
        <p:nvPicPr>
          <p:cNvPr id="18441" name="Picture 9" descr="OHEŇ 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333375"/>
            <a:ext cx="7848600" cy="62785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0"/>
                                        <p:tgtEl>
                                          <p:spTgt spid="184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ctrTitle"/>
          </p:nvPr>
        </p:nvSpPr>
        <p:spPr>
          <a:xfrm>
            <a:off x="827088" y="0"/>
            <a:ext cx="7772400" cy="1470025"/>
          </a:xfrm>
        </p:spPr>
        <p:txBody>
          <a:bodyPr/>
          <a:lstStyle/>
          <a:p>
            <a:r>
              <a:rPr lang="cs-CZ">
                <a:solidFill>
                  <a:srgbClr val="FFFF00"/>
                </a:solidFill>
              </a:rPr>
              <a:t>Závěr</a:t>
            </a:r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76375" y="1052513"/>
            <a:ext cx="6400800" cy="1752600"/>
          </a:xfrm>
        </p:spPr>
        <p:txBody>
          <a:bodyPr/>
          <a:lstStyle/>
          <a:p>
            <a:r>
              <a:rPr lang="cs-CZ" i="1">
                <a:solidFill>
                  <a:schemeClr val="bg1"/>
                </a:solidFill>
              </a:rPr>
              <a:t>Dnešní Morava</a:t>
            </a:r>
          </a:p>
        </p:txBody>
      </p:sp>
      <p:pic>
        <p:nvPicPr>
          <p:cNvPr id="20487" name="Picture 7" descr="moravan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0750" y="1643063"/>
            <a:ext cx="4762500" cy="3571875"/>
          </a:xfrm>
          <a:prstGeom prst="rect">
            <a:avLst/>
          </a:prstGeom>
          <a:noFill/>
        </p:spPr>
      </p:pic>
      <p:pic>
        <p:nvPicPr>
          <p:cNvPr id="20488" name="Nedaleko od Trenčína Moravanka).mp3">
            <a:hlinkClick r:id="" action="ppaction://media"/>
          </p:cNvPr>
          <p:cNvPicPr>
            <a:picLocks noRot="1" noChangeAspect="1" noChangeArrowheads="1"/>
          </p:cNvPicPr>
          <p:nvPr>
            <a:audioFile r:link="rId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04250" y="6308725"/>
            <a:ext cx="304800" cy="3603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0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7" dur="195681" fill="hold"/>
                                        <p:tgtEl>
                                          <p:spTgt spid="204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95681"/>
                            </p:stCondLst>
                            <p:childTnLst>
                              <p:par>
                                <p:cTn id="1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195681" fill="hold"/>
                                        <p:tgtEl>
                                          <p:spTgt spid="204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48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r>
              <a:rPr lang="cs-CZ"/>
              <a:t>Odkazy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836613"/>
            <a:ext cx="8507412" cy="55737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1600">
                <a:hlinkClick r:id="rId2"/>
              </a:rPr>
              <a:t>http://mapasveta.info/svet/images/svet_slepa_mapa_reliefn%ED.gif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3"/>
              </a:rPr>
              <a:t>http://nd01.jxs.cz/710/552/7b5313cd72_40261942_o2.gif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4"/>
              </a:rPr>
              <a:t>http://nd04.jxs.cz/786/879/e772d0a996_68370208_o2.jpg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5"/>
              </a:rPr>
              <a:t>http://sclabonia.sk/wp-content/uploads/2010/05/pribina1.jpg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6"/>
              </a:rPr>
              <a:t>http://kpc-ostrava.archa.info/files/images/6170d8877e153e62d3b6b29eff29827b.jpg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7"/>
              </a:rPr>
              <a:t>http://pepa.sa.sweb.cz/hlaholice/hh2.gif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8"/>
              </a:rPr>
              <a:t>http://cyrilice.cz/cirkevni-slovanstina/cirkevne-slovanske-znaky.gif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9"/>
              </a:rPr>
              <a:t>http://www.2zskolin.cz/panovnici/01/Image47.gif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0"/>
              </a:rPr>
              <a:t>http://upload.wikimedia.org/wikipedia/commons/thumb/9/98/Great_moravia_svatopluk.png/250px-Great_moravia_svatopluk.png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1"/>
              </a:rPr>
              <a:t>http://nd03.jxs.cz/937/222/e8725b1661_63910361_o2.jpg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2"/>
              </a:rPr>
              <a:t>http://www.drakkaria.cz/images_items/sokolnik,-nastenna-plastika---velka-morava_2.jpg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3"/>
              </a:rPr>
              <a:t>http://www.drakkaria.cz/images_items/gombik---velka-morava_3.jpg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4"/>
              </a:rPr>
              <a:t>http://www.drakkaria.cz/images_items/nausnice---velka-morava,-velke_2.jpg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5"/>
              </a:rPr>
              <a:t>http://nd04.jxs.cz/182/934/4b1ec18574_71065269_o2.jpg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6"/>
              </a:rPr>
              <a:t>http://nd01.jxs.cz/311/329/0dafd3322a_49637670_o2.jpg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7"/>
              </a:rPr>
              <a:t>http://thumbnail042.mylivepage.com/chunk42/2238833/1693/small_OHE%C5%87%20GIF.gif.jpg</a:t>
            </a:r>
            <a:endParaRPr lang="cs-CZ" sz="1600"/>
          </a:p>
          <a:p>
            <a:pPr>
              <a:lnSpc>
                <a:spcPct val="80000"/>
              </a:lnSpc>
            </a:pPr>
            <a:r>
              <a:rPr lang="cs-CZ" sz="1600">
                <a:hlinkClick r:id="rId18"/>
              </a:rPr>
              <a:t>http://www.kettner-hudba.cz/pictures/produkty/big/moravanka.jpg</a:t>
            </a:r>
            <a:endParaRPr lang="cs-CZ" sz="1600"/>
          </a:p>
          <a:p>
            <a:pPr>
              <a:lnSpc>
                <a:spcPct val="80000"/>
              </a:lnSpc>
            </a:pPr>
            <a:endParaRPr lang="cs-CZ" sz="16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233</Words>
  <Application>Microsoft Office PowerPoint</Application>
  <PresentationFormat>Předvádění na obrazovce (4:3)</PresentationFormat>
  <Paragraphs>60</Paragraphs>
  <Slides>13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Times New Roman</vt:lpstr>
      <vt:lpstr>Výchozí návrh</vt:lpstr>
      <vt:lpstr>Snímek 1</vt:lpstr>
      <vt:lpstr>Velká Morava</vt:lpstr>
      <vt:lpstr>Velká Morava</vt:lpstr>
      <vt:lpstr>Velká Morava</vt:lpstr>
      <vt:lpstr>Velká Morava</vt:lpstr>
      <vt:lpstr>Velká Morava</vt:lpstr>
      <vt:lpstr>Velká Morava</vt:lpstr>
      <vt:lpstr>Velká Morava</vt:lpstr>
      <vt:lpstr>Velká Morava</vt:lpstr>
      <vt:lpstr>Velká Morava</vt:lpstr>
      <vt:lpstr>Velká Morava</vt:lpstr>
      <vt:lpstr>Závěr</vt:lpstr>
      <vt:lpstr>Odkazy</vt:lpstr>
    </vt:vector>
  </TitlesOfParts>
  <Company>Základní Škola T. G. M. Štětí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Morava</dc:title>
  <dc:creator>PC40</dc:creator>
  <cp:lastModifiedBy>expert</cp:lastModifiedBy>
  <cp:revision>6</cp:revision>
  <dcterms:created xsi:type="dcterms:W3CDTF">2011-11-05T16:09:59Z</dcterms:created>
  <dcterms:modified xsi:type="dcterms:W3CDTF">2012-03-26T10:38:11Z</dcterms:modified>
</cp:coreProperties>
</file>