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1"/>
  </p:sldMasterIdLst>
  <p:sldIdLst>
    <p:sldId id="268" r:id="rId2"/>
    <p:sldId id="258" r:id="rId3"/>
    <p:sldId id="257" r:id="rId4"/>
    <p:sldId id="270" r:id="rId5"/>
    <p:sldId id="259" r:id="rId6"/>
    <p:sldId id="260" r:id="rId7"/>
    <p:sldId id="261" r:id="rId8"/>
    <p:sldId id="262" r:id="rId9"/>
    <p:sldId id="263" r:id="rId10"/>
    <p:sldId id="269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1F587-40B9-41B8-9794-1BBC361E6035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6E3CE-42EA-4751-A26B-9C9B39CBC5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78256-3DE5-49E7-9387-BAEF9C9EED52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85E8A8-F6AD-4DB6-A2B4-D7FA1864A7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8BA0A-FF81-481A-8B2E-789FAFD7A507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BB319-46A3-4547-8C4E-06EB1FE541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C45EE-CEC5-468A-8444-90287338CCC8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A95D9-314E-4343-BC8F-5D50F90121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04266-12EE-4709-9352-F2F60B2BF56D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D32D6-EF30-4444-AD03-9EB718225D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56953-54B6-46A0-BDDC-7C85E908E28F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C6C3A-75FA-4309-A3DC-6C21971254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32DF0-A268-408C-829E-D25E7B512877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86E30-995D-4963-A362-675AA6BAD9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3772F-4B71-49E9-8DB9-558CFC08E382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1EC57-4A40-4C83-B88C-11152D8C77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6899D-E188-4F35-B2F1-633368E134DF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2E98E-FE34-4C91-98CA-71FA19AED5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9B08D-B2B7-4E7A-B07E-BA1CDC4A4427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9908D-2A03-4E1A-99CB-6EEB389725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46E6A-8C0A-44BB-A7BB-1D08E25A9CA9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FD0A6-B438-4487-8CD4-61B76CC97B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275EE29-3698-4B9B-B8F6-AF7E17729978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E51B5355-2AF5-4650-8D2B-E9A6ED26C6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1" r:id="rId4"/>
    <p:sldLayoutId id="2147483857" r:id="rId5"/>
    <p:sldLayoutId id="2147483852" r:id="rId6"/>
    <p:sldLayoutId id="2147483858" r:id="rId7"/>
    <p:sldLayoutId id="2147483859" r:id="rId8"/>
    <p:sldLayoutId id="2147483860" r:id="rId9"/>
    <p:sldLayoutId id="2147483853" r:id="rId10"/>
    <p:sldLayoutId id="214748386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//commons.wikimedia.org/wiki/File:Periodicky_zakon.sv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\\Srvzs01\DOCKANTOR\tomasmarek\Dokumenty\_PRACOVNÍ SLOŽKA\__EU Peníze školám OPVK 1.4\Publicita\Logolink_ZŠ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5238" y="404813"/>
            <a:ext cx="661352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ovéPole 5"/>
          <p:cNvSpPr txBox="1">
            <a:spLocks noChangeArrowheads="1"/>
          </p:cNvSpPr>
          <p:nvPr/>
        </p:nvSpPr>
        <p:spPr bwMode="auto">
          <a:xfrm>
            <a:off x="2154238" y="2060575"/>
            <a:ext cx="4835525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1200">
                <a:latin typeface="Cambria" pitchFamily="18" charset="0"/>
              </a:rPr>
              <a:t>Název projektu: Individuální výukou k lepším výsledkům</a:t>
            </a:r>
          </a:p>
          <a:p>
            <a:pPr algn="ctr">
              <a:lnSpc>
                <a:spcPct val="150000"/>
              </a:lnSpc>
            </a:pPr>
            <a:r>
              <a:rPr lang="cs-CZ" sz="1200">
                <a:latin typeface="Cambria" pitchFamily="18" charset="0"/>
              </a:rPr>
              <a:t>Příjemce: Základní škola Telč, Masarykova 141, příspěvková organizace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2862263" y="2781300"/>
          <a:ext cx="3420380" cy="129614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20180"/>
                <a:gridCol w="1800200"/>
              </a:tblGrid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Vzdělávací oblast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Člověk a příroda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Předmět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Chemie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Téma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Chemické prvky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Určeno pro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8. ročník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Archivační kód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VY_52_INOVACE_100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1935163" y="4365625"/>
            <a:ext cx="5260975" cy="9540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cs-CZ" sz="2800" b="1" dirty="0"/>
              <a:t>Název vzdělávacího materiálu</a:t>
            </a:r>
            <a:endParaRPr lang="cs-CZ" sz="2800" dirty="0"/>
          </a:p>
          <a:p>
            <a:pPr algn="ctr">
              <a:defRPr/>
            </a:pPr>
            <a:r>
              <a:rPr lang="cs-CZ" sz="2800" cap="small" dirty="0"/>
              <a:t>Periodická soustava prvků</a:t>
            </a:r>
            <a:endParaRPr lang="cs-CZ" sz="2800" dirty="0"/>
          </a:p>
        </p:txBody>
      </p:sp>
      <p:sp>
        <p:nvSpPr>
          <p:cNvPr id="10259" name="TextovéPole 9"/>
          <p:cNvSpPr txBox="1">
            <a:spLocks noChangeArrowheads="1"/>
          </p:cNvSpPr>
          <p:nvPr/>
        </p:nvSpPr>
        <p:spPr bwMode="auto">
          <a:xfrm>
            <a:off x="1258888" y="5876925"/>
            <a:ext cx="17573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1400"/>
              <a:t>Ing. Lenka Božková</a:t>
            </a:r>
          </a:p>
        </p:txBody>
      </p:sp>
      <p:sp>
        <p:nvSpPr>
          <p:cNvPr id="10260" name="TextovéPole 10"/>
          <p:cNvSpPr txBox="1">
            <a:spLocks noChangeArrowheads="1"/>
          </p:cNvSpPr>
          <p:nvPr/>
        </p:nvSpPr>
        <p:spPr bwMode="auto">
          <a:xfrm>
            <a:off x="7308850" y="5805488"/>
            <a:ext cx="965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/>
              <a:t>1.10.2011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5300663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sz="1000" dirty="0"/>
          </a:p>
        </p:txBody>
      </p:sp>
      <p:pic>
        <p:nvPicPr>
          <p:cNvPr id="11267" name="Picture 7" descr="Klikněte na vybranou obla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1484313"/>
            <a:ext cx="7153275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Zástupný symbol pro obsah 7"/>
          <p:cNvSpPr>
            <a:spLocks noGrp="1"/>
          </p:cNvSpPr>
          <p:nvPr>
            <p:ph idx="1"/>
          </p:nvPr>
        </p:nvSpPr>
        <p:spPr>
          <a:xfrm>
            <a:off x="457200" y="908050"/>
            <a:ext cx="8686800" cy="4525963"/>
          </a:xfrm>
        </p:spPr>
        <p:txBody>
          <a:bodyPr/>
          <a:lstStyle/>
          <a:p>
            <a:r>
              <a:rPr lang="cs-CZ" smtClean="0"/>
              <a:t>           Periodická soustava prvků</a:t>
            </a:r>
          </a:p>
          <a:p>
            <a:endParaRPr lang="cs-CZ" smtClean="0"/>
          </a:p>
        </p:txBody>
      </p:sp>
      <p:sp>
        <p:nvSpPr>
          <p:cNvPr id="11269" name="Obdélník 8"/>
          <p:cNvSpPr>
            <a:spLocks noChangeArrowheads="1"/>
          </p:cNvSpPr>
          <p:nvPr/>
        </p:nvSpPr>
        <p:spPr bwMode="auto">
          <a:xfrm>
            <a:off x="3851275" y="6308725"/>
            <a:ext cx="150971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800"/>
              <a:t>http://www.labo.cz/mft/pt.htm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Periodická soustava prvků neboli Mendělejevova tabulka prvků je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uspořádání všech prvků, které se vyskytují v přírodě, nebo byly člověkem vyrobeny.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Prvky jsou zde uspořádány podle vzrůstajících protonových čísel a podobných vlastností do 7 </a:t>
            </a:r>
            <a:r>
              <a:rPr lang="cs-CZ" dirty="0" smtClean="0"/>
              <a:t>řádků (</a:t>
            </a:r>
            <a:r>
              <a:rPr lang="cs-CZ" dirty="0" smtClean="0"/>
              <a:t>period) a 18 respektive 16 </a:t>
            </a:r>
            <a:r>
              <a:rPr lang="cs-CZ" dirty="0" smtClean="0"/>
              <a:t>sloupců (</a:t>
            </a:r>
            <a:r>
              <a:rPr lang="cs-CZ" dirty="0" smtClean="0"/>
              <a:t>skupin)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PERIODICKÝ ZÁKON: vlastnosti prvků jsou periodickou funkcí jejich atomových </a:t>
            </a:r>
            <a:r>
              <a:rPr lang="cs-CZ" dirty="0" smtClean="0"/>
              <a:t>hmotností </a:t>
            </a:r>
            <a:r>
              <a:rPr lang="cs-CZ" sz="3900" dirty="0" smtClean="0"/>
              <a:t>(dnes </a:t>
            </a:r>
            <a:r>
              <a:rPr lang="cs-CZ" sz="3900" dirty="0" smtClean="0"/>
              <a:t>protonových čísel)</a:t>
            </a: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  <p:pic>
        <p:nvPicPr>
          <p:cNvPr id="12292" name="Picture 5" descr="http://upload.wikimedia.org/wikipedia/commons/thumb/1/1c/Periodicky_zakon.svg/220px-Periodicky_zakon.svg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5301208"/>
            <a:ext cx="2095500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Obdélník 4"/>
          <p:cNvSpPr>
            <a:spLocks noChangeArrowheads="1"/>
          </p:cNvSpPr>
          <p:nvPr/>
        </p:nvSpPr>
        <p:spPr bwMode="auto">
          <a:xfrm>
            <a:off x="6084168" y="6525344"/>
            <a:ext cx="45720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800" dirty="0"/>
              <a:t>http://commons.wikimedia.org/wiki/File:Periodicky_zakon.svg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                    Skupiny prvků</a:t>
            </a:r>
            <a:endParaRPr lang="cs-CZ" dirty="0"/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smtClean="0"/>
              <a:t>I.A  Alkalické kovy( ne H)</a:t>
            </a:r>
          </a:p>
          <a:p>
            <a:r>
              <a:rPr lang="cs-CZ" sz="1400" smtClean="0"/>
              <a:t>II.A Kovy alkalických zemin(ne Be, Mg)</a:t>
            </a:r>
          </a:p>
          <a:p>
            <a:r>
              <a:rPr lang="cs-CZ" sz="1400" smtClean="0"/>
              <a:t>III.A Triely</a:t>
            </a:r>
          </a:p>
          <a:p>
            <a:r>
              <a:rPr lang="cs-CZ" sz="1400" smtClean="0"/>
              <a:t>IV.A tetrely</a:t>
            </a:r>
          </a:p>
          <a:p>
            <a:r>
              <a:rPr lang="cs-CZ" sz="1400" smtClean="0"/>
              <a:t>V.A Pentely</a:t>
            </a:r>
          </a:p>
          <a:p>
            <a:r>
              <a:rPr lang="cs-CZ" sz="1400" smtClean="0"/>
              <a:t>VI.A Chalkogeny</a:t>
            </a:r>
          </a:p>
          <a:p>
            <a:r>
              <a:rPr lang="cs-CZ" sz="1400" smtClean="0"/>
              <a:t>VII.A Halogeny</a:t>
            </a:r>
          </a:p>
          <a:p>
            <a:r>
              <a:rPr lang="cs-CZ" sz="1400" smtClean="0"/>
              <a:t>VIII.A Vzácné plyny</a:t>
            </a:r>
          </a:p>
          <a:p>
            <a:r>
              <a:rPr lang="cs-CZ" sz="1400" smtClean="0"/>
              <a:t>VIII.B Triáda železa</a:t>
            </a:r>
          </a:p>
          <a:p>
            <a:r>
              <a:rPr lang="cs-CZ" sz="1400" smtClean="0"/>
              <a:t>Lehké platinové kovy (Ru,Rh,Pd)</a:t>
            </a:r>
          </a:p>
          <a:p>
            <a:r>
              <a:rPr lang="cs-CZ" sz="1400" smtClean="0"/>
              <a:t>Těžké platinové kovy (Os,Ir,Pt)</a:t>
            </a:r>
          </a:p>
          <a:p>
            <a:endParaRPr lang="cs-CZ" sz="1400" smtClean="0"/>
          </a:p>
          <a:p>
            <a:r>
              <a:rPr lang="cs-CZ" sz="1400" smtClean="0"/>
              <a:t>Mnemotechnické pomůcky jak si zapamatovat prvky ve skupině:  </a:t>
            </a:r>
            <a:r>
              <a:rPr lang="cs-CZ" sz="1400" b="1" smtClean="0"/>
              <a:t>O</a:t>
            </a:r>
            <a:r>
              <a:rPr lang="cs-CZ" sz="1400" smtClean="0"/>
              <a:t>smák </a:t>
            </a:r>
            <a:r>
              <a:rPr lang="cs-CZ" sz="1400" b="1" smtClean="0"/>
              <a:t>S</a:t>
            </a:r>
            <a:r>
              <a:rPr lang="cs-CZ" sz="1400" smtClean="0"/>
              <a:t>tanda </a:t>
            </a:r>
            <a:r>
              <a:rPr lang="cs-CZ" sz="1400" b="1" smtClean="0"/>
              <a:t>se</a:t>
            </a:r>
            <a:r>
              <a:rPr lang="cs-CZ" sz="1400" smtClean="0"/>
              <a:t> </a:t>
            </a:r>
            <a:r>
              <a:rPr lang="cs-CZ" sz="1400" b="1" smtClean="0"/>
              <a:t>te</a:t>
            </a:r>
            <a:r>
              <a:rPr lang="cs-CZ" sz="1400" smtClean="0"/>
              <a:t>prve </a:t>
            </a:r>
            <a:r>
              <a:rPr lang="cs-CZ" sz="1400" b="1" smtClean="0"/>
              <a:t>po</a:t>
            </a:r>
            <a:r>
              <a:rPr lang="cs-CZ" sz="1400" smtClean="0"/>
              <a:t>učil.  </a:t>
            </a:r>
          </a:p>
          <a:p>
            <a:r>
              <a:rPr lang="cs-CZ" sz="1400" smtClean="0"/>
              <a:t>                                                                                                              </a:t>
            </a:r>
            <a:r>
              <a:rPr lang="cs-CZ" sz="1400" b="1" smtClean="0"/>
              <a:t>F</a:t>
            </a:r>
            <a:r>
              <a:rPr lang="cs-CZ" sz="1400" smtClean="0"/>
              <a:t>anda </a:t>
            </a:r>
            <a:r>
              <a:rPr lang="cs-CZ" sz="1400" b="1" smtClean="0"/>
              <a:t>cl</a:t>
            </a:r>
            <a:r>
              <a:rPr lang="cs-CZ" sz="1400" smtClean="0"/>
              <a:t>oumal </a:t>
            </a:r>
            <a:r>
              <a:rPr lang="cs-CZ" sz="1400" b="1" smtClean="0"/>
              <a:t>br</a:t>
            </a:r>
            <a:r>
              <a:rPr lang="cs-CZ" sz="1400" smtClean="0"/>
              <a:t>ilantně </a:t>
            </a:r>
            <a:r>
              <a:rPr lang="cs-CZ" sz="1400" b="1" smtClean="0"/>
              <a:t>I</a:t>
            </a:r>
            <a:r>
              <a:rPr lang="cs-CZ" sz="1400" smtClean="0"/>
              <a:t>lonou.</a:t>
            </a:r>
          </a:p>
          <a:p>
            <a:endParaRPr lang="cs-CZ" sz="1400" smtClean="0"/>
          </a:p>
          <a:p>
            <a:endParaRPr lang="cs-CZ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Historie</a:t>
            </a:r>
            <a:endParaRPr lang="cs-CZ" dirty="0"/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 roce 1869 ji sestavil Dmitrij Ivanovič Mendělejev z tehdy 63 známých prvků</a:t>
            </a:r>
          </a:p>
          <a:p>
            <a:pPr eaLnBrk="1" hangingPunct="1"/>
            <a:r>
              <a:rPr lang="cs-CZ" smtClean="0"/>
              <a:t>Prvky seřadil podle vzrůstající hmotnosti a podobných vlastností</a:t>
            </a:r>
          </a:p>
          <a:p>
            <a:pPr eaLnBrk="1" hangingPunct="1"/>
            <a:r>
              <a:rPr lang="cs-CZ" smtClean="0"/>
              <a:t>Předpověděl, že budou v budoucnu další prvky objeveny a na ty vynechal volná místa ( Ga, Ge, Sc,…). Toto se opravdu potvrdilo.</a:t>
            </a:r>
          </a:p>
          <a:p>
            <a:pPr eaLnBrk="1" hangingPunct="1"/>
            <a:r>
              <a:rPr lang="cs-CZ" smtClean="0"/>
              <a:t>1913 Henry Moseley seřadil prvky podle protonových čísel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Současnost</a:t>
            </a:r>
            <a:endParaRPr lang="cs-CZ" dirty="0"/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Tabulka obsahuje 118 známých prvků, 94 prvků se vyskytuje v přírodě a zbylé byly připraveny uměle</a:t>
            </a:r>
          </a:p>
          <a:p>
            <a:pPr eaLnBrk="1" hangingPunct="1"/>
            <a:r>
              <a:rPr lang="cs-CZ" dirty="0" smtClean="0"/>
              <a:t>Prvky pod sebou mají podobné vlastnosti</a:t>
            </a:r>
          </a:p>
          <a:p>
            <a:pPr eaLnBrk="1" hangingPunct="1"/>
            <a:r>
              <a:rPr lang="cs-CZ" dirty="0" smtClean="0"/>
              <a:t>Prvky na řádku mají stejný počet vrstev v </a:t>
            </a:r>
            <a:r>
              <a:rPr lang="cs-CZ" dirty="0" smtClean="0"/>
              <a:t>obalu (max</a:t>
            </a:r>
            <a:r>
              <a:rPr lang="cs-CZ" dirty="0" smtClean="0"/>
              <a:t>. 7)</a:t>
            </a:r>
          </a:p>
          <a:p>
            <a:pPr eaLnBrk="1" hangingPunct="1"/>
            <a:r>
              <a:rPr lang="cs-CZ" dirty="0" smtClean="0"/>
              <a:t>Názvy a značky prvků jsou z latiny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D</a:t>
            </a:r>
            <a:r>
              <a:rPr lang="cs-CZ" dirty="0" smtClean="0"/>
              <a:t>. I. Mendělejev</a:t>
            </a:r>
            <a:endParaRPr lang="cs-CZ" dirty="0"/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1834-1907</a:t>
            </a:r>
          </a:p>
          <a:p>
            <a:pPr eaLnBrk="1" hangingPunct="1"/>
            <a:r>
              <a:rPr lang="cs-CZ" smtClean="0"/>
              <a:t>15 sourozenců</a:t>
            </a:r>
          </a:p>
          <a:p>
            <a:pPr eaLnBrk="1" hangingPunct="1"/>
            <a:r>
              <a:rPr lang="cs-CZ" smtClean="0"/>
              <a:t>Po studiích se stal profesorem chemie na univerzitě v Petrohradě</a:t>
            </a:r>
          </a:p>
          <a:p>
            <a:pPr eaLnBrk="1" hangingPunct="1"/>
            <a:r>
              <a:rPr lang="cs-CZ" smtClean="0"/>
              <a:t>Tabulku poprvé publikoval v časopise Ruské chemické společnosti v roce 1869. Posléze ji doplnil.</a:t>
            </a:r>
          </a:p>
          <a:p>
            <a:pPr eaLnBrk="1" hangingPunct="1"/>
            <a:r>
              <a:rPr lang="cs-CZ" smtClean="0"/>
              <a:t>V roce 1893 se stal ředitelem úřadu měr a vah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411" name="Zástupný symbol pro obsah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Dále studoval původ ropy</a:t>
            </a:r>
          </a:p>
          <a:p>
            <a:pPr eaLnBrk="1" hangingPunct="1"/>
            <a:r>
              <a:rPr lang="cs-CZ" smtClean="0"/>
              <a:t>Nobelovu cenu  v roce 1906 nezískal o jeden hlas</a:t>
            </a:r>
          </a:p>
          <a:p>
            <a:pPr eaLnBrk="1" hangingPunct="1"/>
            <a:r>
              <a:rPr lang="cs-CZ" smtClean="0"/>
              <a:t>101. prvek - Mendelevium</a:t>
            </a:r>
          </a:p>
        </p:txBody>
      </p:sp>
      <p:pic>
        <p:nvPicPr>
          <p:cNvPr id="17412" name="Obrázek 9" descr="220px-Medeleeff_by_repi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2924175"/>
            <a:ext cx="2794000" cy="347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Obdélník 4"/>
          <p:cNvSpPr>
            <a:spLocks noChangeArrowheads="1"/>
          </p:cNvSpPr>
          <p:nvPr/>
        </p:nvSpPr>
        <p:spPr bwMode="auto">
          <a:xfrm>
            <a:off x="4932363" y="6453188"/>
            <a:ext cx="45720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800"/>
              <a:t>http://commons.wikimedia.org/wiki/File:Medeleeff_by_repin.jpg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Bez usilovné pracovitosti není ani talentů ani géniů.</a:t>
            </a:r>
            <a:endParaRPr lang="cs-CZ" dirty="0"/>
          </a:p>
        </p:txBody>
      </p:sp>
      <p:sp>
        <p:nvSpPr>
          <p:cNvPr id="14339" name="Podnadpis 6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1600" smtClean="0"/>
              <a:t>(D.I. Mendělejev)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068388" y="1268413"/>
          <a:ext cx="7008440" cy="2520280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2496406"/>
                <a:gridCol w="4512034"/>
              </a:tblGrid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Formát výukového materiálu v digitální podobě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err="1">
                          <a:solidFill>
                            <a:schemeClr val="tx1"/>
                          </a:solidFill>
                        </a:rPr>
                        <a:t>Power</a:t>
                      </a:r>
                      <a:r>
                        <a:rPr lang="cs-CZ" sz="1400" b="0" dirty="0">
                          <a:solidFill>
                            <a:schemeClr val="tx1"/>
                          </a:solidFill>
                        </a:rPr>
                        <a:t> Point 2007 (.</a:t>
                      </a:r>
                      <a:r>
                        <a:rPr lang="cs-CZ" sz="1400" b="0" dirty="0" err="1" smtClean="0">
                          <a:solidFill>
                            <a:schemeClr val="tx1"/>
                          </a:solidFill>
                        </a:rPr>
                        <a:t>pptx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Obsah vzdělávacího materiálu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smtClean="0">
                          <a:solidFill>
                            <a:schemeClr val="tx1"/>
                          </a:solidFill>
                        </a:rPr>
                        <a:t>Výklad učitele, popis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Rozsah vzdělávacího materiálu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chemeClr val="tx1"/>
                          </a:solidFill>
                        </a:rPr>
                        <a:t>Počet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obrazovek 10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Způsob práce žáků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Spolupráce </a:t>
                      </a:r>
                      <a:r>
                        <a:rPr lang="cs-CZ" sz="1400" b="0" dirty="0">
                          <a:solidFill>
                            <a:schemeClr val="tx1"/>
                          </a:solidFill>
                        </a:rPr>
                        <a:t>s vyučujícím, výklad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vyučujícího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Další poznámky autora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9471" name="Rectangle 1"/>
          <p:cNvSpPr>
            <a:spLocks noChangeArrowheads="1"/>
          </p:cNvSpPr>
          <p:nvPr/>
        </p:nvSpPr>
        <p:spPr bwMode="auto">
          <a:xfrm>
            <a:off x="3811588" y="476250"/>
            <a:ext cx="1520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2800" b="1">
                <a:latin typeface="Cambria" pitchFamily="18" charset="0"/>
                <a:ea typeface="Arial Unicode MS" pitchFamily="34" charset="-128"/>
                <a:cs typeface="Times New Roman" pitchFamily="18" charset="0"/>
              </a:rPr>
              <a:t>Anotace</a:t>
            </a:r>
            <a:endParaRPr lang="cs-CZ" sz="1200">
              <a:ea typeface="Arial Unicode MS" pitchFamily="34" charset="-128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368</TotalTime>
  <Words>395</Words>
  <Application>Microsoft Office PowerPoint</Application>
  <PresentationFormat>Předvádění na obrazovce (4:3)</PresentationFormat>
  <Paragraphs>72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9" baseType="lpstr">
      <vt:lpstr>Arial</vt:lpstr>
      <vt:lpstr>Franklin Gothic Medium</vt:lpstr>
      <vt:lpstr>Franklin Gothic Book</vt:lpstr>
      <vt:lpstr>Wingdings 2</vt:lpstr>
      <vt:lpstr>Calibri</vt:lpstr>
      <vt:lpstr>Cambria</vt:lpstr>
      <vt:lpstr>Arial Unicode MS</vt:lpstr>
      <vt:lpstr>Times New Roman</vt:lpstr>
      <vt:lpstr>Cesta</vt:lpstr>
      <vt:lpstr>Snímek 1</vt:lpstr>
      <vt:lpstr>Snímek 2</vt:lpstr>
      <vt:lpstr>Charakteristika</vt:lpstr>
      <vt:lpstr>                    Skupiny prvků</vt:lpstr>
      <vt:lpstr>Historie</vt:lpstr>
      <vt:lpstr>Současnost</vt:lpstr>
      <vt:lpstr>D. I. Mendělejev</vt:lpstr>
      <vt:lpstr>Snímek 8</vt:lpstr>
      <vt:lpstr>Bez usilovné pracovitosti není ani talentů ani géniů.</vt:lpstr>
      <vt:lpstr>Snímek 10</vt:lpstr>
    </vt:vector>
  </TitlesOfParts>
  <Company>škola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Periodická soustava prvků</dc:title>
  <dc:creator>lenkabozkova</dc:creator>
  <cp:lastModifiedBy>Dum</cp:lastModifiedBy>
  <cp:revision>36</cp:revision>
  <dcterms:created xsi:type="dcterms:W3CDTF">2011-11-18T10:49:42Z</dcterms:created>
  <dcterms:modified xsi:type="dcterms:W3CDTF">2014-02-03T18:58:03Z</dcterms:modified>
</cp:coreProperties>
</file>