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6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4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B17061-0B11-420B-88AE-5250C302E932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2F49A1C-2087-44F9-A6B5-159271E1A2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86D54F-1303-4277-9D97-4A68914156DD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420357-9645-49AB-BABA-6E54BA829A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4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9A75EF-8D40-42A0-A8E3-0AC0055CF9FF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A01B81-451D-4575-91C7-DFBCB30AD5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39AB9A-23C6-4F7D-B4AE-B8BE0EA3899B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42DA3F-7729-47EF-9F2A-E25FB58D51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FD8F0B-EE55-4806-BCCC-885BAF6E45C2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22CCBA-6DA9-40D1-8FBE-9F4BAC185D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5A4D2-5470-4EB2-A0BD-B45922D6B12F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A32CC3-4CF6-4EA3-BF4D-7B48E6011F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CE687-7B52-4DD3-BFCF-881F2695ECF4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D5EF07-56A2-459C-8D51-8FAB7F0C83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5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42981B-01D2-4A28-8864-E8B16B8F5ED4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56C41-1C5D-4B81-950B-0FF4725FA7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20595-C91A-4C73-8167-F5762C213515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3C22D8-8721-4103-B76D-71BD4FAA2B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14760F-EA24-4F45-B746-DA4941B4EE9B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57F2D1-2BB4-4065-A4EA-8E9E132843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E1098C-DCEA-45D9-A765-2625EB7D84AA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68CA4D-F06B-441F-A91B-14C659AEF1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6549BBC2-16CE-43A8-A904-38040EA84AE5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15B82B3F-4F43-424E-AC40-F76181B06C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0" r:id="rId1"/>
    <p:sldLayoutId id="2147483793" r:id="rId2"/>
    <p:sldLayoutId id="2147483801" r:id="rId3"/>
    <p:sldLayoutId id="2147483794" r:id="rId4"/>
    <p:sldLayoutId id="2147483795" r:id="rId5"/>
    <p:sldLayoutId id="2147483796" r:id="rId6"/>
    <p:sldLayoutId id="2147483797" r:id="rId7"/>
    <p:sldLayoutId id="2147483802" r:id="rId8"/>
    <p:sldLayoutId id="2147483803" r:id="rId9"/>
    <p:sldLayoutId id="2147483798" r:id="rId10"/>
    <p:sldLayoutId id="214748379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eaLnBrk="0" fontAlgn="base" hangingPunct="0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eaLnBrk="0" fontAlgn="base" hangingPunct="0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ts val="375"/>
        </a:spcBef>
        <a:spcAft>
          <a:spcPct val="0"/>
        </a:spcAft>
        <a:buClr>
          <a:srgbClr val="E6B1AB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ts val="375"/>
        </a:spcBef>
        <a:spcAft>
          <a:spcPct val="0"/>
        </a:spcAft>
        <a:buClr>
          <a:srgbClr val="A28E6A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75"/>
        </a:spcBef>
        <a:spcAft>
          <a:spcPct val="0"/>
        </a:spcAft>
        <a:buClr>
          <a:srgbClr val="A28E6A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\\Srvzs01\DOCKANTOR\tomasmarek\Dokumenty\_PRACOVNÍ SLOŽKA\__EU Peníze školám OPVK 1.4\Publicita\Logolink_Z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65238" y="404813"/>
            <a:ext cx="6613525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7" name="TextovéPole 5"/>
          <p:cNvSpPr txBox="1">
            <a:spLocks noChangeArrowheads="1"/>
          </p:cNvSpPr>
          <p:nvPr/>
        </p:nvSpPr>
        <p:spPr bwMode="auto">
          <a:xfrm>
            <a:off x="2154238" y="2060575"/>
            <a:ext cx="483552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1200">
                <a:solidFill>
                  <a:schemeClr val="bg1"/>
                </a:solidFill>
                <a:latin typeface="Cambria" pitchFamily="18" charset="0"/>
              </a:rPr>
              <a:t>Název projektu: Individuální výukou k lepším výsledkům</a:t>
            </a:r>
          </a:p>
          <a:p>
            <a:pPr algn="ctr">
              <a:lnSpc>
                <a:spcPct val="150000"/>
              </a:lnSpc>
            </a:pPr>
            <a:r>
              <a:rPr lang="cs-CZ" sz="1200">
                <a:solidFill>
                  <a:schemeClr val="bg1"/>
                </a:solidFill>
                <a:latin typeface="Cambria" pitchFamily="18" charset="0"/>
              </a:rPr>
              <a:t>Příjemce: Základní škola Telč, Masarykova 141, příspěvková organizace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862263" y="2781300"/>
          <a:ext cx="3420380" cy="1296145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20180"/>
                <a:gridCol w="1800200"/>
              </a:tblGrid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Vzdělávací oblast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Předmět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Soli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Určeno pro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8. ročník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Archivační kód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VY_52_INOVACE_092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1935163" y="4365625"/>
            <a:ext cx="5260975" cy="9540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2800" b="1" dirty="0">
                <a:latin typeface="Arial" pitchFamily="34" charset="0"/>
              </a:rPr>
              <a:t>Název vzdělávacího materiálu</a:t>
            </a:r>
            <a:endParaRPr lang="cs-CZ" sz="2800" dirty="0">
              <a:latin typeface="Arial" pitchFamily="34" charset="0"/>
            </a:endParaRPr>
          </a:p>
          <a:p>
            <a:pPr algn="ctr">
              <a:defRPr/>
            </a:pPr>
            <a:r>
              <a:rPr lang="cs-CZ" sz="2800" cap="small" dirty="0">
                <a:latin typeface="Arial" pitchFamily="34" charset="0"/>
              </a:rPr>
              <a:t>Soli bezkyslíkatých kyselin</a:t>
            </a:r>
            <a:endParaRPr lang="cs-CZ" sz="2800" dirty="0">
              <a:latin typeface="Arial" pitchFamily="34" charset="0"/>
            </a:endParaRPr>
          </a:p>
        </p:txBody>
      </p:sp>
      <p:sp>
        <p:nvSpPr>
          <p:cNvPr id="6163" name="TextovéPole 9"/>
          <p:cNvSpPr txBox="1">
            <a:spLocks noChangeArrowheads="1"/>
          </p:cNvSpPr>
          <p:nvPr/>
        </p:nvSpPr>
        <p:spPr bwMode="auto">
          <a:xfrm>
            <a:off x="706438" y="5805488"/>
            <a:ext cx="17573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1400"/>
              <a:t>Ing. Lenka Božková</a:t>
            </a:r>
            <a:endParaRPr lang="cs-CZ" sz="1400">
              <a:solidFill>
                <a:schemeClr val="bg1"/>
              </a:solidFill>
            </a:endParaRPr>
          </a:p>
        </p:txBody>
      </p:sp>
      <p:sp>
        <p:nvSpPr>
          <p:cNvPr id="6164" name="TextovéPole 10"/>
          <p:cNvSpPr txBox="1">
            <a:spLocks noChangeArrowheads="1"/>
          </p:cNvSpPr>
          <p:nvPr/>
        </p:nvSpPr>
        <p:spPr bwMode="auto">
          <a:xfrm>
            <a:off x="7308850" y="5805488"/>
            <a:ext cx="9302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1.5. 2011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z="800" b="1" smtClean="0"/>
          </a:p>
          <a:p>
            <a:pPr eaLnBrk="1" hangingPunct="1"/>
            <a:endParaRPr lang="cs-CZ" sz="800" b="1" smtClean="0"/>
          </a:p>
          <a:p>
            <a:pPr eaLnBrk="1" hangingPunct="1"/>
            <a:endParaRPr lang="cs-CZ" sz="800" b="1" smtClean="0"/>
          </a:p>
          <a:p>
            <a:pPr eaLnBrk="1" hangingPunct="1"/>
            <a:endParaRPr lang="cs-CZ" sz="800" b="1" smtClean="0"/>
          </a:p>
          <a:p>
            <a:pPr eaLnBrk="1" hangingPunct="1"/>
            <a:endParaRPr lang="cs-CZ" sz="800" b="1" smtClean="0"/>
          </a:p>
          <a:p>
            <a:pPr eaLnBrk="1" hangingPunct="1"/>
            <a:endParaRPr lang="cs-CZ" sz="800" b="1" smtClean="0"/>
          </a:p>
          <a:p>
            <a:pPr eaLnBrk="1" hangingPunct="1"/>
            <a:endParaRPr lang="cs-CZ" sz="800" b="1" smtClean="0"/>
          </a:p>
          <a:p>
            <a:pPr eaLnBrk="1" hangingPunct="1"/>
            <a:endParaRPr lang="cs-CZ" sz="800" b="1" smtClean="0"/>
          </a:p>
          <a:p>
            <a:pPr eaLnBrk="1" hangingPunct="1"/>
            <a:endParaRPr lang="cs-CZ" sz="800" b="1" smtClean="0"/>
          </a:p>
          <a:p>
            <a:pPr eaLnBrk="1" hangingPunct="1"/>
            <a:endParaRPr lang="cs-CZ" sz="800" b="1" smtClean="0"/>
          </a:p>
        </p:txBody>
      </p:sp>
      <p:sp>
        <p:nvSpPr>
          <p:cNvPr id="7171" name="Nadpis 1"/>
          <p:cNvSpPr>
            <a:spLocks noGrp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/>
          <a:lstStyle/>
          <a:p>
            <a:pPr eaLnBrk="1" hangingPunct="1"/>
            <a:r>
              <a:rPr lang="cs-CZ" smtClean="0"/>
              <a:t>Soli bezkyslíkatých kyselin</a:t>
            </a:r>
            <a:br>
              <a:rPr lang="cs-CZ" smtClean="0"/>
            </a:b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- Jsou odvozeny od bezkyslíkatých kyselin a dělí se na :</a:t>
            </a:r>
            <a:endParaRPr lang="cs-CZ" dirty="0"/>
          </a:p>
        </p:txBody>
      </p:sp>
      <p:sp>
        <p:nvSpPr>
          <p:cNvPr id="8195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 eaLnBrk="1" hangingPunct="1">
              <a:buFont typeface="Wingdings 2" pitchFamily="18" charset="2"/>
              <a:buAutoNum type="alphaLcParenR"/>
            </a:pPr>
            <a:r>
              <a:rPr lang="cs-CZ" dirty="0" smtClean="0"/>
              <a:t>Halogenidy </a:t>
            </a:r>
            <a:r>
              <a:rPr lang="cs-CZ" dirty="0" smtClean="0"/>
              <a:t>(fluoridy</a:t>
            </a:r>
            <a:r>
              <a:rPr lang="cs-CZ" dirty="0" smtClean="0"/>
              <a:t>, chloridy, bromidy a jodidy)</a:t>
            </a:r>
          </a:p>
          <a:p>
            <a:pPr marL="514350" indent="-514350" eaLnBrk="1" hangingPunct="1">
              <a:buFont typeface="Wingdings 2" pitchFamily="18" charset="2"/>
              <a:buAutoNum type="alphaLcParenR"/>
            </a:pPr>
            <a:r>
              <a:rPr lang="cs-CZ" dirty="0" smtClean="0"/>
              <a:t>Soli VI. A skupiny </a:t>
            </a:r>
            <a:r>
              <a:rPr lang="cs-CZ" dirty="0" smtClean="0"/>
              <a:t>(např</a:t>
            </a:r>
            <a:r>
              <a:rPr lang="cs-CZ" dirty="0" smtClean="0"/>
              <a:t>. sulfidy)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Co je to sůl?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Tx/>
              <a:buChar char="-"/>
            </a:pPr>
            <a:r>
              <a:rPr lang="cs-CZ" smtClean="0"/>
              <a:t>Je to sloučenina, která se skládá z iontu kovu a zůstatku kyseliny -  např. </a:t>
            </a:r>
            <a:r>
              <a:rPr lang="cs-CZ" b="1" smtClean="0"/>
              <a:t>chlorid sodný - NaCl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                                   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                                                  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                            </a:t>
            </a:r>
            <a:endParaRPr lang="cs-CZ" sz="1000" smtClean="0"/>
          </a:p>
        </p:txBody>
      </p:sp>
      <p:pic>
        <p:nvPicPr>
          <p:cNvPr id="9220" name="Obrázek 6" descr="CHLORI~1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2708275"/>
            <a:ext cx="5981700" cy="2419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1" name="Obdélník 7"/>
          <p:cNvSpPr>
            <a:spLocks noChangeArrowheads="1"/>
          </p:cNvSpPr>
          <p:nvPr/>
        </p:nvSpPr>
        <p:spPr bwMode="auto">
          <a:xfrm>
            <a:off x="2195513" y="5229225"/>
            <a:ext cx="457200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/>
              <a:t>http://cs.wikipedia.org/wiki/Soubor:Chlorid_sodn%C3%BD.PNG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Názvosloví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Tx/>
              <a:buChar char="-"/>
            </a:pPr>
            <a:r>
              <a:rPr lang="cs-CZ" smtClean="0"/>
              <a:t>Podstatné jméno je zůstatek bezkyslíkaté kyseliny s koncovkou –id</a:t>
            </a:r>
          </a:p>
          <a:p>
            <a:pPr eaLnBrk="1" hangingPunct="1">
              <a:buFontTx/>
              <a:buChar char="-"/>
            </a:pPr>
            <a:r>
              <a:rPr lang="cs-CZ" smtClean="0"/>
              <a:t>Přídavné jméno je tvořeno názvem prvku a má příponu podle odpovídajícího oxidačního čísla</a:t>
            </a:r>
          </a:p>
          <a:p>
            <a:pPr eaLnBrk="1" hangingPunct="1">
              <a:buFontTx/>
              <a:buChar char="-"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Např.    AgBr -  bromid stříbrný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              ZnS   -  sulfid zinečnatý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Významné soli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088" y="1196975"/>
            <a:ext cx="7772400" cy="4572000"/>
          </a:xfrm>
        </p:spPr>
        <p:txBody>
          <a:bodyPr>
            <a:normAutofit fontScale="25000" lnSpcReduction="20000"/>
          </a:bodyPr>
          <a:lstStyle/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800" b="1" dirty="0" smtClean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5500" b="1" dirty="0" err="1" smtClean="0"/>
              <a:t>NaCl</a:t>
            </a:r>
            <a:r>
              <a:rPr lang="cs-CZ" sz="5500" b="1" dirty="0" smtClean="0"/>
              <a:t> – halit</a:t>
            </a:r>
            <a:r>
              <a:rPr lang="cs-CZ" sz="5500" dirty="0" smtClean="0"/>
              <a:t>( v překladu slaný kámen), česky sůl kamenná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5500" b="1" dirty="0" smtClean="0"/>
              <a:t>          - </a:t>
            </a:r>
            <a:r>
              <a:rPr lang="cs-CZ" sz="5500" dirty="0" smtClean="0"/>
              <a:t>je pozůstatkem mořské vody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5500" b="1" dirty="0" smtClean="0"/>
              <a:t>          - </a:t>
            </a:r>
            <a:r>
              <a:rPr lang="cs-CZ" sz="5500" dirty="0" smtClean="0"/>
              <a:t>krychlový minerál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5500" dirty="0" smtClean="0"/>
              <a:t>          - získává se těžbou a nebo odpařením mořské vody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5500" dirty="0" smtClean="0"/>
              <a:t>          - použití: ochucovadlo, </a:t>
            </a:r>
            <a:r>
              <a:rPr lang="cs-CZ" sz="5500" dirty="0" err="1" smtClean="0"/>
              <a:t>konzervant</a:t>
            </a:r>
            <a:r>
              <a:rPr lang="cs-CZ" sz="5500" dirty="0" smtClean="0"/>
              <a:t>, surovina pro výrobu chloru apod.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b="1" dirty="0" smtClean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800" b="1" dirty="0" smtClean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800" b="1" dirty="0" smtClean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800" b="1" dirty="0" smtClean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800" b="1" dirty="0" smtClean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800" b="1" dirty="0" smtClean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800" b="1" dirty="0" smtClean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800" b="1" dirty="0" smtClean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800" b="1" dirty="0" smtClean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800" b="1" dirty="0" smtClean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800" b="1" dirty="0" smtClean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800" b="1" dirty="0" smtClean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800" b="1" dirty="0" smtClean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800" b="1" dirty="0" smtClean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800" b="1" dirty="0" smtClean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800" b="1" dirty="0" smtClean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800" b="1" dirty="0" smtClean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800" b="1" dirty="0" smtClean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800" b="1" dirty="0" smtClean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800" b="1" dirty="0" smtClean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800" b="1" dirty="0" smtClean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800" b="1" dirty="0" smtClean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800" b="1" dirty="0" smtClean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800" b="1" dirty="0" smtClean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800" b="1" dirty="0" smtClean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800" b="1" dirty="0" smtClean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800" b="1" dirty="0" smtClean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800" b="1" dirty="0" smtClean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800" b="1" dirty="0" smtClean="0"/>
              <a:t>                                                                                                                                                                            </a:t>
            </a:r>
            <a:endParaRPr lang="cs-CZ" sz="800" dirty="0"/>
          </a:p>
        </p:txBody>
      </p:sp>
      <p:pic>
        <p:nvPicPr>
          <p:cNvPr id="11268" name="Obrázek 4" descr="250px-Halite_crystal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400" y="3789363"/>
            <a:ext cx="1270000" cy="132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Obrázek 5" descr="250px-2007_10_09_Merkers_sodium_chloride_crystals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8888" y="2997200"/>
            <a:ext cx="3175000" cy="238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70" name="Obdélník 6"/>
          <p:cNvSpPr>
            <a:spLocks noChangeArrowheads="1"/>
          </p:cNvSpPr>
          <p:nvPr/>
        </p:nvSpPr>
        <p:spPr bwMode="auto">
          <a:xfrm>
            <a:off x="5867400" y="5157788"/>
            <a:ext cx="273685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/>
              <a:t>http://cs.wikipedia.org/wiki/Soubor:Halite_crystal.jpg</a:t>
            </a:r>
          </a:p>
        </p:txBody>
      </p:sp>
      <p:sp>
        <p:nvSpPr>
          <p:cNvPr id="11271" name="Obdélník 8"/>
          <p:cNvSpPr>
            <a:spLocks noChangeArrowheads="1"/>
          </p:cNvSpPr>
          <p:nvPr/>
        </p:nvSpPr>
        <p:spPr bwMode="auto">
          <a:xfrm>
            <a:off x="611188" y="5589588"/>
            <a:ext cx="4572000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/>
              <a:t>http://cs.wikipedia.org/wiki/Soubor:2007.10.09_Merkers_sodium_chloride_crystals.jpg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229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71550" y="1412875"/>
            <a:ext cx="7772400" cy="45720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b="1" dirty="0" err="1" smtClean="0"/>
              <a:t>Fe</a:t>
            </a:r>
            <a:r>
              <a:rPr lang="cs-CZ" b="1" dirty="0" smtClean="0"/>
              <a:t> S</a:t>
            </a:r>
            <a:r>
              <a:rPr lang="cs-CZ" sz="1400" b="1" dirty="0" smtClean="0"/>
              <a:t>2</a:t>
            </a:r>
            <a:r>
              <a:rPr lang="cs-CZ" sz="1600" b="1" dirty="0" smtClean="0"/>
              <a:t> </a:t>
            </a:r>
            <a:r>
              <a:rPr lang="cs-CZ" sz="3600" b="1" dirty="0" smtClean="0"/>
              <a:t> - pyrit </a:t>
            </a:r>
            <a:r>
              <a:rPr lang="cs-CZ" sz="3600" dirty="0" smtClean="0"/>
              <a:t>(disulfid </a:t>
            </a:r>
            <a:r>
              <a:rPr lang="cs-CZ" sz="3600" dirty="0" smtClean="0"/>
              <a:t>železnatý )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600" dirty="0" smtClean="0"/>
              <a:t>         - je to významná železná ruda, která se ale používá spíš k výrobě kyseliny sírové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600" dirty="0" smtClean="0"/>
              <a:t>         - pro svoji zlatavou barvu se jí také říká kočičí zlato </a:t>
            </a:r>
          </a:p>
          <a:p>
            <a:pPr eaLnBrk="1" hangingPunct="1">
              <a:buFont typeface="Wingdings 2" pitchFamily="18" charset="2"/>
              <a:buNone/>
            </a:pPr>
            <a:endParaRPr lang="cs-CZ" b="1" dirty="0" smtClean="0"/>
          </a:p>
        </p:txBody>
      </p:sp>
      <p:pic>
        <p:nvPicPr>
          <p:cNvPr id="12292" name="Obrázek 3" descr="248px-Pyriteespagn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263" y="4365625"/>
            <a:ext cx="944562" cy="89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3" name="Obdélník 4"/>
          <p:cNvSpPr>
            <a:spLocks noChangeArrowheads="1"/>
          </p:cNvSpPr>
          <p:nvPr/>
        </p:nvSpPr>
        <p:spPr bwMode="auto">
          <a:xfrm>
            <a:off x="3924300" y="5373688"/>
            <a:ext cx="4572000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/>
              <a:t>http://cs.wikipedia.org/wiki/Soubor:Pyriteespagne.jpg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3"/>
          <p:cNvSpPr>
            <a:spLocks noGrp="1"/>
          </p:cNvSpPr>
          <p:nvPr>
            <p:ph type="title"/>
          </p:nvPr>
        </p:nvSpPr>
        <p:spPr>
          <a:xfrm>
            <a:off x="914400" y="4900613"/>
            <a:ext cx="7315200" cy="522287"/>
          </a:xfrm>
        </p:spPr>
        <p:txBody>
          <a:bodyPr/>
          <a:lstStyle/>
          <a:p>
            <a:pPr eaLnBrk="1" hangingPunct="1"/>
            <a:r>
              <a:rPr lang="cs-CZ" smtClean="0"/>
              <a:t>Není sůl jako sůl!</a:t>
            </a:r>
          </a:p>
        </p:txBody>
      </p:sp>
      <p:sp>
        <p:nvSpPr>
          <p:cNvPr id="13315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914400" y="5445125"/>
            <a:ext cx="7315200" cy="6858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5" name="Zástupný symbol pro obrázek 4"/>
          <p:cNvSpPr>
            <a:spLocks noGrp="1"/>
          </p:cNvSpPr>
          <p:nvPr>
            <p:ph type="pic" idx="1"/>
          </p:nvPr>
        </p:nvSpPr>
        <p:spPr>
          <a:xfrm>
            <a:off x="68263" y="66675"/>
            <a:ext cx="9001125" cy="4581525"/>
          </a:xfrm>
        </p:spPr>
      </p:sp>
      <p:pic>
        <p:nvPicPr>
          <p:cNvPr id="13317" name="Picture 3" descr="C:\Documents and Settings\lenkabozkova\Local Settings\Temporary Internet Files\Content.IE5\5SBMBSHB\MP9004332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350" y="260350"/>
            <a:ext cx="2243138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8" name="Picture 4" descr="C:\Documents and Settings\lenkabozkova\Local Settings\Temporary Internet Files\Content.IE5\5SBMBSHB\MP9004005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196975"/>
            <a:ext cx="2505075" cy="313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Picture 8" descr="C:\Documents and Settings\lenkabozkova.ZSTELC\Local Settings\Temporary Internet Files\Content.IE5\DSDL1AXR\MP90017804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4213" y="1989138"/>
            <a:ext cx="3657600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068388" y="1268413"/>
          <a:ext cx="7008440" cy="252028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2496406"/>
                <a:gridCol w="4512034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Formát výukového materiálu v digitální podobě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err="1">
                          <a:solidFill>
                            <a:schemeClr val="tx1"/>
                          </a:solidFill>
                        </a:rPr>
                        <a:t>Power</a:t>
                      </a:r>
                      <a:r>
                        <a:rPr lang="cs-CZ" sz="1400" b="0" dirty="0">
                          <a:solidFill>
                            <a:schemeClr val="tx1"/>
                          </a:solidFill>
                        </a:rPr>
                        <a:t> Point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2007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Obsah vzdělávacího materiálu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Popis a výklad učiva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Rozsah vzdělávacího materiálu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</a:rPr>
                        <a:t>Počet </a:t>
                      </a:r>
                      <a:r>
                        <a:rPr lang="cs-CZ" sz="1400" b="0" smtClean="0">
                          <a:solidFill>
                            <a:schemeClr val="tx1"/>
                          </a:solidFill>
                        </a:rPr>
                        <a:t>obrazovek 9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Způsob práce žáků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Spolupráce </a:t>
                      </a:r>
                      <a:r>
                        <a:rPr lang="cs-CZ" sz="1400" b="0" dirty="0">
                          <a:solidFill>
                            <a:schemeClr val="tx1"/>
                          </a:solidFill>
                        </a:rPr>
                        <a:t>s vyučujícím, výklad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vyučujícího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Další poznámky autora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14351" name="Rectangle 1"/>
          <p:cNvSpPr>
            <a:spLocks noChangeArrowheads="1"/>
          </p:cNvSpPr>
          <p:nvPr/>
        </p:nvSpPr>
        <p:spPr bwMode="auto">
          <a:xfrm>
            <a:off x="3811588" y="476250"/>
            <a:ext cx="15208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Anotace</a:t>
            </a:r>
            <a:endParaRPr lang="cs-CZ" sz="1200">
              <a:ea typeface="Arial Unicode MS" pitchFamily="34" charset="-128"/>
              <a:cs typeface="Times New Roman" pitchFamily="18" charset="0"/>
            </a:endParaRPr>
          </a:p>
        </p:txBody>
      </p:sp>
      <p:sp>
        <p:nvSpPr>
          <p:cNvPr id="14352" name="Rectangle 1"/>
          <p:cNvSpPr>
            <a:spLocks noChangeArrowheads="1"/>
          </p:cNvSpPr>
          <p:nvPr/>
        </p:nvSpPr>
        <p:spPr bwMode="auto">
          <a:xfrm>
            <a:off x="3938588" y="4117975"/>
            <a:ext cx="12668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solidFill>
                  <a:schemeClr val="bg1"/>
                </a:solidFill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Zdroje</a:t>
            </a:r>
          </a:p>
        </p:txBody>
      </p:sp>
      <p:sp>
        <p:nvSpPr>
          <p:cNvPr id="14353" name="TextovéPole 6"/>
          <p:cNvSpPr txBox="1">
            <a:spLocks noChangeArrowheads="1"/>
          </p:cNvSpPr>
          <p:nvPr/>
        </p:nvSpPr>
        <p:spPr bwMode="auto">
          <a:xfrm>
            <a:off x="1116013" y="4652963"/>
            <a:ext cx="6985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Char char="•"/>
            </a:pPr>
            <a:r>
              <a:rPr lang="cs-CZ"/>
              <a:t> Zdroj klipartů: 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159</TotalTime>
  <Words>276</Words>
  <Application>Microsoft Office PowerPoint</Application>
  <PresentationFormat>Předvádění na obrazovce (4:3)</PresentationFormat>
  <Paragraphs>101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8" baseType="lpstr">
      <vt:lpstr>Arial</vt:lpstr>
      <vt:lpstr>Franklin Gothic Book</vt:lpstr>
      <vt:lpstr>Perpetua</vt:lpstr>
      <vt:lpstr>Wingdings 2</vt:lpstr>
      <vt:lpstr>Calibri</vt:lpstr>
      <vt:lpstr>Cambria</vt:lpstr>
      <vt:lpstr>Arial Unicode MS</vt:lpstr>
      <vt:lpstr>Times New Roman</vt:lpstr>
      <vt:lpstr>Jmění</vt:lpstr>
      <vt:lpstr>Snímek 1</vt:lpstr>
      <vt:lpstr>Soli bezkyslíkatých kyselin </vt:lpstr>
      <vt:lpstr>- Jsou odvozeny od bezkyslíkatých kyselin a dělí se na :</vt:lpstr>
      <vt:lpstr>Co je to sůl?</vt:lpstr>
      <vt:lpstr>Názvosloví</vt:lpstr>
      <vt:lpstr>Významné soli</vt:lpstr>
      <vt:lpstr>Snímek 7</vt:lpstr>
      <vt:lpstr>Není sůl jako sůl!</vt:lpstr>
      <vt:lpstr>Snímek 9</vt:lpstr>
    </vt:vector>
  </TitlesOfParts>
  <Company>škola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Soli bezkyslíkatých kyselin </dc:title>
  <dc:creator>lenkabozkova</dc:creator>
  <cp:lastModifiedBy>Dum</cp:lastModifiedBy>
  <cp:revision>23</cp:revision>
  <dcterms:created xsi:type="dcterms:W3CDTF">2011-05-11T07:01:33Z</dcterms:created>
  <dcterms:modified xsi:type="dcterms:W3CDTF">2014-02-03T18:51:50Z</dcterms:modified>
</cp:coreProperties>
</file>