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5" r:id="rId2"/>
    <p:sldId id="257" r:id="rId3"/>
    <p:sldId id="264" r:id="rId4"/>
    <p:sldId id="270" r:id="rId5"/>
    <p:sldId id="271" r:id="rId6"/>
    <p:sldId id="265" r:id="rId7"/>
    <p:sldId id="277" r:id="rId8"/>
    <p:sldId id="266" r:id="rId9"/>
    <p:sldId id="278" r:id="rId10"/>
    <p:sldId id="272" r:id="rId11"/>
    <p:sldId id="276" r:id="rId12"/>
    <p:sldId id="267" r:id="rId13"/>
    <p:sldId id="279" r:id="rId14"/>
    <p:sldId id="268" r:id="rId15"/>
    <p:sldId id="273" r:id="rId16"/>
    <p:sldId id="269" r:id="rId17"/>
    <p:sldId id="281" r:id="rId18"/>
    <p:sldId id="258" r:id="rId19"/>
    <p:sldId id="28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31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0154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7839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1620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5878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218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9446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348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9446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2433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8844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903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0669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0503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5499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3799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8944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1487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</a:t>
            </a:r>
            <a:r>
              <a:rPr lang="cs-CZ" sz="2400" dirty="0" err="1" smtClean="0">
                <a:solidFill>
                  <a:schemeClr val="tx1"/>
                </a:solidFill>
              </a:rPr>
              <a:t>dětí,žáků</a:t>
            </a:r>
            <a:r>
              <a:rPr lang="cs-CZ" sz="2400" dirty="0" smtClean="0">
                <a:solidFill>
                  <a:schemeClr val="tx1"/>
                </a:solidFill>
              </a:rPr>
              <a:t>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280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10. Volby do zastupitelských orgánů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7" y="3573016"/>
            <a:ext cx="3602697" cy="2707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Volební zákon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 algn="ctr">
              <a:buNone/>
            </a:pPr>
            <a:r>
              <a:rPr lang="cs-CZ" dirty="0"/>
              <a:t> Volební zákon je obsažen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</a:t>
            </a:r>
            <a:r>
              <a:rPr lang="cs-CZ" dirty="0"/>
              <a:t> </a:t>
            </a:r>
            <a:r>
              <a:rPr lang="cs-CZ" b="1" dirty="0">
                <a:solidFill>
                  <a:srgbClr val="FF0000"/>
                </a:solidFill>
              </a:rPr>
              <a:t>Ústavě ČR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a </a:t>
            </a:r>
          </a:p>
          <a:p>
            <a:pPr marL="0" indent="0" algn="ctr">
              <a:buNone/>
            </a:pPr>
            <a:r>
              <a:rPr lang="cs-CZ" dirty="0" smtClean="0"/>
              <a:t>v</a:t>
            </a:r>
            <a:r>
              <a:rPr lang="cs-CZ" dirty="0"/>
              <a:t> </a:t>
            </a:r>
            <a:r>
              <a:rPr lang="cs-CZ" b="1" dirty="0"/>
              <a:t>Listině základních lidských práv a svobod.</a:t>
            </a:r>
          </a:p>
          <a:p>
            <a:pPr marL="0" indent="0" algn="ctr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4049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Volební zákon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49580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>
                <a:solidFill>
                  <a:srgbClr val="FF0000"/>
                </a:solidFill>
              </a:rPr>
              <a:t>Podrobně upravuje způsob voleb </a:t>
            </a:r>
            <a:r>
              <a:rPr lang="cs-CZ" sz="2400" b="1" dirty="0">
                <a:solidFill>
                  <a:srgbClr val="FF0000"/>
                </a:solidFill>
              </a:rPr>
              <a:t>Volební zákon</a:t>
            </a:r>
            <a:r>
              <a:rPr lang="cs-CZ" b="1" dirty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Podle Volebního zákona se občané  mohou </a:t>
            </a:r>
            <a:r>
              <a:rPr lang="cs-CZ" dirty="0"/>
              <a:t>z</a:t>
            </a:r>
            <a:r>
              <a:rPr lang="cs-CZ" dirty="0" smtClean="0"/>
              <a:t>účastnit rozhodování o svých záležitostech </a:t>
            </a:r>
            <a:r>
              <a:rPr lang="cs-CZ" dirty="0" smtClean="0">
                <a:solidFill>
                  <a:srgbClr val="FF0000"/>
                </a:solidFill>
              </a:rPr>
              <a:t>dvěma způsoby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Nepřímou  demokracií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b="1" dirty="0" smtClean="0"/>
              <a:t>Přímou  demokracií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295" y="3789040"/>
            <a:ext cx="3891274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558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Způsob voleb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6792"/>
            <a:ext cx="9036496" cy="5301208"/>
          </a:xfrm>
        </p:spPr>
        <p:txBody>
          <a:bodyPr>
            <a:normAutofit fontScale="85000" lnSpcReduction="10000"/>
          </a:bodyPr>
          <a:lstStyle/>
          <a:p>
            <a:pPr lvl="0"/>
            <a:endParaRPr lang="cs-CZ" sz="3800" b="1" dirty="0" smtClean="0"/>
          </a:p>
          <a:p>
            <a:pPr marL="0" lvl="0" indent="0">
              <a:buNone/>
            </a:pPr>
            <a:r>
              <a:rPr lang="cs-CZ" sz="3800" b="1" dirty="0" smtClean="0"/>
              <a:t>1. Nepřímá </a:t>
            </a:r>
            <a:r>
              <a:rPr lang="cs-CZ" sz="3800" b="1" dirty="0"/>
              <a:t>demokracie</a:t>
            </a:r>
            <a:r>
              <a:rPr lang="cs-CZ" sz="3800" dirty="0"/>
              <a:t> </a:t>
            </a:r>
            <a:r>
              <a:rPr lang="cs-CZ" sz="3800" dirty="0" smtClean="0"/>
              <a:t>- </a:t>
            </a:r>
            <a:r>
              <a:rPr lang="cs-CZ" sz="3800" b="1" dirty="0" smtClean="0">
                <a:solidFill>
                  <a:srgbClr val="FF0000"/>
                </a:solidFill>
              </a:rPr>
              <a:t>zastupitelská demokracie</a:t>
            </a:r>
          </a:p>
          <a:p>
            <a:pPr marL="0" lv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</a:p>
          <a:p>
            <a:pPr marL="0" lvl="0" indent="0">
              <a:buNone/>
            </a:pPr>
            <a:r>
              <a:rPr lang="cs-CZ" dirty="0" smtClean="0"/>
              <a:t>Občané </a:t>
            </a:r>
            <a:r>
              <a:rPr lang="cs-CZ" dirty="0"/>
              <a:t>si ve volbách volí své </a:t>
            </a:r>
            <a:r>
              <a:rPr lang="cs-CZ" dirty="0">
                <a:solidFill>
                  <a:srgbClr val="FF0000"/>
                </a:solidFill>
              </a:rPr>
              <a:t>zástupce</a:t>
            </a:r>
            <a:r>
              <a:rPr lang="cs-CZ" dirty="0"/>
              <a:t> a ti pak hájí jejich zájmy. Mohou se pak na ně obracet se svými problémy, pomohou jim je řešit.</a:t>
            </a:r>
          </a:p>
          <a:p>
            <a:endParaRPr lang="cs-CZ" dirty="0"/>
          </a:p>
          <a:p>
            <a:pPr marL="0" lvl="0" indent="0">
              <a:buNone/>
            </a:pPr>
            <a:r>
              <a:rPr lang="cs-CZ" sz="3800" b="1" dirty="0" smtClean="0"/>
              <a:t>2. Přímá </a:t>
            </a:r>
            <a:r>
              <a:rPr lang="cs-CZ" sz="3800" b="1" dirty="0"/>
              <a:t>demokracie – </a:t>
            </a:r>
            <a:r>
              <a:rPr lang="cs-CZ" sz="3800" b="1" dirty="0">
                <a:solidFill>
                  <a:srgbClr val="FF0000"/>
                </a:solidFill>
              </a:rPr>
              <a:t>referendum</a:t>
            </a:r>
            <a:r>
              <a:rPr lang="cs-CZ" sz="3800" b="1" dirty="0"/>
              <a:t> </a:t>
            </a:r>
            <a:r>
              <a:rPr lang="cs-CZ" sz="3800" b="1" dirty="0" smtClean="0">
                <a:solidFill>
                  <a:srgbClr val="FF0000"/>
                </a:solidFill>
              </a:rPr>
              <a:t>, petice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Občané </a:t>
            </a:r>
            <a:r>
              <a:rPr lang="cs-CZ" dirty="0"/>
              <a:t>si rozhodnou o svých věcech </a:t>
            </a:r>
            <a:r>
              <a:rPr lang="cs-CZ" dirty="0">
                <a:solidFill>
                  <a:srgbClr val="FF0000"/>
                </a:solidFill>
              </a:rPr>
              <a:t>přímo sami</a:t>
            </a:r>
            <a:r>
              <a:rPr lang="cs-CZ" dirty="0"/>
              <a:t>, všeobecným </a:t>
            </a:r>
            <a:r>
              <a:rPr lang="cs-CZ" dirty="0" smtClean="0"/>
              <a:t>hlasováním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6632"/>
            <a:ext cx="2768411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997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2060"/>
                </a:solidFill>
              </a:rPr>
              <a:t>1. Způsob </a:t>
            </a:r>
            <a:r>
              <a:rPr lang="cs-CZ" sz="4800" b="1" dirty="0" smtClean="0">
                <a:solidFill>
                  <a:srgbClr val="002060"/>
                </a:solidFill>
              </a:rPr>
              <a:t>nepřímé</a:t>
            </a:r>
            <a:r>
              <a:rPr lang="cs-CZ" sz="4800" dirty="0" smtClean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demokracie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820472" cy="48245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Nepřímá </a:t>
            </a:r>
            <a:r>
              <a:rPr lang="cs-CZ" b="1" dirty="0"/>
              <a:t>demokracie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rgbClr val="FF0000"/>
                </a:solidFill>
              </a:rPr>
              <a:t>zastupitelská demokracie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Víme, že</a:t>
            </a:r>
          </a:p>
          <a:p>
            <a:pPr marL="0" indent="0">
              <a:buNone/>
            </a:pPr>
            <a:r>
              <a:rPr lang="cs-CZ" sz="2400" dirty="0" smtClean="0"/>
              <a:t> v ČR si občané volí své </a:t>
            </a:r>
            <a:r>
              <a:rPr lang="cs-CZ" sz="2400" dirty="0" smtClean="0">
                <a:solidFill>
                  <a:srgbClr val="FF0000"/>
                </a:solidFill>
              </a:rPr>
              <a:t>zástupce</a:t>
            </a:r>
            <a:r>
              <a:rPr lang="cs-CZ" sz="2400" dirty="0" smtClean="0"/>
              <a:t> do  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b="1" dirty="0"/>
              <a:t>o</a:t>
            </a:r>
            <a:r>
              <a:rPr lang="cs-CZ" sz="2400" b="1" dirty="0" smtClean="0"/>
              <a:t>bou komor Parlamentu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           - do dolní komory </a:t>
            </a:r>
            <a:r>
              <a:rPr lang="cs-CZ" sz="2400" b="1" dirty="0"/>
              <a:t>- </a:t>
            </a:r>
            <a:r>
              <a:rPr lang="cs-CZ" sz="2400" b="1" dirty="0" smtClean="0"/>
              <a:t>POSLANECKÉ SNĚMOVNY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           - do horní komory – SENÁTU</a:t>
            </a:r>
          </a:p>
          <a:p>
            <a:pPr marL="0" indent="0">
              <a:buNone/>
            </a:pPr>
            <a:endParaRPr lang="cs-CZ" sz="2400" b="1" dirty="0" smtClean="0"/>
          </a:p>
          <a:p>
            <a:r>
              <a:rPr lang="cs-CZ" sz="2400" b="1" dirty="0" smtClean="0"/>
              <a:t>Do samosprávných zastupitelstev </a:t>
            </a:r>
          </a:p>
          <a:p>
            <a:pPr marL="0" indent="0">
              <a:buNone/>
            </a:pPr>
            <a:r>
              <a:rPr lang="cs-CZ" sz="2400" b="1" dirty="0" smtClean="0"/>
              <a:t>           - krajů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- obcí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813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Volební místnosti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4464496" cy="2514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22042"/>
            <a:ext cx="2664296" cy="1604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396" y="3429000"/>
            <a:ext cx="4228728" cy="3171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124" y="3429000"/>
            <a:ext cx="4222340" cy="3106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795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Způsob </a:t>
            </a:r>
            <a:r>
              <a:rPr lang="cs-CZ" sz="4000" b="1" dirty="0">
                <a:solidFill>
                  <a:srgbClr val="002060"/>
                </a:solidFill>
              </a:rPr>
              <a:t>nepřímé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b="1" dirty="0">
                <a:solidFill>
                  <a:srgbClr val="002060"/>
                </a:solidFill>
              </a:rPr>
              <a:t>demokracie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640960" cy="4209331"/>
          </a:xfrm>
        </p:spPr>
        <p:txBody>
          <a:bodyPr/>
          <a:lstStyle/>
          <a:p>
            <a:r>
              <a:rPr lang="cs-CZ" dirty="0" smtClean="0"/>
              <a:t>Ve volbách se občané stávají </a:t>
            </a:r>
            <a:r>
              <a:rPr lang="cs-CZ" dirty="0" smtClean="0">
                <a:solidFill>
                  <a:srgbClr val="FF0000"/>
                </a:solidFill>
              </a:rPr>
              <a:t>voliči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Zvolí si takové </a:t>
            </a:r>
            <a:r>
              <a:rPr lang="cs-CZ" b="1" dirty="0" smtClean="0">
                <a:solidFill>
                  <a:srgbClr val="FF0000"/>
                </a:solidFill>
              </a:rPr>
              <a:t>zástupce</a:t>
            </a:r>
            <a:r>
              <a:rPr lang="cs-CZ" dirty="0" smtClean="0"/>
              <a:t>, o kterých se domnívají, že budou dobře </a:t>
            </a:r>
            <a:r>
              <a:rPr lang="cs-CZ" dirty="0" smtClean="0">
                <a:solidFill>
                  <a:srgbClr val="FF0000"/>
                </a:solidFill>
              </a:rPr>
              <a:t>hájit jejich zájmy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Pokud budou zvoleni, mohou se na ně obracet se </a:t>
            </a:r>
            <a:r>
              <a:rPr lang="cs-CZ" dirty="0" smtClean="0">
                <a:solidFill>
                  <a:srgbClr val="FF0000"/>
                </a:solidFill>
              </a:rPr>
              <a:t>svými problémy</a:t>
            </a:r>
            <a:r>
              <a:rPr lang="cs-CZ" dirty="0" smtClean="0"/>
              <a:t>, které jim pomáhají řešit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241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/>
              <a:t>Volební komise </a:t>
            </a:r>
            <a:r>
              <a:rPr lang="cs-CZ" dirty="0" smtClean="0"/>
              <a:t>při práci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8244408" cy="5389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2308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2060"/>
                </a:solidFill>
              </a:rPr>
              <a:t>2. Způsob </a:t>
            </a:r>
            <a:r>
              <a:rPr lang="cs-CZ" sz="4800" b="1" dirty="0" smtClean="0">
                <a:solidFill>
                  <a:srgbClr val="002060"/>
                </a:solidFill>
              </a:rPr>
              <a:t>přímé</a:t>
            </a:r>
            <a:r>
              <a:rPr lang="cs-CZ" sz="4800" dirty="0" smtClean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demokracie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147248" cy="5256584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rgbClr val="C00000"/>
                </a:solidFill>
              </a:rPr>
              <a:t>Volby</a:t>
            </a:r>
          </a:p>
          <a:p>
            <a:pPr marL="0" indent="0" algn="ctr">
              <a:buNone/>
            </a:pPr>
            <a:r>
              <a:rPr lang="cs-CZ" dirty="0" smtClean="0"/>
              <a:t>Přímá demokracie znamená,</a:t>
            </a:r>
          </a:p>
          <a:p>
            <a:pPr marL="0" indent="0" algn="ctr">
              <a:buNone/>
            </a:pPr>
            <a:r>
              <a:rPr lang="cs-CZ" dirty="0" smtClean="0"/>
              <a:t> že o </a:t>
            </a:r>
            <a:r>
              <a:rPr lang="cs-CZ" b="1" dirty="0" smtClean="0"/>
              <a:t>určité věci </a:t>
            </a:r>
            <a:r>
              <a:rPr lang="cs-CZ" dirty="0" smtClean="0"/>
              <a:t>nebo </a:t>
            </a:r>
            <a:r>
              <a:rPr lang="cs-CZ" b="1" dirty="0" smtClean="0"/>
              <a:t>záležitostech</a:t>
            </a:r>
          </a:p>
          <a:p>
            <a:pPr marL="0" indent="0" algn="ctr">
              <a:buNone/>
            </a:pPr>
            <a:r>
              <a:rPr lang="cs-CZ" dirty="0" smtClean="0"/>
              <a:t> rozhodují občané sami,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přímo všeobecným hlasováním.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3760" y="4797152"/>
            <a:ext cx="2219325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485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Přímá volba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/>
              <a:t>prezidenta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Hlasovací urna </a:t>
            </a:r>
          </a:p>
          <a:p>
            <a:pPr marL="0" indent="0">
              <a:buNone/>
            </a:pPr>
            <a:r>
              <a:rPr lang="cs-CZ" dirty="0" smtClean="0"/>
              <a:t>MUSÍ BÝT </a:t>
            </a:r>
          </a:p>
          <a:p>
            <a:pPr marL="0" indent="0">
              <a:buNone/>
            </a:pPr>
            <a:r>
              <a:rPr lang="cs-CZ" dirty="0" smtClean="0"/>
              <a:t>ZAPEČETĚNÁ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-228600"/>
            <a:ext cx="5868144" cy="731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14992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b="1" dirty="0" smtClean="0"/>
              <a:t>Formy</a:t>
            </a:r>
            <a:r>
              <a:rPr lang="cs-CZ" dirty="0" smtClean="0"/>
              <a:t> přímé demokracie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700" b="1" dirty="0" smtClean="0">
                <a:solidFill>
                  <a:srgbClr val="C00000"/>
                </a:solidFill>
              </a:rPr>
              <a:t>Referendum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 nejčastější formou přímé demokracie</a:t>
            </a:r>
          </a:p>
          <a:p>
            <a:r>
              <a:rPr lang="cs-CZ" dirty="0" smtClean="0"/>
              <a:t>Je to hlasování všech občanů, zda s daným návrhem souhlasí ,či nikoliv.</a:t>
            </a:r>
          </a:p>
          <a:p>
            <a:r>
              <a:rPr lang="cs-CZ" dirty="0" smtClean="0"/>
              <a:t>Návrh, který získá nejvíce hlasů , zvítězí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600" dirty="0" smtClean="0"/>
              <a:t>Náš právní řád umožňuje jen pořádání  referenda o místních záležitostech (stavba průmyslových objektů poblíž obcí apod.)</a:t>
            </a:r>
          </a:p>
          <a:p>
            <a:pPr marL="0" indent="0">
              <a:buNone/>
            </a:pPr>
            <a:r>
              <a:rPr lang="cs-CZ" sz="2600" dirty="0" smtClean="0"/>
              <a:t> Referendum o vstupu do EU - výjimka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92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Petice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Petice proti těžbě uhlí v Orlové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3685938" cy="2732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3120"/>
            <a:ext cx="4032448" cy="4558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45529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/>
              <a:t>Formy</a:t>
            </a:r>
            <a:r>
              <a:rPr lang="cs-CZ" dirty="0"/>
              <a:t> přímé demokracie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43819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Petiční právo</a:t>
            </a:r>
          </a:p>
          <a:p>
            <a:r>
              <a:rPr lang="cs-CZ" dirty="0" smtClean="0"/>
              <a:t>Je druhou formou přímé demokracie</a:t>
            </a:r>
          </a:p>
          <a:p>
            <a:r>
              <a:rPr lang="cs-CZ" dirty="0" smtClean="0"/>
              <a:t>Občané sepíší svůj požadavek – může se týkat změny zákona, odstoupení některého poslance nebo záležitostí v místě bydliště</a:t>
            </a:r>
          </a:p>
          <a:p>
            <a:r>
              <a:rPr lang="cs-CZ" dirty="0" smtClean="0"/>
              <a:t>Občané mají právo podpořit požadavek svými podpisy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435977"/>
            <a:ext cx="5400600" cy="238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635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4900" b="1" dirty="0" smtClean="0">
                <a:solidFill>
                  <a:srgbClr val="FF0000"/>
                </a:solidFill>
              </a:rPr>
              <a:t>Druhy voleb</a:t>
            </a:r>
            <a:r>
              <a:rPr lang="cs-CZ" sz="4900" dirty="0">
                <a:solidFill>
                  <a:srgbClr val="FF0000"/>
                </a:solidFill>
              </a:rPr>
              <a:t/>
            </a:r>
            <a:br>
              <a:rPr lang="cs-CZ" sz="4900" dirty="0">
                <a:solidFill>
                  <a:srgbClr val="FF0000"/>
                </a:solidFill>
              </a:rPr>
            </a:br>
            <a:endParaRPr lang="cs-CZ" sz="49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892480" cy="561662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dirty="0"/>
              <a:t>Volby se dělí na </a:t>
            </a:r>
            <a:r>
              <a:rPr lang="cs-CZ" sz="2400" b="1" dirty="0" smtClean="0"/>
              <a:t> </a:t>
            </a:r>
            <a:endParaRPr lang="cs-CZ" sz="2400" dirty="0"/>
          </a:p>
          <a:p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P</a:t>
            </a:r>
            <a:r>
              <a:rPr lang="cs-CZ" sz="2800" b="1" dirty="0" smtClean="0"/>
              <a:t>arlamentní </a:t>
            </a:r>
            <a:r>
              <a:rPr lang="cs-CZ" sz="2800" b="1" dirty="0"/>
              <a:t>volby</a:t>
            </a:r>
            <a:r>
              <a:rPr lang="cs-CZ" sz="2800" dirty="0"/>
              <a:t> </a:t>
            </a:r>
            <a:endParaRPr lang="cs-CZ" sz="2800" dirty="0" smtClean="0"/>
          </a:p>
          <a:p>
            <a:pPr lvl="0"/>
            <a:r>
              <a:rPr lang="cs-CZ" sz="2800" dirty="0"/>
              <a:t>Poslanecké sněmovny Parlamentu </a:t>
            </a:r>
            <a:r>
              <a:rPr lang="cs-CZ" sz="2800" dirty="0" smtClean="0"/>
              <a:t>ČR – na 4 roky</a:t>
            </a:r>
            <a:endParaRPr lang="cs-CZ" sz="2800" dirty="0"/>
          </a:p>
          <a:p>
            <a:pPr lvl="0"/>
            <a:r>
              <a:rPr lang="cs-CZ" sz="2800" dirty="0" smtClean="0"/>
              <a:t>SENÁTU – na 6 let</a:t>
            </a:r>
            <a:endParaRPr lang="cs-CZ" sz="2800" dirty="0"/>
          </a:p>
          <a:p>
            <a:endParaRPr lang="cs-CZ" sz="2800" dirty="0"/>
          </a:p>
          <a:p>
            <a:pPr marL="0" lvl="0" indent="0">
              <a:buNone/>
            </a:pPr>
            <a:r>
              <a:rPr lang="cs-CZ" sz="2800" b="1" dirty="0" smtClean="0"/>
              <a:t>Komunální </a:t>
            </a:r>
            <a:r>
              <a:rPr lang="cs-CZ" sz="2800" b="1" dirty="0"/>
              <a:t>volby</a:t>
            </a:r>
            <a:endParaRPr lang="cs-CZ" sz="2800" dirty="0"/>
          </a:p>
          <a:p>
            <a:pPr lvl="0"/>
            <a:r>
              <a:rPr lang="cs-CZ" sz="2800" b="1" dirty="0"/>
              <a:t> </a:t>
            </a:r>
            <a:r>
              <a:rPr lang="cs-CZ" sz="2800" dirty="0"/>
              <a:t>Zastupitelstva v krajích </a:t>
            </a:r>
            <a:r>
              <a:rPr lang="cs-CZ" sz="2800" dirty="0" smtClean="0"/>
              <a:t> - na 4 roky</a:t>
            </a:r>
            <a:endParaRPr lang="cs-CZ" sz="2800" dirty="0"/>
          </a:p>
          <a:p>
            <a:pPr lvl="0"/>
            <a:r>
              <a:rPr lang="cs-CZ" sz="2800" dirty="0"/>
              <a:t>Zastupitelstva měst a </a:t>
            </a:r>
            <a:r>
              <a:rPr lang="cs-CZ" sz="2800" dirty="0" smtClean="0"/>
              <a:t>obcí – na 4 roky</a:t>
            </a:r>
          </a:p>
          <a:p>
            <a:pPr marL="0" lv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b="1" dirty="0"/>
              <a:t>Prezidenta republiky </a:t>
            </a:r>
            <a:r>
              <a:rPr lang="cs-CZ" sz="2800" b="1" dirty="0" smtClean="0"/>
              <a:t>- </a:t>
            </a:r>
            <a:r>
              <a:rPr lang="cs-CZ" sz="2800" dirty="0" smtClean="0"/>
              <a:t>volí</a:t>
            </a:r>
            <a:r>
              <a:rPr lang="cs-CZ" sz="2800" b="1" dirty="0" smtClean="0"/>
              <a:t> </a:t>
            </a:r>
            <a:r>
              <a:rPr lang="cs-CZ" sz="2800" dirty="0" smtClean="0"/>
              <a:t> přímou volbou všichni občané ČR – na 5 let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Evropský parlament – </a:t>
            </a:r>
            <a:r>
              <a:rPr lang="cs-CZ" sz="2800" dirty="0"/>
              <a:t>občané ČR  volí 24 poslanců do Evropského </a:t>
            </a:r>
            <a:r>
              <a:rPr lang="cs-CZ" sz="2800" dirty="0" smtClean="0"/>
              <a:t>parlamentu - na </a:t>
            </a:r>
            <a:r>
              <a:rPr lang="cs-CZ" sz="2800" dirty="0"/>
              <a:t>5 let.</a:t>
            </a:r>
          </a:p>
          <a:p>
            <a:pPr lvl="0"/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7433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Volební právo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1411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Volební právo je v České republice</a:t>
            </a:r>
          </a:p>
          <a:p>
            <a:pPr marL="0" indent="0">
              <a:buNone/>
            </a:pP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VŠEOBECNÉ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- volí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všichni občané nad 18 let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kteří jsou duševně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způsobilí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ROVNÉ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– hlas každého člověka má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stejnou váhu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 Není více hlas muže, ženy,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bohatého, chudého občana.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PŘÍMÉ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– každý volič musí odevzdat svůj hlas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osobně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není možné, aby byl někým zastoupen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TAJNÉ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– každý volič musí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za plentu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(zástěnu). Tam upraví lístky a hodí je do urny.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Nikdo nesmí vědět, jak který občan hlasoval.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0234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>
                <a:latin typeface="Arial"/>
                <a:ea typeface="Calibri"/>
              </a:rPr>
              <a:t>Volební právo, druhy voleb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0000" lnSpcReduction="20000"/>
          </a:bodyPr>
          <a:lstStyle/>
          <a:p>
            <a:pPr marL="0" lvl="0" indent="0">
              <a:lnSpc>
                <a:spcPct val="115000"/>
              </a:lnSpc>
              <a:buNone/>
            </a:pPr>
            <a:r>
              <a:rPr lang="cs-CZ" b="1" dirty="0" smtClean="0">
                <a:latin typeface="Arial"/>
                <a:ea typeface="Calibri"/>
                <a:cs typeface="Times New Roman"/>
              </a:rPr>
              <a:t>Otázky:</a:t>
            </a: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 smtClean="0">
                <a:latin typeface="Arial"/>
                <a:ea typeface="Calibri"/>
                <a:cs typeface="Times New Roman"/>
              </a:rPr>
              <a:t>Co </a:t>
            </a:r>
            <a:r>
              <a:rPr lang="cs-CZ" dirty="0">
                <a:latin typeface="Arial"/>
                <a:ea typeface="Calibri"/>
                <a:cs typeface="Times New Roman"/>
              </a:rPr>
              <a:t>je to zastupitelský princip voleb?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latin typeface="Arial"/>
                <a:ea typeface="Calibri"/>
                <a:cs typeface="Times New Roman"/>
              </a:rPr>
              <a:t>Jaké druhy voleb u nás máme?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latin typeface="Arial"/>
                <a:ea typeface="Calibri"/>
                <a:cs typeface="Times New Roman"/>
              </a:rPr>
              <a:t>Co znamená, že volební právo je obecné?            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latin typeface="Arial"/>
                <a:ea typeface="Calibri"/>
                <a:cs typeface="Times New Roman"/>
              </a:rPr>
              <a:t>Co znamená, že volební právo je rovné?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latin typeface="Arial"/>
                <a:ea typeface="Calibri"/>
                <a:cs typeface="Times New Roman"/>
              </a:rPr>
              <a:t>Co znamená, že volební právo je přímé?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latin typeface="Arial"/>
                <a:ea typeface="Calibri"/>
                <a:cs typeface="Times New Roman"/>
              </a:rPr>
              <a:t>Co znamená, že volební právo je tajné?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latin typeface="Arial"/>
                <a:ea typeface="Calibri"/>
                <a:cs typeface="Times New Roman"/>
              </a:rPr>
              <a:t>Co je to volební kampaň?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latin typeface="Arial"/>
                <a:ea typeface="Calibri"/>
                <a:cs typeface="Times New Roman"/>
              </a:rPr>
              <a:t>Co předkládá každá strana při volbách?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latin typeface="Arial"/>
                <a:ea typeface="Calibri"/>
                <a:cs typeface="Times New Roman"/>
              </a:rPr>
              <a:t>Jaké oblasti řeší volební program?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dirty="0">
                <a:latin typeface="Arial"/>
                <a:ea typeface="Calibri"/>
                <a:cs typeface="Times New Roman"/>
              </a:rPr>
              <a:t>Jaké úkoly plní volební program?</a:t>
            </a:r>
            <a:endParaRPr lang="cs-CZ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dirty="0">
                <a:latin typeface="Arial"/>
                <a:ea typeface="Calibri"/>
                <a:cs typeface="Times New Roman"/>
              </a:rPr>
              <a:t>Kdo jsou voliči a jak by se měli chovat před volbami?</a:t>
            </a: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46531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480" y="579438"/>
            <a:ext cx="8229600" cy="90534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Použitá literatura a zdroje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České národní rady č. 3/1993 Sb. O státních symbolech ČR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200 o přestupcích, ve znění pozdějších předpisů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err="1"/>
              <a:t>ozdějšíc</a:t>
            </a:r>
            <a:r>
              <a:rPr lang="cs-CZ" dirty="0"/>
              <a:t> předpisů, a další související zákony.</a:t>
            </a:r>
          </a:p>
          <a:p>
            <a:pPr marL="0" indent="0">
              <a:buNone/>
            </a:pPr>
            <a:r>
              <a:rPr lang="cs-CZ" u="sng" dirty="0"/>
              <a:t>http://www.hrad.cz/cz/stat_symboly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/>
              <a:t>http://</a:t>
            </a:r>
            <a:r>
              <a:rPr lang="cs-CZ" u="sng" dirty="0" smtClean="0"/>
              <a:t>www/aspi.cz</a:t>
            </a:r>
            <a:r>
              <a:rPr lang="cs-CZ" dirty="0" smtClean="0"/>
              <a:t> </a:t>
            </a:r>
            <a:r>
              <a:rPr lang="cs-CZ" dirty="0"/>
              <a:t>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1931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Zdroje a 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400" dirty="0"/>
              <a:t>http://www.bing.com/images/search?q=volby+v+%C4%8DR&amp;qs=n&amp;form=QBLH&amp;pq=volby+v+%C4%8Dr&amp;sc=0-8&amp;sp=-1&amp;sk=</a:t>
            </a:r>
          </a:p>
          <a:p>
            <a:pPr marL="0" indent="0">
              <a:buNone/>
            </a:pPr>
            <a:r>
              <a:rPr lang="cs-CZ" sz="1400" dirty="0"/>
              <a:t>http://www.bing.com/images/search?q=volby+v+%C4%8DR&amp;qs=n&amp;form=QBLH&amp;pq=volby+v+%C4%8Dr&amp;sc=0-8&amp;sp=-1&amp;sk=#view=detail&amp;id=71AE5523C5BC32154D910A0F19F3127DF1A198EA&amp;selectedIndex=23</a:t>
            </a:r>
          </a:p>
          <a:p>
            <a:pPr marL="0" indent="0">
              <a:buNone/>
            </a:pPr>
            <a:r>
              <a:rPr lang="cs-CZ" sz="1400" dirty="0"/>
              <a:t>http://www.bing.com/images/search?q=volby+v+%C4%8DR&amp;qs=n&amp;form=QBLH&amp;pq=volby+v+%C4%8Dr&amp;sc=0-8&amp;sp=-1&amp;sk=#</a:t>
            </a:r>
            <a:r>
              <a:rPr lang="cs-CZ" sz="1400" dirty="0" smtClean="0"/>
              <a:t>view=detail&amp;id=CC816395F391B243BD5E1D1DF896CE1DCF947AAF&amp;selectedIndex=49</a:t>
            </a:r>
            <a:endParaRPr lang="cs-CZ" sz="1400" dirty="0"/>
          </a:p>
          <a:p>
            <a:pPr marL="0" indent="0">
              <a:buNone/>
            </a:pPr>
            <a:r>
              <a:rPr lang="cs-CZ" sz="1400" dirty="0"/>
              <a:t>http://www.bing.com/images/search?q=volebn%C3%AD+m%C3%ADstnost&amp;qs=n&amp;form=QBIR&amp;pq=volebn%C3%AD+m%C3%ADstnost&amp;sc=0-8&amp;sp=-1&amp;sk=#a</a:t>
            </a:r>
          </a:p>
          <a:p>
            <a:pPr marL="0" indent="0">
              <a:buNone/>
            </a:pPr>
            <a:r>
              <a:rPr lang="cs-CZ" sz="1400" dirty="0"/>
              <a:t>http://www.bing.com/images/search?q=volebn%C3%AD+m%C3%ADstnost&amp;qs=n&amp;form=QBIR&amp;pq=volebn%C3%AD+m%C3%ADstnost&amp;sc=0-8&amp;sp=-1&amp;sk=#a</a:t>
            </a:r>
          </a:p>
          <a:p>
            <a:pPr marL="0" indent="0">
              <a:buNone/>
            </a:pPr>
            <a:r>
              <a:rPr lang="cs-CZ" sz="1400" dirty="0"/>
              <a:t>http://www.bing.com/images/search?q=volebn%C3%AD+m%C3%ADstnost&amp;qs=n&amp;form=QBIR&amp;pq=volebn%C3%AD+m%C3%ADstnost&amp;sc=0-8&amp;sp=-1&amp;sk=#view=detail&amp;id=507FFC5CD1A8F335A5E9F216B98D8BE51484FB81&amp;selectedIndex=15</a:t>
            </a:r>
          </a:p>
          <a:p>
            <a:pPr marL="0" indent="0">
              <a:buNone/>
            </a:pPr>
            <a:r>
              <a:rPr lang="cs-CZ" sz="1400" dirty="0"/>
              <a:t>http://www.bing.com/images/search?q=volebn%C3%AD+m%C3%ADstnost&amp;qs=n&amp;form=QBIR&amp;pq=volebn%C3%AD+m%C3%ADstnost&amp;sc=0-8&amp;sp=-1&amp;sk=#view=detail&amp;id=26536EF817F1D811478B6E6E83F06B73AE4F4F9B&amp;selectedIndex=22</a:t>
            </a:r>
          </a:p>
          <a:p>
            <a:pPr marL="0" indent="0">
              <a:buNone/>
            </a:pPr>
            <a:r>
              <a:rPr lang="cs-CZ" sz="1400" dirty="0"/>
              <a:t>http://www.hv-ceskyraj.cz/wp-content/uploads/2012/05/petice.jpg</a:t>
            </a:r>
          </a:p>
          <a:p>
            <a:pPr marL="0" indent="0">
              <a:buNone/>
            </a:pPr>
            <a:r>
              <a:rPr lang="cs-CZ" sz="1400" dirty="0"/>
              <a:t>http://www.bing.com/</a:t>
            </a:r>
            <a:r>
              <a:rPr lang="cs-CZ" sz="1400" dirty="0" err="1"/>
              <a:t>images</a:t>
            </a:r>
            <a:r>
              <a:rPr lang="cs-CZ" sz="1400" dirty="0"/>
              <a:t>/</a:t>
            </a:r>
            <a:r>
              <a:rPr lang="cs-CZ" sz="1400" dirty="0" err="1"/>
              <a:t>search?q</a:t>
            </a:r>
            <a:r>
              <a:rPr lang="cs-CZ" sz="1400" dirty="0"/>
              <a:t>=</a:t>
            </a:r>
            <a:r>
              <a:rPr lang="cs-CZ" sz="1400" dirty="0" err="1"/>
              <a:t>Petice&amp;qs</a:t>
            </a:r>
            <a:r>
              <a:rPr lang="cs-CZ" sz="1400" dirty="0"/>
              <a:t>=</a:t>
            </a:r>
            <a:r>
              <a:rPr lang="cs-CZ" sz="1400" dirty="0" err="1"/>
              <a:t>n&amp;form</a:t>
            </a:r>
            <a:r>
              <a:rPr lang="cs-CZ" sz="1400" dirty="0"/>
              <a:t>=</a:t>
            </a:r>
            <a:r>
              <a:rPr lang="cs-CZ" sz="1400" dirty="0" err="1"/>
              <a:t>QBIR&amp;pq</a:t>
            </a:r>
            <a:r>
              <a:rPr lang="cs-CZ" sz="1400" dirty="0"/>
              <a:t>=</a:t>
            </a:r>
            <a:r>
              <a:rPr lang="cs-CZ" sz="1400" dirty="0" err="1"/>
              <a:t>petice&amp;sc</a:t>
            </a:r>
            <a:r>
              <a:rPr lang="cs-CZ" sz="1400" dirty="0"/>
              <a:t>=8-6&amp;sp=-1&amp;</a:t>
            </a:r>
          </a:p>
          <a:p>
            <a:pPr marL="0" indent="0">
              <a:buNone/>
            </a:pPr>
            <a:r>
              <a:rPr lang="cs-CZ" sz="1400" dirty="0"/>
              <a:t>http://www.bing.com/images/search?q=Petice&amp;qs=n&amp;form=QBIR&amp;pq=petice&amp;sc=8-6&amp;sp=-1&amp;sk=#view=detail&amp;id=83F2750A7867E011C7739BD99080FE77A918B173&amp;selectedIndex=10</a:t>
            </a:r>
          </a:p>
          <a:p>
            <a:pPr marL="0" indent="0">
              <a:buNone/>
            </a:pPr>
            <a:r>
              <a:rPr lang="cs-CZ" sz="1400" dirty="0"/>
              <a:t>http://www.bing.com/images/search?q=Petice&amp;qs=n&amp;form=QBIR&amp;pq=petice&amp;sc=8-6&amp;sp=-1&amp;sk=#a</a:t>
            </a:r>
          </a:p>
        </p:txBody>
      </p:sp>
    </p:spTree>
    <p:extLst>
      <p:ext uri="{BB962C8B-B14F-4D97-AF65-F5344CB8AC3E}">
        <p14:creationId xmlns:p14="http://schemas.microsoft.com/office/powerpoint/2010/main" val="4962888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820</Words>
  <Application>Microsoft Office PowerPoint</Application>
  <PresentationFormat>Předvádění na obrazovce (4:3)</PresentationFormat>
  <Paragraphs>190</Paragraphs>
  <Slides>19</Slides>
  <Notes>19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Výukový materiál Zpracovaný v rámci projektu EU peníze školám </vt:lpstr>
      <vt:lpstr> Téma: Člověk v demokratickém státě 10. Volby do zastupitelských orgánů</vt:lpstr>
      <vt:lpstr>Volební zákon</vt:lpstr>
      <vt:lpstr>Volební zákon</vt:lpstr>
      <vt:lpstr>Způsob voleb</vt:lpstr>
      <vt:lpstr>1. Způsob nepřímé demokracie</vt:lpstr>
      <vt:lpstr>Volební místnosti</vt:lpstr>
      <vt:lpstr>Způsob nepřímé demokracie</vt:lpstr>
      <vt:lpstr>Volební komise při práci</vt:lpstr>
      <vt:lpstr>2. Způsob přímé demokracie</vt:lpstr>
      <vt:lpstr>Přímá volba prezidenta ČR</vt:lpstr>
      <vt:lpstr>Formy přímé demokracie</vt:lpstr>
      <vt:lpstr>Petice</vt:lpstr>
      <vt:lpstr>Formy přímé demokracie</vt:lpstr>
      <vt:lpstr> Druhy voleb </vt:lpstr>
      <vt:lpstr>Volební právo </vt:lpstr>
      <vt:lpstr>Volební právo, druhy voleb </vt:lpstr>
      <vt:lpstr>  Použitá literatura a zdroje  </vt:lpstr>
      <vt:lpstr>Zdroje a adresy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Windows User</cp:lastModifiedBy>
  <cp:revision>33</cp:revision>
  <dcterms:created xsi:type="dcterms:W3CDTF">2013-11-22T15:12:52Z</dcterms:created>
  <dcterms:modified xsi:type="dcterms:W3CDTF">2014-01-31T11:29:45Z</dcterms:modified>
</cp:coreProperties>
</file>