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70" r:id="rId2"/>
    <p:sldId id="257" r:id="rId3"/>
    <p:sldId id="258" r:id="rId4"/>
    <p:sldId id="271" r:id="rId5"/>
    <p:sldId id="264" r:id="rId6"/>
    <p:sldId id="272" r:id="rId7"/>
    <p:sldId id="265" r:id="rId8"/>
    <p:sldId id="273" r:id="rId9"/>
    <p:sldId id="274" r:id="rId10"/>
    <p:sldId id="266" r:id="rId11"/>
    <p:sldId id="269" r:id="rId12"/>
    <p:sldId id="279" r:id="rId13"/>
    <p:sldId id="275" r:id="rId14"/>
    <p:sldId id="260" r:id="rId15"/>
    <p:sldId id="276" r:id="rId16"/>
    <p:sldId id="261" r:id="rId17"/>
    <p:sldId id="277" r:id="rId18"/>
    <p:sldId id="259" r:id="rId19"/>
    <p:sldId id="278" r:id="rId20"/>
    <p:sldId id="262" r:id="rId21"/>
    <p:sldId id="281" r:id="rId22"/>
    <p:sldId id="267" r:id="rId23"/>
    <p:sldId id="263" r:id="rId24"/>
    <p:sldId id="284" r:id="rId25"/>
    <p:sldId id="268" r:id="rId26"/>
    <p:sldId id="280" r:id="rId27"/>
    <p:sldId id="282" r:id="rId28"/>
    <p:sldId id="28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823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019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5274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5753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2627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8191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40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7336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1607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0396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9569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4453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447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593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49837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0538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6464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88997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5853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263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3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3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</a:t>
            </a:r>
            <a:r>
              <a:rPr lang="cs-CZ" sz="2400" dirty="0" smtClean="0">
                <a:solidFill>
                  <a:schemeClr val="tx1"/>
                </a:solidFill>
              </a:rPr>
              <a:t>, žáků </a:t>
            </a:r>
            <a:r>
              <a:rPr lang="cs-CZ" sz="2400" dirty="0" smtClean="0">
                <a:solidFill>
                  <a:schemeClr val="tx1"/>
                </a:solidFill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0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5575" y="1988840"/>
            <a:ext cx="8802677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11. Průběh voleb do zastupitelských orgánů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9297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302" y="3284984"/>
            <a:ext cx="4057833" cy="2848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Volební právo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Víme že: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Volební právo je v České republice</a:t>
            </a:r>
          </a:p>
          <a:p>
            <a:pPr marL="0" indent="0">
              <a:buNone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VŠEOBECNÉ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ROVNÉ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 algn="ctr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PŘÍMÉ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TAJNÉ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6700" b="1" dirty="0" smtClean="0">
                <a:solidFill>
                  <a:srgbClr val="002060"/>
                </a:solidFill>
              </a:rPr>
              <a:t>Volební </a:t>
            </a:r>
            <a:r>
              <a:rPr lang="cs-CZ" sz="6700" b="1" dirty="0">
                <a:solidFill>
                  <a:srgbClr val="002060"/>
                </a:solidFill>
              </a:rPr>
              <a:t>právo</a:t>
            </a:r>
            <a:br>
              <a:rPr lang="cs-CZ" sz="6700" b="1" dirty="0">
                <a:solidFill>
                  <a:srgbClr val="002060"/>
                </a:solidFill>
              </a:rPr>
            </a:br>
            <a:endParaRPr lang="cs-CZ" sz="67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600200"/>
            <a:ext cx="5400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72342"/>
            <a:ext cx="6382026" cy="4517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7658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Volební </a:t>
            </a:r>
            <a:r>
              <a:rPr lang="cs-CZ" b="1" dirty="0"/>
              <a:t>právo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136904" cy="482453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Volební právo je v České republice</a:t>
            </a:r>
          </a:p>
          <a:p>
            <a:pPr marL="0" indent="0">
              <a:buNone/>
            </a:pP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VŠEOBECNÉ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- volí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všichni občané nad 18 let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kteří jsou duševně způsobilí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ROVNÉ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– hlas každého člověka má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stejnou váhu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 Není více hlas muže, ženy, bohatého, chudého občana.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PŘÍMÉ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– každý volič musí odevzdat svůj hlas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osobně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, není možné, aby byl někým zastoupen.</a:t>
            </a: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TAJNÉ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– každý volič musí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za plentu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(zástěnu). Tam upraví lístky a hodí je do urny. Nikdo nesmí vědět, jak který občan hlasoval.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6629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Parlamentní </a:t>
            </a:r>
            <a:r>
              <a:rPr lang="cs-CZ" dirty="0"/>
              <a:t>volby</a:t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463" y="1880532"/>
            <a:ext cx="5145885" cy="4212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3105835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Volby do poslanecké sněmovny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Velvyslanectví České republiky </a:t>
            </a:r>
          </a:p>
        </p:txBody>
      </p:sp>
    </p:spTree>
    <p:extLst>
      <p:ext uri="{BB962C8B-B14F-4D97-AF65-F5344CB8AC3E}">
        <p14:creationId xmlns:p14="http://schemas.microsoft.com/office/powerpoint/2010/main" val="2934952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Druhy voleb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600" dirty="0" smtClean="0"/>
              <a:t>Dále víme, že volby </a:t>
            </a:r>
            <a:r>
              <a:rPr lang="cs-CZ" sz="2600" dirty="0"/>
              <a:t>se dělí na </a:t>
            </a:r>
            <a:r>
              <a:rPr lang="cs-CZ" sz="2600" b="1" dirty="0"/>
              <a:t> </a:t>
            </a:r>
            <a:endParaRPr lang="cs-CZ" sz="2600" dirty="0"/>
          </a:p>
          <a:p>
            <a:pPr algn="ctr"/>
            <a:endParaRPr lang="cs-CZ" sz="2600" b="1" dirty="0"/>
          </a:p>
          <a:p>
            <a:pPr marL="0" indent="0" algn="ctr">
              <a:buNone/>
            </a:pPr>
            <a:r>
              <a:rPr lang="cs-CZ" sz="2600" b="1" dirty="0">
                <a:solidFill>
                  <a:srgbClr val="FF0000"/>
                </a:solidFill>
              </a:rPr>
              <a:t>Parlamentní volby</a:t>
            </a:r>
            <a:r>
              <a:rPr lang="cs-CZ" sz="2600" dirty="0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None/>
            </a:pPr>
            <a:endParaRPr lang="cs-CZ" sz="2600" dirty="0">
              <a:solidFill>
                <a:srgbClr val="FF0000"/>
              </a:solidFill>
            </a:endParaRPr>
          </a:p>
          <a:p>
            <a:pPr marL="0" lvl="0" indent="0" algn="ctr">
              <a:buNone/>
            </a:pPr>
            <a:r>
              <a:rPr lang="cs-CZ" sz="2600" b="1" dirty="0">
                <a:solidFill>
                  <a:srgbClr val="FF0000"/>
                </a:solidFill>
              </a:rPr>
              <a:t>Komunální volby</a:t>
            </a:r>
            <a:endParaRPr lang="cs-CZ" sz="2600" dirty="0">
              <a:solidFill>
                <a:srgbClr val="FF0000"/>
              </a:solidFill>
            </a:endParaRPr>
          </a:p>
          <a:p>
            <a:pPr marL="0" lvl="0" indent="0" algn="ctr">
              <a:buNone/>
            </a:pPr>
            <a:endParaRPr lang="cs-CZ" sz="26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Volby prezidenta </a:t>
            </a:r>
            <a:r>
              <a:rPr lang="cs-CZ" sz="2600" b="1" dirty="0">
                <a:solidFill>
                  <a:srgbClr val="FF0000"/>
                </a:solidFill>
              </a:rPr>
              <a:t>republiky </a:t>
            </a:r>
            <a:r>
              <a:rPr lang="cs-CZ" sz="2600" b="1" dirty="0" smtClean="0">
                <a:solidFill>
                  <a:srgbClr val="FF0000"/>
                </a:solidFill>
              </a:rPr>
              <a:t> </a:t>
            </a:r>
            <a:endParaRPr lang="cs-CZ" sz="26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6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Volby do Evropský parlamentu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833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79205"/>
          </a:xfrm>
        </p:spPr>
        <p:txBody>
          <a:bodyPr/>
          <a:lstStyle/>
          <a:p>
            <a:r>
              <a:rPr lang="cs-CZ" dirty="0" smtClean="0"/>
              <a:t>Volby v zahraničí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98066"/>
            <a:ext cx="82296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Volby v New Yorku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3843"/>
            <a:ext cx="4286250" cy="2607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53843"/>
            <a:ext cx="3288407" cy="3596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http://www.mzv.cz/public/c6/db/7c/943997_862238_Volba_prezidenta_na_GK___Aja_Vrzanov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861048"/>
            <a:ext cx="4298154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315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Volb</a:t>
            </a:r>
            <a:r>
              <a:rPr lang="cs-CZ" sz="3200" dirty="0" smtClean="0"/>
              <a:t>y</a:t>
            </a:r>
            <a:r>
              <a:rPr lang="cs-CZ" sz="3200" dirty="0" smtClean="0"/>
              <a:t> </a:t>
            </a:r>
            <a:r>
              <a:rPr lang="en-US" sz="3200" dirty="0" smtClean="0"/>
              <a:t>pre</a:t>
            </a:r>
            <a:r>
              <a:rPr lang="cs-CZ" sz="3200" dirty="0"/>
              <a:t>z</a:t>
            </a:r>
            <a:r>
              <a:rPr lang="en-US" sz="3200" dirty="0" err="1" smtClean="0"/>
              <a:t>identa</a:t>
            </a:r>
            <a:r>
              <a:rPr lang="en-US" sz="3200" dirty="0" smtClean="0"/>
              <a:t> </a:t>
            </a:r>
            <a:r>
              <a:rPr lang="en-US" sz="3200" dirty="0"/>
              <a:t>ČR v New </a:t>
            </a:r>
            <a:r>
              <a:rPr lang="en-US" sz="3200" dirty="0" err="1"/>
              <a:t>Yorku</a:t>
            </a:r>
            <a:r>
              <a:rPr lang="en-US" sz="3200" dirty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457200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3142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7355160" cy="864096"/>
          </a:xfrm>
        </p:spPr>
        <p:txBody>
          <a:bodyPr/>
          <a:lstStyle/>
          <a:p>
            <a:r>
              <a:rPr lang="cs-CZ" b="1" dirty="0"/>
              <a:t>Druhy voleb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908720"/>
            <a:ext cx="7704856" cy="5832648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2800" dirty="0" smtClean="0"/>
              <a:t> </a:t>
            </a:r>
            <a:r>
              <a:rPr lang="cs-CZ" sz="2800" b="1" dirty="0"/>
              <a:t>Dále víme, že volby se dělí na  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3400" b="1" dirty="0">
                <a:solidFill>
                  <a:srgbClr val="FF0000"/>
                </a:solidFill>
              </a:rPr>
              <a:t>Parlamentní volby</a:t>
            </a:r>
            <a:r>
              <a:rPr lang="cs-CZ" sz="3400" dirty="0">
                <a:solidFill>
                  <a:srgbClr val="FF0000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dirty="0"/>
              <a:t>Poslanecké sněmovny Parlamentu ČR – na 4 roky</a:t>
            </a:r>
          </a:p>
          <a:p>
            <a:pPr marL="0" lvl="0" indent="0">
              <a:buNone/>
            </a:pPr>
            <a:r>
              <a:rPr lang="cs-CZ" dirty="0"/>
              <a:t>SENÁTU Parlamentu ČR</a:t>
            </a:r>
            <a:r>
              <a:rPr lang="cs-CZ" dirty="0" smtClean="0"/>
              <a:t>– </a:t>
            </a:r>
            <a:r>
              <a:rPr lang="cs-CZ" dirty="0"/>
              <a:t>na 6 let</a:t>
            </a:r>
          </a:p>
          <a:p>
            <a:endParaRPr lang="cs-CZ" dirty="0"/>
          </a:p>
          <a:p>
            <a:pPr marL="0" lvl="0" indent="0" algn="ctr">
              <a:buNone/>
            </a:pPr>
            <a:r>
              <a:rPr lang="cs-CZ" sz="3400" b="1" dirty="0">
                <a:solidFill>
                  <a:srgbClr val="FF0000"/>
                </a:solidFill>
              </a:rPr>
              <a:t>Komunální volby</a:t>
            </a:r>
            <a:endParaRPr lang="cs-CZ" sz="34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b="1" dirty="0"/>
              <a:t> </a:t>
            </a:r>
            <a:r>
              <a:rPr lang="cs-CZ" dirty="0"/>
              <a:t>Zastupitelstva v krajích  - na 4 roky</a:t>
            </a:r>
          </a:p>
          <a:p>
            <a:pPr marL="0" lvl="0" indent="0">
              <a:buNone/>
            </a:pPr>
            <a:r>
              <a:rPr lang="cs-CZ" dirty="0"/>
              <a:t>Zastupitelstva měst a obcí – na 4 roky</a:t>
            </a:r>
          </a:p>
          <a:p>
            <a:pPr marL="0" lv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400" b="1" dirty="0">
                <a:solidFill>
                  <a:srgbClr val="FF0000"/>
                </a:solidFill>
              </a:rPr>
              <a:t>Prezidenta republiky </a:t>
            </a:r>
            <a:r>
              <a:rPr lang="cs-CZ" sz="3400" b="1" dirty="0" smtClean="0">
                <a:solidFill>
                  <a:srgbClr val="FF000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dirty="0" smtClean="0"/>
              <a:t>volí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/>
              <a:t>přímou volbou všichni občané ČR – na 5 let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400" b="1" dirty="0">
                <a:solidFill>
                  <a:srgbClr val="FF0000"/>
                </a:solidFill>
              </a:rPr>
              <a:t>Evropský parlament </a:t>
            </a:r>
            <a:endParaRPr lang="cs-CZ" sz="34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občané </a:t>
            </a:r>
            <a:r>
              <a:rPr lang="cs-CZ" dirty="0"/>
              <a:t>ČR  volí 24 poslanců do Evropského </a:t>
            </a:r>
            <a:r>
              <a:rPr lang="cs-CZ" dirty="0" smtClean="0"/>
              <a:t> parlamentu </a:t>
            </a:r>
            <a:r>
              <a:rPr lang="cs-CZ" dirty="0"/>
              <a:t>- na 5 let.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946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Způsob voleb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712968" cy="540060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V našem volebním systému se volí </a:t>
            </a:r>
            <a:r>
              <a:rPr lang="cs-CZ" sz="2400" b="1" dirty="0" smtClean="0"/>
              <a:t>dvěma</a:t>
            </a:r>
            <a:r>
              <a:rPr lang="cs-CZ" sz="2400" dirty="0" smtClean="0"/>
              <a:t> způsoby.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514350" indent="-514350" algn="ctr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Podle zásady </a:t>
            </a:r>
            <a:r>
              <a:rPr lang="cs-CZ" sz="2400" b="1" dirty="0" smtClean="0">
                <a:solidFill>
                  <a:srgbClr val="FF0000"/>
                </a:solidFill>
              </a:rPr>
              <a:t>poměrného zastoupení</a:t>
            </a:r>
          </a:p>
          <a:p>
            <a:pPr marL="0" indent="0" algn="ctr">
              <a:buNone/>
            </a:pPr>
            <a:r>
              <a:rPr lang="cs-CZ" sz="2400" dirty="0" smtClean="0"/>
              <a:t>Volič hlasuje pro kandidátní listinu  ne pro jednotlivé kandidáty</a:t>
            </a:r>
          </a:p>
          <a:p>
            <a:pPr marL="0" indent="0" algn="ctr">
              <a:buNone/>
            </a:pPr>
            <a:r>
              <a:rPr lang="cs-CZ" sz="2400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každém hlasovací lístku jsou kandidáti </a:t>
            </a:r>
            <a:r>
              <a:rPr lang="cs-CZ" sz="2400" b="1" dirty="0"/>
              <a:t>jedné </a:t>
            </a:r>
            <a:r>
              <a:rPr lang="cs-CZ" sz="2400" b="1" dirty="0" smtClean="0"/>
              <a:t>strany </a:t>
            </a:r>
            <a:r>
              <a:rPr lang="cs-CZ" sz="2400" dirty="0"/>
              <a:t>nebo </a:t>
            </a:r>
            <a:r>
              <a:rPr lang="cs-CZ" sz="2400" b="1" dirty="0" smtClean="0"/>
              <a:t>hnutí</a:t>
            </a:r>
            <a:r>
              <a:rPr lang="cs-CZ" sz="2400" dirty="0" smtClean="0"/>
              <a:t>.</a:t>
            </a:r>
          </a:p>
          <a:p>
            <a:pPr marL="0" indent="0" algn="ctr">
              <a:buNone/>
            </a:pPr>
            <a:r>
              <a:rPr lang="cs-CZ" sz="2400" dirty="0" smtClean="0"/>
              <a:t> </a:t>
            </a:r>
          </a:p>
          <a:p>
            <a:pPr marL="0" indent="0" algn="ctr">
              <a:buNone/>
            </a:pPr>
            <a:r>
              <a:rPr lang="cs-CZ" sz="2400" dirty="0" smtClean="0"/>
              <a:t>Na hlasovacím lístku mohou vyznačit dva kandidáty, kterým dává </a:t>
            </a:r>
          </a:p>
          <a:p>
            <a:pPr marL="0" indent="0" algn="ctr">
              <a:buNone/>
            </a:pPr>
            <a:r>
              <a:rPr lang="cs-CZ" sz="2400" dirty="0" smtClean="0"/>
              <a:t>přednost.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457200" indent="-457200" algn="ctr">
              <a:buAutoNum type="arabicPeriod" startAt="2"/>
            </a:pPr>
            <a:r>
              <a:rPr lang="cs-CZ" sz="2400" dirty="0" smtClean="0">
                <a:solidFill>
                  <a:srgbClr val="FF0000"/>
                </a:solidFill>
              </a:rPr>
              <a:t>Podle zásady </a:t>
            </a:r>
            <a:r>
              <a:rPr lang="cs-CZ" sz="2400" b="1" dirty="0" smtClean="0">
                <a:solidFill>
                  <a:srgbClr val="FF0000"/>
                </a:solidFill>
              </a:rPr>
              <a:t>většinového systému</a:t>
            </a:r>
          </a:p>
          <a:p>
            <a:pPr marL="0" indent="0" algn="ctr">
              <a:buNone/>
            </a:pPr>
            <a:r>
              <a:rPr lang="cs-CZ" sz="2400" dirty="0" smtClean="0"/>
              <a:t>Volič vybírá </a:t>
            </a:r>
            <a:r>
              <a:rPr lang="cs-CZ" sz="2400" b="1" dirty="0" smtClean="0"/>
              <a:t>jediného kandidáta</a:t>
            </a:r>
            <a:r>
              <a:rPr lang="cs-CZ" sz="2400" dirty="0" smtClean="0"/>
              <a:t> z těch, kteří jsou navrženi </a:t>
            </a:r>
          </a:p>
          <a:p>
            <a:pPr marL="0" indent="0" algn="ctr">
              <a:buNone/>
            </a:pPr>
            <a:r>
              <a:rPr lang="cs-CZ" sz="2400" dirty="0" smtClean="0"/>
              <a:t>za politické strany a hnutí, nebo z těch , kteří kandidují jako nezávislí.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Vítězí ten kandidát, který získá nejvíce hlasů.</a:t>
            </a:r>
          </a:p>
          <a:p>
            <a:pPr marL="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 startAt="2"/>
            </a:pP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576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Přímá volba prezidenta republiky, </a:t>
            </a:r>
            <a:r>
              <a:rPr lang="cs-CZ" dirty="0" smtClean="0"/>
              <a:t>1. </a:t>
            </a:r>
            <a:r>
              <a:rPr lang="cs-CZ" dirty="0"/>
              <a:t>kolo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600201"/>
            <a:ext cx="4896544" cy="40610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61801"/>
            <a:ext cx="7056784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59929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7795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Přímá volba prezidenta republiky, 2. kolo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2013</a:t>
            </a:r>
            <a:endParaRPr lang="cs-CZ" dirty="0"/>
          </a:p>
        </p:txBody>
      </p:sp>
      <p:pic>
        <p:nvPicPr>
          <p:cNvPr id="1027" name="Picture 3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22479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ka\Desktop\939172_855275_WEB_volba_prezident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612" y="2492896"/>
            <a:ext cx="4621978" cy="3081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44" y="3140968"/>
            <a:ext cx="4104456" cy="2938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07576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Volební </a:t>
            </a:r>
            <a:r>
              <a:rPr lang="cs-CZ" b="1" dirty="0"/>
              <a:t>kampaň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003232" cy="4137323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Politické strany konají </a:t>
            </a:r>
            <a:r>
              <a:rPr lang="cs-CZ" dirty="0">
                <a:solidFill>
                  <a:srgbClr val="FF0000"/>
                </a:solidFill>
              </a:rPr>
              <a:t>předvolební schůze </a:t>
            </a:r>
            <a:endParaRPr lang="cs-CZ" dirty="0" smtClean="0">
              <a:solidFill>
                <a:srgbClr val="FF0000"/>
              </a:solidFill>
            </a:endParaRPr>
          </a:p>
          <a:p>
            <a:pPr lvl="0"/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Vyvěsí své </a:t>
            </a:r>
            <a:r>
              <a:rPr lang="cs-CZ" dirty="0">
                <a:solidFill>
                  <a:srgbClr val="FF0000"/>
                </a:solidFill>
              </a:rPr>
              <a:t>plakáty a </a:t>
            </a:r>
            <a:r>
              <a:rPr lang="cs-CZ" dirty="0" smtClean="0">
                <a:solidFill>
                  <a:srgbClr val="FF0000"/>
                </a:solidFill>
              </a:rPr>
              <a:t>billboardy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V televizi </a:t>
            </a:r>
            <a:r>
              <a:rPr lang="cs-CZ" dirty="0">
                <a:solidFill>
                  <a:srgbClr val="FF0000"/>
                </a:solidFill>
              </a:rPr>
              <a:t>hovoří </a:t>
            </a:r>
            <a:r>
              <a:rPr lang="cs-CZ" dirty="0" smtClean="0">
                <a:solidFill>
                  <a:srgbClr val="FF0000"/>
                </a:solidFill>
              </a:rPr>
              <a:t>kandidáti </a:t>
            </a:r>
            <a:r>
              <a:rPr lang="cs-CZ" dirty="0" smtClean="0"/>
              <a:t>stran o </a:t>
            </a:r>
            <a:r>
              <a:rPr lang="cs-CZ" dirty="0"/>
              <a:t>tom, jak bude vypadat náš stát, kdyby volby vyhráli</a:t>
            </a:r>
            <a:r>
              <a:rPr lang="cs-CZ" dirty="0" smtClean="0"/>
              <a:t>.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Kritizují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špatné věci </a:t>
            </a:r>
            <a:r>
              <a:rPr lang="cs-CZ" dirty="0"/>
              <a:t>a jiné strany (opozici)</a:t>
            </a:r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/>
              <a:t>Politické </a:t>
            </a:r>
            <a:r>
              <a:rPr lang="cs-CZ" sz="4900" b="1" dirty="0"/>
              <a:t>strany konají </a:t>
            </a:r>
            <a:r>
              <a:rPr lang="cs-CZ" sz="4900" b="1" dirty="0">
                <a:solidFill>
                  <a:srgbClr val="FF0000"/>
                </a:solidFill>
              </a:rPr>
              <a:t>předvolební schůze </a:t>
            </a:r>
            <a:br>
              <a:rPr lang="cs-CZ" sz="4900" b="1" dirty="0">
                <a:solidFill>
                  <a:srgbClr val="FF0000"/>
                </a:solidFill>
              </a:rPr>
            </a:br>
            <a:endParaRPr lang="cs-CZ" sz="49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52578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 televizi hovoří kandidáti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olitických stran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 volebních programech </a:t>
            </a:r>
            <a:endParaRPr lang="cs-CZ" dirty="0"/>
          </a:p>
        </p:txBody>
      </p:sp>
      <p:pic>
        <p:nvPicPr>
          <p:cNvPr id="7170" name="Picture 2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30" y="2708920"/>
            <a:ext cx="465123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832" y="880676"/>
            <a:ext cx="3780420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864" y="3905012"/>
            <a:ext cx="4272136" cy="2983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0417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648072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Volební </a:t>
            </a:r>
            <a:r>
              <a:rPr lang="cs-CZ" b="1" dirty="0"/>
              <a:t>program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68952" cy="57606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K</a:t>
            </a:r>
            <a:r>
              <a:rPr lang="cs-CZ" sz="2000" dirty="0" smtClean="0"/>
              <a:t>aždá </a:t>
            </a:r>
            <a:r>
              <a:rPr lang="cs-CZ" sz="2000" dirty="0"/>
              <a:t>volební </a:t>
            </a:r>
            <a:r>
              <a:rPr lang="cs-CZ" sz="2000" b="1" dirty="0"/>
              <a:t>politická strana</a:t>
            </a:r>
            <a:r>
              <a:rPr lang="cs-CZ" sz="2000" dirty="0"/>
              <a:t> </a:t>
            </a:r>
            <a:r>
              <a:rPr lang="cs-CZ" sz="2000" dirty="0" smtClean="0"/>
              <a:t>nebo </a:t>
            </a:r>
            <a:r>
              <a:rPr lang="cs-CZ" sz="2000" b="1" dirty="0" smtClean="0"/>
              <a:t>hnutí</a:t>
            </a:r>
            <a:r>
              <a:rPr lang="cs-CZ" sz="2000" dirty="0" smtClean="0"/>
              <a:t> </a:t>
            </a:r>
            <a:r>
              <a:rPr lang="cs-CZ" sz="2000" dirty="0"/>
              <a:t>předloží </a:t>
            </a:r>
            <a:r>
              <a:rPr lang="cs-CZ" sz="2000" dirty="0" smtClean="0"/>
              <a:t>voličům, </a:t>
            </a:r>
            <a:r>
              <a:rPr lang="cs-CZ" sz="2000" dirty="0"/>
              <a:t>občanům </a:t>
            </a:r>
            <a:r>
              <a:rPr lang="cs-CZ" sz="2000" dirty="0" smtClean="0"/>
              <a:t>ČR,  svůj </a:t>
            </a:r>
            <a:r>
              <a:rPr lang="cs-CZ" sz="2000" b="1" dirty="0" smtClean="0">
                <a:solidFill>
                  <a:srgbClr val="FF0000"/>
                </a:solidFill>
              </a:rPr>
              <a:t>volební program.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Tento program kandidáti obhajují.</a:t>
            </a:r>
          </a:p>
          <a:p>
            <a:pPr marL="0" indent="0">
              <a:buNone/>
            </a:pPr>
            <a:r>
              <a:rPr lang="cs-CZ" sz="1600" dirty="0" smtClean="0"/>
              <a:t>  </a:t>
            </a:r>
          </a:p>
          <a:p>
            <a:pPr marL="0" indent="0">
              <a:buNone/>
            </a:pPr>
            <a:r>
              <a:rPr lang="cs-CZ" sz="1600" dirty="0" smtClean="0"/>
              <a:t>Kandidáti volebních stran a hnutí  </a:t>
            </a:r>
            <a:endParaRPr lang="cs-CZ" sz="1600" dirty="0"/>
          </a:p>
          <a:p>
            <a:pPr lvl="0"/>
            <a:r>
              <a:rPr lang="cs-CZ" sz="1600" b="1" dirty="0" smtClean="0"/>
              <a:t>chtějí </a:t>
            </a:r>
            <a:r>
              <a:rPr lang="cs-CZ" sz="1600" b="1" dirty="0">
                <a:solidFill>
                  <a:srgbClr val="FF0000"/>
                </a:solidFill>
              </a:rPr>
              <a:t>řešit problémy </a:t>
            </a:r>
            <a:r>
              <a:rPr lang="cs-CZ" sz="1600" b="1" dirty="0"/>
              <a:t>naší </a:t>
            </a:r>
            <a:r>
              <a:rPr lang="cs-CZ" sz="1600" b="1" dirty="0" smtClean="0"/>
              <a:t>země</a:t>
            </a:r>
            <a:endParaRPr lang="cs-CZ" sz="1600" b="1" dirty="0"/>
          </a:p>
          <a:p>
            <a:pPr lvl="0"/>
            <a:r>
              <a:rPr lang="cs-CZ" sz="1600" b="1" dirty="0" smtClean="0"/>
              <a:t>chtějí </a:t>
            </a:r>
            <a:r>
              <a:rPr lang="cs-CZ" sz="1600" b="1" dirty="0"/>
              <a:t>se </a:t>
            </a:r>
            <a:r>
              <a:rPr lang="cs-CZ" sz="1600" b="1" dirty="0">
                <a:solidFill>
                  <a:srgbClr val="FF0000"/>
                </a:solidFill>
              </a:rPr>
              <a:t>zalíbit voličům </a:t>
            </a:r>
            <a:r>
              <a:rPr lang="cs-CZ" sz="1600" b="1" dirty="0"/>
              <a:t>a chce vyhrát </a:t>
            </a:r>
            <a:r>
              <a:rPr lang="cs-CZ" sz="1600" b="1" dirty="0" smtClean="0"/>
              <a:t>volby</a:t>
            </a:r>
          </a:p>
          <a:p>
            <a:pPr lvl="0"/>
            <a:r>
              <a:rPr lang="cs-CZ" sz="1600" b="1" dirty="0"/>
              <a:t>c</a:t>
            </a:r>
            <a:r>
              <a:rPr lang="cs-CZ" sz="1600" b="1" dirty="0" smtClean="0"/>
              <a:t>htějí  uskutečnit svůj </a:t>
            </a:r>
            <a:r>
              <a:rPr lang="cs-CZ" sz="1600" b="1" dirty="0" smtClean="0">
                <a:solidFill>
                  <a:srgbClr val="FF0000"/>
                </a:solidFill>
              </a:rPr>
              <a:t>volební program</a:t>
            </a:r>
            <a:endParaRPr lang="cs-CZ" sz="1600" b="1" dirty="0">
              <a:solidFill>
                <a:srgbClr val="FF0000"/>
              </a:solidFill>
            </a:endParaRPr>
          </a:p>
          <a:p>
            <a:pPr lvl="0"/>
            <a:r>
              <a:rPr lang="cs-CZ" sz="1600" b="1" dirty="0" smtClean="0"/>
              <a:t>chtějí </a:t>
            </a:r>
            <a:r>
              <a:rPr lang="cs-CZ" sz="1600" b="1" dirty="0">
                <a:solidFill>
                  <a:srgbClr val="FF0000"/>
                </a:solidFill>
              </a:rPr>
              <a:t>vládnout</a:t>
            </a:r>
            <a:r>
              <a:rPr lang="cs-CZ" sz="1600" b="1" dirty="0"/>
              <a:t> </a:t>
            </a:r>
            <a:endParaRPr lang="cs-CZ" sz="1600" b="1" dirty="0" smtClean="0"/>
          </a:p>
          <a:p>
            <a:pPr marL="0" lv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Volební program nabízí </a:t>
            </a:r>
            <a:r>
              <a:rPr lang="cs-CZ" sz="1600" dirty="0"/>
              <a:t>řešení těchto oblastí: </a:t>
            </a:r>
          </a:p>
          <a:p>
            <a:pPr marL="0" lvl="0" indent="0">
              <a:buNone/>
            </a:pPr>
            <a:r>
              <a:rPr lang="cs-CZ" sz="1600" b="1" dirty="0" smtClean="0"/>
              <a:t>                   Ekonomika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Podnikání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Životní </a:t>
            </a:r>
            <a:r>
              <a:rPr lang="cs-CZ" sz="1600" b="1" dirty="0"/>
              <a:t>prostředí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Zdravotnictví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Školství</a:t>
            </a:r>
            <a:r>
              <a:rPr lang="cs-CZ" sz="1600" b="1" dirty="0"/>
              <a:t>, sport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Kultura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Bytová </a:t>
            </a:r>
            <a:r>
              <a:rPr lang="cs-CZ" sz="1600" b="1" dirty="0"/>
              <a:t>politika </a:t>
            </a:r>
            <a:endParaRPr lang="cs-CZ" sz="1600" dirty="0"/>
          </a:p>
          <a:p>
            <a:pPr marL="0" lvl="0" indent="0">
              <a:buNone/>
            </a:pPr>
            <a:r>
              <a:rPr lang="cs-CZ" sz="1600" b="1" dirty="0" smtClean="0"/>
              <a:t>                   Bezpečnost</a:t>
            </a: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304" y="3068960"/>
            <a:ext cx="3816424" cy="3061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92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Volební programy stran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439" y="1258460"/>
            <a:ext cx="2857500" cy="295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6" y="1484784"/>
            <a:ext cx="3711279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324" y="4639034"/>
            <a:ext cx="2873811" cy="1699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3" y="3613432"/>
            <a:ext cx="20193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762" y="4211553"/>
            <a:ext cx="3057128" cy="2193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39" y="1188582"/>
            <a:ext cx="2365438" cy="1679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557" y="3002752"/>
            <a:ext cx="2402116" cy="1501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63936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Průběh voleb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Průběh voleb je přesně stanovený zákonem.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Volby </a:t>
            </a:r>
            <a:r>
              <a:rPr lang="cs-CZ" dirty="0"/>
              <a:t>vyhlásí prezident </a:t>
            </a:r>
            <a:r>
              <a:rPr lang="cs-CZ" dirty="0" smtClean="0"/>
              <a:t>ČR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Obecní úřady stanoví seznamy voličů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Stanovení volebních obvodů a okrsků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Vytvoření volebních komisí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Navržení kandidátů a kandidátních listin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Vytištění a rozeslání hlasovacích lístků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Hlasování voličů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Sečtení hlasů a vyhlášení výsledků voleb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Hodnocení průběhu voleb</a:t>
            </a:r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</p:spPr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Voliči </a:t>
            </a:r>
            <a:r>
              <a:rPr lang="cs-CZ" sz="3600" dirty="0"/>
              <a:t>mají svůj volební </a:t>
            </a:r>
            <a:r>
              <a:rPr lang="cs-CZ" sz="3600" b="1" dirty="0"/>
              <a:t>obvod</a:t>
            </a:r>
            <a:r>
              <a:rPr lang="cs-CZ" sz="3600" dirty="0"/>
              <a:t> </a:t>
            </a:r>
            <a:r>
              <a:rPr lang="cs-CZ" sz="3600" dirty="0" smtClean="0"/>
              <a:t>,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3600" dirty="0"/>
              <a:t>volební </a:t>
            </a:r>
            <a:r>
              <a:rPr lang="cs-CZ" sz="3600" b="1" dirty="0" smtClean="0"/>
              <a:t>místo  </a:t>
            </a:r>
            <a:r>
              <a:rPr lang="cs-CZ" sz="3600" dirty="0"/>
              <a:t>a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dostanou </a:t>
            </a:r>
            <a:r>
              <a:rPr lang="cs-CZ" sz="3600" dirty="0"/>
              <a:t>předem</a:t>
            </a:r>
            <a:r>
              <a:rPr lang="cs-CZ" sz="3600" b="1" dirty="0"/>
              <a:t> volební lístky.</a:t>
            </a:r>
            <a:br>
              <a:rPr lang="cs-CZ" sz="3600" b="1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2852936"/>
            <a:ext cx="4536504" cy="32732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98" y="1916832"/>
            <a:ext cx="7143750" cy="494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0631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Voliči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686800" cy="532859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Voliči jsou</a:t>
            </a:r>
            <a:endParaRPr lang="cs-CZ" b="1" dirty="0"/>
          </a:p>
          <a:p>
            <a:pPr lvl="0"/>
            <a:r>
              <a:rPr lang="cs-CZ" dirty="0"/>
              <a:t>o</a:t>
            </a:r>
            <a:r>
              <a:rPr lang="cs-CZ" dirty="0" smtClean="0"/>
              <a:t>bčané </a:t>
            </a:r>
            <a:r>
              <a:rPr lang="cs-CZ" dirty="0"/>
              <a:t>našeho </a:t>
            </a:r>
            <a:r>
              <a:rPr lang="cs-CZ" dirty="0" smtClean="0"/>
              <a:t>státu</a:t>
            </a:r>
          </a:p>
          <a:p>
            <a:pPr lvl="0"/>
            <a:r>
              <a:rPr lang="cs-CZ" dirty="0" smtClean="0"/>
              <a:t>posuzují </a:t>
            </a:r>
            <a:r>
              <a:rPr lang="cs-CZ" dirty="0"/>
              <a:t>program každé strany</a:t>
            </a:r>
          </a:p>
          <a:p>
            <a:pPr lvl="0"/>
            <a:r>
              <a:rPr lang="cs-CZ" dirty="0"/>
              <a:t>p</a:t>
            </a:r>
            <a:r>
              <a:rPr lang="cs-CZ" dirty="0" smtClean="0"/>
              <a:t>osuzují</a:t>
            </a:r>
            <a:r>
              <a:rPr lang="cs-CZ" dirty="0"/>
              <a:t>, jestli je </a:t>
            </a:r>
            <a:r>
              <a:rPr lang="cs-CZ" dirty="0" smtClean="0"/>
              <a:t>volební program </a:t>
            </a:r>
            <a:r>
              <a:rPr lang="cs-CZ" dirty="0"/>
              <a:t>splnitelný</a:t>
            </a:r>
          </a:p>
          <a:p>
            <a:pPr lvl="0"/>
            <a:r>
              <a:rPr lang="cs-CZ" dirty="0"/>
              <a:t>m</a:t>
            </a:r>
            <a:r>
              <a:rPr lang="cs-CZ" dirty="0" smtClean="0"/>
              <a:t>ají </a:t>
            </a:r>
            <a:r>
              <a:rPr lang="cs-CZ" dirty="0"/>
              <a:t>připomínky, </a:t>
            </a:r>
            <a:r>
              <a:rPr lang="cs-CZ" dirty="0" smtClean="0"/>
              <a:t>na které nechávají </a:t>
            </a:r>
            <a:r>
              <a:rPr lang="cs-CZ" dirty="0"/>
              <a:t>politiky reagovat</a:t>
            </a:r>
          </a:p>
          <a:p>
            <a:pPr lvl="0"/>
            <a:r>
              <a:rPr lang="cs-CZ" dirty="0"/>
              <a:t>n</a:t>
            </a:r>
            <a:r>
              <a:rPr lang="cs-CZ" dirty="0" smtClean="0"/>
              <a:t>eměli </a:t>
            </a:r>
            <a:r>
              <a:rPr lang="cs-CZ" dirty="0"/>
              <a:t>by podlehnout hezkým </a:t>
            </a:r>
            <a:r>
              <a:rPr lang="cs-CZ" dirty="0" smtClean="0"/>
              <a:t>slibům, ale </a:t>
            </a:r>
            <a:r>
              <a:rPr lang="cs-CZ" dirty="0"/>
              <a:t>z</a:t>
            </a:r>
            <a:r>
              <a:rPr lang="cs-CZ" dirty="0" smtClean="0"/>
              <a:t>važovat</a:t>
            </a:r>
            <a:endParaRPr lang="cs-CZ" dirty="0"/>
          </a:p>
          <a:p>
            <a:pPr lvl="0"/>
            <a:r>
              <a:rPr lang="cs-CZ" dirty="0"/>
              <a:t>m</a:t>
            </a:r>
            <a:r>
              <a:rPr lang="cs-CZ" dirty="0" smtClean="0"/>
              <a:t>ěli </a:t>
            </a:r>
            <a:r>
              <a:rPr lang="cs-CZ" dirty="0"/>
              <a:t>by chtít vědět, </a:t>
            </a:r>
            <a:r>
              <a:rPr lang="cs-CZ" dirty="0" smtClean="0"/>
              <a:t>odkud se na volební sliby </a:t>
            </a:r>
            <a:r>
              <a:rPr lang="cs-CZ" dirty="0"/>
              <a:t>vezmou peníze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077" y="7350"/>
            <a:ext cx="2441923" cy="3270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volebních místností přicházejí voliči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18" y="1156940"/>
            <a:ext cx="8547416" cy="5701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42860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Voliči a průběh voleb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64096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Každý volič </a:t>
            </a:r>
          </a:p>
          <a:p>
            <a:r>
              <a:rPr lang="cs-CZ" sz="2400" dirty="0" smtClean="0"/>
              <a:t>má stanoven svůj </a:t>
            </a:r>
            <a:r>
              <a:rPr lang="cs-CZ" sz="2400" dirty="0"/>
              <a:t>volební </a:t>
            </a:r>
            <a:r>
              <a:rPr lang="cs-CZ" sz="2400" b="1" dirty="0" smtClean="0"/>
              <a:t>obvod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b="1" dirty="0" smtClean="0"/>
              <a:t>volební</a:t>
            </a:r>
            <a:r>
              <a:rPr lang="cs-CZ" sz="2400" dirty="0" smtClean="0"/>
              <a:t> </a:t>
            </a:r>
            <a:r>
              <a:rPr lang="cs-CZ" sz="2400" b="1" dirty="0" smtClean="0"/>
              <a:t>místo </a:t>
            </a:r>
          </a:p>
          <a:p>
            <a:pPr marL="0" indent="0">
              <a:buNone/>
            </a:pPr>
            <a:r>
              <a:rPr lang="cs-CZ" sz="2400" b="1" dirty="0" smtClean="0"/>
              <a:t>       </a:t>
            </a:r>
            <a:r>
              <a:rPr lang="cs-CZ" sz="2400" dirty="0" smtClean="0"/>
              <a:t>( škola, kulturní dům apod.)</a:t>
            </a:r>
            <a:endParaRPr lang="cs-CZ" sz="2400" dirty="0"/>
          </a:p>
          <a:p>
            <a:r>
              <a:rPr lang="cs-CZ" sz="2400" dirty="0" smtClean="0"/>
              <a:t>dostane </a:t>
            </a:r>
            <a:r>
              <a:rPr lang="cs-CZ" sz="2400" dirty="0"/>
              <a:t>předem</a:t>
            </a:r>
            <a:r>
              <a:rPr lang="cs-CZ" sz="2400" b="1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hlasovací lístky všech stran i jednotlivců</a:t>
            </a:r>
            <a:r>
              <a:rPr lang="cs-CZ" sz="2400" dirty="0" smtClean="0"/>
              <a:t>,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kteří kandidují ve volbách 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den voleb se dostaví na </a:t>
            </a:r>
            <a:r>
              <a:rPr lang="cs-CZ" sz="2400" b="1" dirty="0" smtClean="0"/>
              <a:t>volební místo </a:t>
            </a:r>
            <a:r>
              <a:rPr lang="cs-CZ" sz="2400" dirty="0" smtClean="0"/>
              <a:t>do </a:t>
            </a:r>
            <a:r>
              <a:rPr lang="cs-CZ" sz="2400" dirty="0" smtClean="0">
                <a:solidFill>
                  <a:srgbClr val="FF0000"/>
                </a:solidFill>
              </a:rPr>
              <a:t>volební místnosti </a:t>
            </a:r>
            <a:r>
              <a:rPr lang="cs-CZ" sz="2400" dirty="0" smtClean="0"/>
              <a:t>se svými lístky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rokáže se volební komisi </a:t>
            </a:r>
            <a:r>
              <a:rPr lang="cs-CZ" sz="2400" dirty="0" smtClean="0">
                <a:solidFill>
                  <a:srgbClr val="FF0000"/>
                </a:solidFill>
              </a:rPr>
              <a:t>občanským průkazem 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komise jeho jméno </a:t>
            </a:r>
            <a:r>
              <a:rPr lang="cs-CZ" sz="2400" b="1" dirty="0" smtClean="0"/>
              <a:t>označí v seznamu</a:t>
            </a:r>
            <a:r>
              <a:rPr lang="cs-CZ" sz="2400" dirty="0" smtClean="0"/>
              <a:t>, aby nemohl hlasovat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dvakrát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odděleném prostoru za plentou vybere </a:t>
            </a:r>
            <a:r>
              <a:rPr lang="cs-CZ" sz="2400" b="1" dirty="0" smtClean="0"/>
              <a:t>jeden hlasovací lístek</a:t>
            </a:r>
            <a:r>
              <a:rPr lang="cs-CZ" sz="2400" dirty="0"/>
              <a:t>,</a:t>
            </a:r>
            <a:r>
              <a:rPr lang="cs-CZ" sz="2400" dirty="0" smtClean="0"/>
              <a:t> </a:t>
            </a:r>
            <a:r>
              <a:rPr lang="cs-CZ" sz="2400" dirty="0"/>
              <a:t>m</a:t>
            </a:r>
            <a:r>
              <a:rPr lang="cs-CZ" sz="2400" dirty="0" smtClean="0"/>
              <a:t>ůže jej upravit </a:t>
            </a:r>
            <a:r>
              <a:rPr lang="cs-CZ" sz="2400" b="1" dirty="0" smtClean="0"/>
              <a:t>zakroužkováním</a:t>
            </a:r>
            <a:r>
              <a:rPr lang="cs-CZ" sz="2400" dirty="0" smtClean="0"/>
              <a:t> vybraných 2 kandidátů</a:t>
            </a:r>
          </a:p>
          <a:p>
            <a:r>
              <a:rPr lang="cs-CZ" sz="2400" dirty="0" smtClean="0"/>
              <a:t>vloží lístek do orazítkované obálky a vhodí do </a:t>
            </a:r>
            <a:r>
              <a:rPr lang="cs-CZ" sz="2400" b="1" dirty="0" smtClean="0"/>
              <a:t>hlasovací schránky 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80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Výsledky voleb jsou zveřejněny po sečtení voličských hlasů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27168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894268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/>
                <a:ea typeface="Times New Roman"/>
              </a:rPr>
              <a:t/>
            </a:r>
            <a:br>
              <a:rPr lang="cs-CZ" b="1" dirty="0" smtClean="0">
                <a:latin typeface="Arial"/>
                <a:ea typeface="Times New Roman"/>
              </a:rPr>
            </a:br>
            <a:r>
              <a:rPr lang="cs-CZ" b="1" dirty="0" smtClean="0">
                <a:latin typeface="Arial"/>
                <a:ea typeface="Times New Roman"/>
              </a:rPr>
              <a:t>Způsob </a:t>
            </a:r>
            <a:r>
              <a:rPr lang="cs-CZ" b="1" dirty="0">
                <a:latin typeface="Arial"/>
                <a:ea typeface="Times New Roman"/>
              </a:rPr>
              <a:t>voleb.</a:t>
            </a:r>
            <a:r>
              <a:rPr lang="cs-CZ" dirty="0">
                <a:latin typeface="Times New Roman"/>
                <a:ea typeface="Times New Roman"/>
              </a:rPr>
              <a:t/>
            </a:r>
            <a:br>
              <a:rPr lang="cs-CZ" dirty="0">
                <a:latin typeface="Times New Roman"/>
                <a:ea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 Jaké </a:t>
            </a:r>
            <a:r>
              <a:rPr lang="cs-CZ" b="1" dirty="0"/>
              <a:t>máme 2 systémy voleb</a:t>
            </a:r>
            <a:r>
              <a:rPr lang="cs-CZ" b="1" dirty="0" smtClean="0"/>
              <a:t>?</a:t>
            </a:r>
            <a:endParaRPr lang="cs-CZ" dirty="0"/>
          </a:p>
          <a:p>
            <a:r>
              <a:rPr lang="cs-CZ" dirty="0"/>
              <a:t>Volí se buď podle</a:t>
            </a:r>
            <a:r>
              <a:rPr lang="cs-CZ" b="1" dirty="0"/>
              <a:t> poměrného zastoupení, </a:t>
            </a:r>
            <a:r>
              <a:rPr lang="cs-CZ" dirty="0"/>
              <a:t>nebo podle</a:t>
            </a:r>
            <a:r>
              <a:rPr lang="cs-CZ" b="1" dirty="0"/>
              <a:t> většinového systému</a:t>
            </a:r>
            <a:r>
              <a:rPr lang="cs-CZ" b="1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2. Co </a:t>
            </a:r>
            <a:r>
              <a:rPr lang="cs-CZ" b="1" dirty="0"/>
              <a:t>je to poměrný systém</a:t>
            </a:r>
            <a:r>
              <a:rPr lang="cs-CZ" b="1" dirty="0" smtClean="0"/>
              <a:t>?</a:t>
            </a:r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Poměrný systém - </a:t>
            </a:r>
            <a:r>
              <a:rPr lang="cs-CZ" dirty="0"/>
              <a:t>volby do Poslanecké sněmovny. Voliči hlasují pro celou politickou stranu. Vyberou jen její lístek a na něm mohou 2 kandidáty zatrhnout = upřednostnit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Čím víc lístků strana získá, tím víc jejich </a:t>
            </a:r>
            <a:r>
              <a:rPr lang="cs-CZ" dirty="0" smtClean="0"/>
              <a:t>kandidátů </a:t>
            </a:r>
            <a:r>
              <a:rPr lang="cs-CZ" dirty="0"/>
              <a:t>bude zvoleno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dirty="0" smtClean="0"/>
              <a:t>3. Co </a:t>
            </a:r>
            <a:r>
              <a:rPr lang="cs-CZ" b="1" dirty="0"/>
              <a:t>je to většinový systém</a:t>
            </a:r>
            <a:r>
              <a:rPr lang="cs-CZ" b="1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Většinový systém</a:t>
            </a:r>
            <a:r>
              <a:rPr lang="cs-CZ" dirty="0"/>
              <a:t> – volič vybírá jediného kandidáta .  </a:t>
            </a:r>
          </a:p>
          <a:p>
            <a:r>
              <a:rPr lang="cs-CZ" dirty="0"/>
              <a:t>Vítězem je kandidát, který obdržel nejvíce hlasů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b="1" dirty="0" smtClean="0"/>
              <a:t>4. Popiš </a:t>
            </a:r>
            <a:r>
              <a:rPr lang="cs-CZ" b="1" dirty="0"/>
              <a:t>průběh voleb</a:t>
            </a:r>
            <a:r>
              <a:rPr lang="cs-CZ" b="1" dirty="0" smtClean="0"/>
              <a:t>.</a:t>
            </a:r>
            <a:endParaRPr lang="cs-CZ" dirty="0"/>
          </a:p>
          <a:p>
            <a:r>
              <a:rPr lang="cs-CZ" dirty="0"/>
              <a:t>V den voleb se dostaví volič se svými lístky do </a:t>
            </a:r>
            <a:r>
              <a:rPr lang="cs-CZ" b="1" dirty="0"/>
              <a:t>volební místnosti</a:t>
            </a:r>
            <a:r>
              <a:rPr lang="cs-CZ" dirty="0"/>
              <a:t>.</a:t>
            </a:r>
          </a:p>
          <a:p>
            <a:r>
              <a:rPr lang="cs-CZ" dirty="0"/>
              <a:t>Tam se prokáže </a:t>
            </a:r>
            <a:r>
              <a:rPr lang="cs-CZ" b="1" dirty="0"/>
              <a:t>občanským průkazem</a:t>
            </a:r>
            <a:r>
              <a:rPr lang="cs-CZ" dirty="0"/>
              <a:t>.</a:t>
            </a:r>
          </a:p>
          <a:p>
            <a:r>
              <a:rPr lang="cs-CZ" dirty="0"/>
              <a:t>Komise ho zatrhne v </a:t>
            </a:r>
            <a:r>
              <a:rPr lang="cs-CZ" b="1" dirty="0"/>
              <a:t>seznamu voličů</a:t>
            </a:r>
            <a:r>
              <a:rPr lang="cs-CZ" dirty="0"/>
              <a:t> , aby nevolil 2x.</a:t>
            </a:r>
          </a:p>
          <a:p>
            <a:r>
              <a:rPr lang="cs-CZ" dirty="0"/>
              <a:t>Jde za </a:t>
            </a:r>
            <a:r>
              <a:rPr lang="cs-CZ" b="1" dirty="0"/>
              <a:t>plentu</a:t>
            </a:r>
            <a:r>
              <a:rPr lang="cs-CZ" dirty="0"/>
              <a:t> a tam vybraný lístek vloží do orazítkované obálky. Tu pak vhodí do </a:t>
            </a:r>
            <a:r>
              <a:rPr lang="cs-CZ" b="1" dirty="0"/>
              <a:t>urny.</a:t>
            </a:r>
            <a:endParaRPr lang="cs-CZ" dirty="0"/>
          </a:p>
          <a:p>
            <a:r>
              <a:rPr lang="cs-CZ" dirty="0" smtClean="0"/>
              <a:t>V</a:t>
            </a:r>
            <a:r>
              <a:rPr lang="cs-CZ" dirty="0"/>
              <a:t> obálce musí být jen </a:t>
            </a:r>
            <a:r>
              <a:rPr lang="cs-CZ" b="1" dirty="0"/>
              <a:t>jeden</a:t>
            </a:r>
            <a:r>
              <a:rPr lang="cs-CZ" dirty="0"/>
              <a:t> lístek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9305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Použitá </a:t>
            </a:r>
            <a:r>
              <a:rPr lang="cs-CZ" dirty="0"/>
              <a:t>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3349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Autofit/>
          </a:bodyPr>
          <a:lstStyle/>
          <a:p>
            <a:r>
              <a:rPr lang="cs-CZ" sz="2000" dirty="0" smtClean="0"/>
              <a:t>Zdroje a adresy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http://www.bing.com/images/search?q=volby+v+%C4%8CR&amp;qs=n&amp;form=QBLH&amp;pq=volby+v+%C4%8D&amp;sc=0-8&amp;sp=-1&amp;sk=#view=detail&amp;id=5AD512EDB25FDD26D375B71087B56914EAC7F308&amp;selectedIndex=29YSLEDKY</a:t>
            </a:r>
          </a:p>
          <a:p>
            <a:pPr marL="0" indent="0">
              <a:buNone/>
            </a:pPr>
            <a:r>
              <a:rPr lang="cs-CZ" sz="1600" dirty="0" smtClean="0"/>
              <a:t> </a:t>
            </a:r>
            <a:r>
              <a:rPr lang="cs-CZ" sz="1600" u="sng" dirty="0"/>
              <a:t>http://www.bing.com/images/search?q=volba+prezidenta+2013&amp;qs=AS&amp;form=QBLH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www.bing.com/images/search?q=volba+prezidenta+2013&amp;qs=AS&amp;form=QBLH&amp;pq=volba+&amp;sc=5-6&amp;sp=2&amp;sk=AS1#view=detail&amp;id=9459EF543876AA6B9FE53ACD002E3FACC1A6482D&amp;selectedIndex=10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www.bing.com/images/search?q=volba+prezidenta+2013&amp;qs=AS&amp;form=QBLH&amp;pq=volba+&amp;sc=5-6&amp;sp=2&amp;sk=AS1#view=detail&amp;id=92961DD62E6398A053889FC0096D7BCC397196C9&amp;selectedIndex=9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http://www.bing.com/images/search?q=volby+v+%C4%8CR&amp;qs=n&amp;form=QBLH&amp;pq=volby+v+%C4%8Dr&amp;sc=0-8&amp;sp=-1&amp;sk=#view=detail&amp;id=A1C74A47F0D312D74B2160B28212851FBC82EB8F&amp;selectedIndex=51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http://www.bing.com/images/search?q=volby+v+%C4%8CR&amp;qs=n&amp;form=QBLH&amp;pq=volby+v+%C4%8Dr&amp;sc=0-8&amp;sp=-1&amp;sk=#view=detail&amp;id=468A59C48F706C27AC757FCEE8F9D924FA09AA91&amp;selectedIndex=48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http://www.bing.com/images/search?q=volby+v+%C4%8CR&amp;qs=n&amp;form=QBLH&amp;pq=volby+v+%C4%8D&amp;sc=0-8&amp;sp=-1&amp;sk=#a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860447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Pokračování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9217024" cy="554461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u="sng" dirty="0"/>
              <a:t>http://www.bing.com/images/search?q=volby+v+%C4%8CR&amp;qs=n&amp;form=QBLH&amp;pq=volby+v+%C4%8D&amp;sc=0-8&amp;sp=-1&amp;sk=#view=detail&amp;id=860846D76AD023F2A472475E0523079C946BAFF2&amp;selectedIndex=59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http://www.bing.com/images/search?q=volby+v+%C4%8CR&amp;qs=n&amp;form=QBLH&amp;pq=volby+v+%C4%8D&amp;sc=0-8&amp;sp=-1&amp;sk=#view=detail&amp;id=5AD512EDB25FDD26D375C161529DA62C61A30336&amp;selectedIndex=41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http://www.bing.com/images/search?q=volby+v+%C4%8CR&amp;qs=n&amp;form=QBLH&amp;pq=volby+v+%C4%8D&amp;sc=0-8&amp;sp=-1&amp;sk=#view=detail&amp;id=5AD512EDB25FDD26D375B979DDFFC47EBEBC0FFD&amp;selectedIndex=35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http://www.bing.com/images/search?q=volby+v+%C4%8CR&amp;qs=n&amp;form=QBLH&amp;pq=volby+v+%C4%8D&amp;sc=0-8&amp;sp=-1&amp;sk=#view=detail&amp;id=5AD512EDB25FDD26D375B71087B56914EAC7F308&amp;selectedIndex=29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http://www.bing.com/images/search?q=volby+v+%C4%8CR&amp;qs=n&amp;form=QBLH&amp;pq=volby+v+%C4%8D&amp;sc=0-8&amp;sp=-1&amp;sk=#view=detail&amp;id=358EAF12B09918AE0AE7BE8650388228AB0EC06C&amp;selectedIndex=73</a:t>
            </a:r>
            <a:endParaRPr lang="cs-CZ" dirty="0"/>
          </a:p>
          <a:p>
            <a:pPr marL="0" indent="0">
              <a:buNone/>
            </a:pPr>
            <a:r>
              <a:rPr lang="cs-CZ" u="sng" dirty="0" smtClean="0"/>
              <a:t>www.bing.com/images/search?q=volby+v+ČR&amp;qs=n&amp;form=QBLH&amp;pq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http://www.bing.com/images/search?q=volby+v+%</a:t>
            </a:r>
            <a:r>
              <a:rPr lang="cs-CZ" u="sng" dirty="0" smtClean="0"/>
              <a:t>C4%8CR&amp;qs=n&amp;fom=QBLH&amp;pq=volby+v</a:t>
            </a:r>
            <a:r>
              <a:rPr lang="cs-CZ" u="sng" dirty="0"/>
              <a:t>+%C4%8D&amp;sc=0-8&amp;sp=-1&amp;sk=#view=detail&amp;id=CC816395F391B243BD5EC5DC0535325582CDB3FA&amp;selectedIndex=90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8307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Pokračování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/>
              <a:t>http://www.bing.com/images/search?q=volby+v+%C4%8CR&amp;qs=n&amp;form=QBLH&amp;pq=volby+v+%</a:t>
            </a:r>
            <a:r>
              <a:rPr lang="cs-CZ" sz="1800" u="sng" dirty="0" smtClean="0"/>
              <a:t>C4%8D&amp;sc=0-8&amp;sp=1&amp;sk</a:t>
            </a:r>
            <a:r>
              <a:rPr lang="cs-CZ" sz="1800" u="sng" dirty="0"/>
              <a:t>=#view=detail&amp;id=E3F9DE3191F10F810845B8C6442604E0E727A696&amp;selectedIndex=101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http://www.bing.com/images/search?q=volebn%C3%AD+program&amp;qs=n&amp;form=QBLH&amp;pq=volebn%C3%AD+program&amp;sc=0-10&amp;sp=-</a:t>
            </a:r>
            <a:r>
              <a:rPr lang="cs-CZ" sz="1800" u="sng" dirty="0" smtClean="0"/>
              <a:t>1&amp;sk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http://www.bing.com/images/search?q=volebn%C3%AD+program&amp;qs=n&amp;form=QBLH&amp;pq=volebn%C3%AD+program&amp;sc=0-10&amp;sp=-</a:t>
            </a:r>
            <a:r>
              <a:rPr lang="cs-CZ" sz="1800" u="sng" dirty="0" smtClean="0"/>
              <a:t>1&amp;sk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http://www.bing.com/images/search?q=hOLE%C5%A0OV+&amp;qs=n&amp;form=QBIR&amp;pq=hole%C5%A1ov+&amp;sc=0-0&amp;sp=-1&amp;sk=&amp;id=36D87FA7AB02196B79AD586A36BDE7BC43FBD622&amp;selectedIndex=90#view=detail&amp;id=36D87FA7AB02196B79AD586A36BDE7BC43FBD622&amp;selectedIndex=0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080842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980</Words>
  <Application>Microsoft Office PowerPoint</Application>
  <PresentationFormat>Předvádění na obrazovce (4:3)</PresentationFormat>
  <Paragraphs>256</Paragraphs>
  <Slides>28</Slides>
  <Notes>28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Výukový materiál Zpracovaný v rámci projektu EU peníze školám </vt:lpstr>
      <vt:lpstr> Téma: Člověk v demokratickém státě 11. Průběh voleb do zastupitelských orgánů </vt:lpstr>
      <vt:lpstr>Volební právo </vt:lpstr>
      <vt:lpstr> Volební právo </vt:lpstr>
      <vt:lpstr> Volební právo </vt:lpstr>
      <vt:lpstr> Parlamentní volby </vt:lpstr>
      <vt:lpstr>Druhy voleb</vt:lpstr>
      <vt:lpstr>Volby v zahraničí</vt:lpstr>
      <vt:lpstr>Volby prezidenta ČR v New Yorku </vt:lpstr>
      <vt:lpstr>Druhy voleb</vt:lpstr>
      <vt:lpstr>Způsob voleb</vt:lpstr>
      <vt:lpstr>Přímá volba prezidenta republiky, 1. kolo</vt:lpstr>
      <vt:lpstr>Přímá volba prezidenta republiky, 2. kolo</vt:lpstr>
      <vt:lpstr>  Volební kampaň  </vt:lpstr>
      <vt:lpstr> Politické strany konají předvolební schůze  </vt:lpstr>
      <vt:lpstr>  Volební program   </vt:lpstr>
      <vt:lpstr>Volební programy stran</vt:lpstr>
      <vt:lpstr>Průběh voleb</vt:lpstr>
      <vt:lpstr> Voliči mají svůj volební obvod ,  volební místo  a  dostanou předem volební lístky. </vt:lpstr>
      <vt:lpstr>Voliči</vt:lpstr>
      <vt:lpstr>Do volebních místností přicházejí voliči</vt:lpstr>
      <vt:lpstr>Voliči a průběh voleb</vt:lpstr>
      <vt:lpstr>Výsledky voleb jsou zveřejněny po sečtení voličských hlasů</vt:lpstr>
      <vt:lpstr> Způsob voleb. </vt:lpstr>
      <vt:lpstr> Použitá literatura a zdroje </vt:lpstr>
      <vt:lpstr>Zdroje a adresy</vt:lpstr>
      <vt:lpstr>Pokračování</vt:lpstr>
      <vt:lpstr>Pokračování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40</cp:revision>
  <dcterms:created xsi:type="dcterms:W3CDTF">2013-11-22T15:12:52Z</dcterms:created>
  <dcterms:modified xsi:type="dcterms:W3CDTF">2014-01-31T19:52:32Z</dcterms:modified>
</cp:coreProperties>
</file>