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7" r:id="rId2"/>
    <p:sldId id="257" r:id="rId3"/>
    <p:sldId id="258" r:id="rId4"/>
    <p:sldId id="259" r:id="rId5"/>
    <p:sldId id="274" r:id="rId6"/>
    <p:sldId id="260" r:id="rId7"/>
    <p:sldId id="261" r:id="rId8"/>
    <p:sldId id="277" r:id="rId9"/>
    <p:sldId id="273" r:id="rId10"/>
    <p:sldId id="262" r:id="rId11"/>
    <p:sldId id="263" r:id="rId12"/>
    <p:sldId id="268" r:id="rId13"/>
    <p:sldId id="269" r:id="rId14"/>
    <p:sldId id="271" r:id="rId15"/>
    <p:sldId id="272" r:id="rId16"/>
    <p:sldId id="264" r:id="rId17"/>
    <p:sldId id="265" r:id="rId18"/>
    <p:sldId id="275" r:id="rId19"/>
    <p:sldId id="276" r:id="rId20"/>
    <p:sldId id="266" r:id="rId21"/>
    <p:sldId id="270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3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9533C-9585-4707-94D2-C1620431D97F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E1130-011E-46F8-9602-E99497976A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41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714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71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889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6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608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371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99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9814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975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500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2608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5960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458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51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2880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924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63871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9086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2365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939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45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38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249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765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7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348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09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839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9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31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34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37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73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.cz/cz/stat_symboly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/aspi.cz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899592" y="9484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23528" y="2564904"/>
            <a:ext cx="8640960" cy="388843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t: </a:t>
            </a:r>
            <a:r>
              <a:rPr lang="cs-CZ" sz="2300" b="1" dirty="0" smtClean="0">
                <a:solidFill>
                  <a:srgbClr val="FF0000"/>
                </a:solidFill>
              </a:rPr>
              <a:t>Občanská výchova</a:t>
            </a:r>
          </a:p>
          <a:p>
            <a:pPr algn="l"/>
            <a:r>
              <a:rPr lang="cs-CZ" sz="2300" b="1" dirty="0" smtClean="0">
                <a:solidFill>
                  <a:srgbClr val="FF0000"/>
                </a:solidFill>
              </a:rPr>
              <a:t>Ročník: 3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Tematická oblast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OV3</a:t>
            </a: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Tento materiál slouží k výuce a opakování učiva pro žáky, kteří byli v souladu s § 9 vyhlášky číslo 73/2005 Sb. o vzdělávání dětí, žáků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  <a:endParaRPr lang="cs-CZ" sz="2100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Autor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</a:t>
            </a:r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Mgr. Marcela VLASATÍKOVÁ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Srpen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cxnSp>
        <p:nvCxnSpPr>
          <p:cNvPr id="12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31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92" y="1988840"/>
            <a:ext cx="7772400" cy="1470025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Téma: Člověk v demokratickém státě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3200" b="1" dirty="0" smtClean="0"/>
              <a:t>12. Politika, politické strany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1464" y="4725144"/>
            <a:ext cx="6400800" cy="1896616"/>
          </a:xfrm>
        </p:spPr>
        <p:txBody>
          <a:bodyPr>
            <a:normAutofit/>
          </a:bodyPr>
          <a:lstStyle/>
          <a:p>
            <a:pPr algn="r"/>
            <a:endParaRPr lang="cs-CZ" dirty="0" smtClean="0"/>
          </a:p>
          <a:p>
            <a:pPr algn="r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290"/>
            <a:ext cx="5743575" cy="1400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894984"/>
            <a:ext cx="3312368" cy="248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Politika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468052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sz="4700" b="1" dirty="0"/>
              <a:t>Politika</a:t>
            </a:r>
            <a:r>
              <a:rPr lang="cs-CZ" sz="4700" dirty="0"/>
              <a:t>  je to správa věcí </a:t>
            </a:r>
            <a:r>
              <a:rPr lang="cs-CZ" sz="4700" dirty="0" smtClean="0"/>
              <a:t>veřejných</a:t>
            </a:r>
          </a:p>
          <a:p>
            <a:endParaRPr lang="cs-CZ" dirty="0" smtClean="0"/>
          </a:p>
          <a:p>
            <a:r>
              <a:rPr lang="cs-CZ" dirty="0">
                <a:solidFill>
                  <a:srgbClr val="FF0000"/>
                </a:solidFill>
              </a:rPr>
              <a:t>Vnitřní politika </a:t>
            </a:r>
            <a:r>
              <a:rPr lang="cs-CZ" dirty="0"/>
              <a:t>– stát se stará o záležitostí svých </a:t>
            </a:r>
            <a:r>
              <a:rPr lang="cs-CZ" dirty="0" smtClean="0"/>
              <a:t>občanů.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dirty="0"/>
              <a:t>to </a:t>
            </a:r>
            <a:r>
              <a:rPr lang="cs-CZ" b="1" dirty="0"/>
              <a:t>řízení vnitřních </a:t>
            </a:r>
            <a:r>
              <a:rPr lang="cs-CZ" b="1" dirty="0" smtClean="0"/>
              <a:t>záležitostí.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>
                <a:solidFill>
                  <a:srgbClr val="FF0000"/>
                </a:solidFill>
              </a:rPr>
              <a:t>Zahraniční politika </a:t>
            </a:r>
            <a:r>
              <a:rPr lang="cs-CZ" dirty="0"/>
              <a:t>–dvoustranné přátelské </a:t>
            </a:r>
            <a:r>
              <a:rPr lang="cs-CZ" dirty="0" smtClean="0"/>
              <a:t>vztahy.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dirty="0"/>
              <a:t>to </a:t>
            </a:r>
            <a:r>
              <a:rPr lang="cs-CZ" b="1" dirty="0"/>
              <a:t>udržování vztahů s ostatními státy </a:t>
            </a:r>
            <a:r>
              <a:rPr lang="cs-CZ" dirty="0"/>
              <a:t>a </a:t>
            </a:r>
            <a:r>
              <a:rPr lang="cs-CZ" dirty="0" smtClean="0"/>
              <a:t>světového míru.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31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Pluralita politických názorů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489654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dirty="0" smtClean="0"/>
              <a:t> </a:t>
            </a:r>
            <a:endParaRPr lang="cs-CZ" dirty="0" smtClean="0"/>
          </a:p>
          <a:p>
            <a:pPr marL="0" lvl="0" indent="0" algn="ctr">
              <a:buNone/>
            </a:pPr>
            <a:r>
              <a:rPr lang="cs-CZ" b="1" dirty="0" smtClean="0"/>
              <a:t>Pluralita </a:t>
            </a:r>
            <a:r>
              <a:rPr lang="cs-CZ" b="1" dirty="0"/>
              <a:t>politických názorů</a:t>
            </a:r>
            <a:r>
              <a:rPr lang="cs-CZ" dirty="0"/>
              <a:t> – je to rozmanitost politických názorů. </a:t>
            </a:r>
            <a:endParaRPr lang="cs-CZ" dirty="0" smtClean="0"/>
          </a:p>
          <a:p>
            <a:pPr marL="0" lv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Různé </a:t>
            </a:r>
            <a:r>
              <a:rPr lang="cs-CZ" b="1" dirty="0"/>
              <a:t>strany , hnutí a </a:t>
            </a:r>
            <a:r>
              <a:rPr lang="cs-CZ" b="1" dirty="0" smtClean="0"/>
              <a:t>organizace</a:t>
            </a:r>
          </a:p>
          <a:p>
            <a:pPr marL="0" indent="0" algn="ctr">
              <a:buNone/>
            </a:pPr>
            <a:r>
              <a:rPr lang="cs-CZ" dirty="0" smtClean="0"/>
              <a:t>se </a:t>
            </a:r>
            <a:r>
              <a:rPr lang="cs-CZ" dirty="0"/>
              <a:t>snaží přesvědčovat občany </a:t>
            </a:r>
          </a:p>
          <a:p>
            <a:pPr marL="0" indent="0" algn="ctr">
              <a:buNone/>
            </a:pPr>
            <a:r>
              <a:rPr lang="cs-CZ" sz="2400" dirty="0" smtClean="0"/>
              <a:t>o</a:t>
            </a:r>
            <a:r>
              <a:rPr lang="cs-CZ" sz="2400" dirty="0" smtClean="0"/>
              <a:t> </a:t>
            </a:r>
            <a:r>
              <a:rPr lang="cs-CZ" sz="2400" dirty="0" smtClean="0"/>
              <a:t>správnosti svých </a:t>
            </a:r>
            <a:r>
              <a:rPr lang="cs-CZ" sz="2400" dirty="0"/>
              <a:t>názorů </a:t>
            </a:r>
            <a:r>
              <a:rPr lang="cs-CZ" sz="2400" dirty="0" smtClean="0"/>
              <a:t>a </a:t>
            </a:r>
            <a:r>
              <a:rPr lang="cs-CZ" sz="2400" dirty="0" smtClean="0"/>
              <a:t>získat  </a:t>
            </a:r>
            <a:r>
              <a:rPr lang="cs-CZ" sz="2400" dirty="0" smtClean="0"/>
              <a:t>jejich hlasy u voleb.</a:t>
            </a:r>
            <a:endParaRPr lang="cs-CZ" sz="2400" dirty="0"/>
          </a:p>
          <a:p>
            <a:pPr marL="0" indent="0" algn="ctr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827061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sz="3200" dirty="0" smtClean="0">
                <a:latin typeface="Arial"/>
                <a:ea typeface="Times New Roman"/>
              </a:rPr>
              <a:t/>
            </a:r>
            <a:br>
              <a:rPr lang="cs-CZ" sz="3200" dirty="0" smtClean="0">
                <a:latin typeface="Arial"/>
                <a:ea typeface="Times New Roman"/>
              </a:rPr>
            </a:br>
            <a:r>
              <a:rPr lang="cs-CZ" sz="3200" dirty="0" smtClean="0">
                <a:latin typeface="Arial"/>
                <a:ea typeface="Times New Roman"/>
              </a:rPr>
              <a:t>Jak </a:t>
            </a:r>
            <a:r>
              <a:rPr lang="cs-CZ" sz="3200" dirty="0">
                <a:latin typeface="Arial"/>
                <a:ea typeface="Times New Roman"/>
              </a:rPr>
              <a:t>se dělí politické názory?</a:t>
            </a:r>
            <a:r>
              <a:rPr lang="cs-CZ" sz="3200" dirty="0">
                <a:latin typeface="Times New Roman"/>
                <a:ea typeface="Times New Roman"/>
              </a:rPr>
              <a:t/>
            </a:r>
            <a:br>
              <a:rPr lang="cs-CZ" sz="3200" dirty="0">
                <a:latin typeface="Times New Roman"/>
                <a:ea typeface="Times New Roman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Politické </a:t>
            </a:r>
            <a:r>
              <a:rPr lang="cs-CZ" b="1" dirty="0"/>
              <a:t>názory se dělí </a:t>
            </a:r>
            <a:r>
              <a:rPr lang="cs-CZ" b="1" dirty="0" smtClean="0"/>
              <a:t>na 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levicové</a:t>
            </a:r>
            <a:r>
              <a:rPr lang="cs-CZ" sz="4000" b="1" dirty="0" smtClean="0"/>
              <a:t> </a:t>
            </a:r>
          </a:p>
          <a:p>
            <a:pPr marL="0" indent="0" algn="ctr">
              <a:buNone/>
            </a:pPr>
            <a:r>
              <a:rPr lang="cs-CZ" b="1" dirty="0" smtClean="0"/>
              <a:t>a</a:t>
            </a:r>
          </a:p>
          <a:p>
            <a:pPr marL="0" indent="0" algn="ctr">
              <a:buNone/>
            </a:pPr>
            <a:r>
              <a:rPr lang="cs-CZ" b="1" dirty="0" smtClean="0"/>
              <a:t> </a:t>
            </a:r>
            <a:r>
              <a:rPr lang="cs-CZ" sz="4000" b="1" dirty="0">
                <a:solidFill>
                  <a:srgbClr val="FF0000"/>
                </a:solidFill>
              </a:rPr>
              <a:t>pravicové.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1829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Levice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/>
              <a:t>Levice</a:t>
            </a:r>
            <a:r>
              <a:rPr lang="cs-CZ" dirty="0"/>
              <a:t> – levicoví politici chtějí stát založený na </a:t>
            </a:r>
            <a:r>
              <a:rPr lang="cs-CZ" dirty="0">
                <a:solidFill>
                  <a:srgbClr val="FF0000"/>
                </a:solidFill>
              </a:rPr>
              <a:t>solidaritě a sociální pomoci. 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Chrání </a:t>
            </a:r>
            <a:r>
              <a:rPr lang="cs-CZ" dirty="0"/>
              <a:t>slabé, dává peníze do školství, zdravotnictví a na sociální účely</a:t>
            </a:r>
            <a:r>
              <a:rPr lang="cs-CZ" dirty="0" smtClean="0"/>
              <a:t>.</a:t>
            </a:r>
          </a:p>
          <a:p>
            <a:r>
              <a:rPr lang="cs-CZ" dirty="0" smtClean="0"/>
              <a:t>Má </a:t>
            </a:r>
            <a:r>
              <a:rPr lang="cs-CZ" dirty="0"/>
              <a:t>velké daně. Vyhovuje těm, kdo chtějí pomoc a ochranu.  </a:t>
            </a:r>
            <a:endParaRPr lang="cs-CZ" dirty="0" smtClean="0"/>
          </a:p>
          <a:p>
            <a:r>
              <a:rPr lang="cs-CZ" dirty="0" smtClean="0"/>
              <a:t>Má </a:t>
            </a:r>
            <a:r>
              <a:rPr lang="cs-CZ" dirty="0"/>
              <a:t>za následek zadlužení státu.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9350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Pravice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772816"/>
            <a:ext cx="8964488" cy="475252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b="1" dirty="0"/>
              <a:t>Pravice</a:t>
            </a:r>
            <a:r>
              <a:rPr lang="cs-CZ" dirty="0"/>
              <a:t> – </a:t>
            </a:r>
            <a:r>
              <a:rPr lang="cs-CZ" dirty="0" smtClean="0"/>
              <a:t>nechce,  aby </a:t>
            </a:r>
            <a:r>
              <a:rPr lang="cs-CZ" dirty="0"/>
              <a:t>stát rozhodoval o všem</a:t>
            </a:r>
            <a:r>
              <a:rPr lang="cs-CZ" dirty="0" smtClean="0"/>
              <a:t>,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>
                <a:solidFill>
                  <a:srgbClr val="FF0000"/>
                </a:solidFill>
              </a:rPr>
              <a:t>chce</a:t>
            </a:r>
            <a:r>
              <a:rPr lang="cs-CZ" dirty="0"/>
              <a:t> </a:t>
            </a:r>
            <a:r>
              <a:rPr lang="cs-CZ" dirty="0" smtClean="0">
                <a:solidFill>
                  <a:srgbClr val="FF0000"/>
                </a:solidFill>
              </a:rPr>
              <a:t>podporovat svobodné podnikání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/>
              <a:t>a </a:t>
            </a:r>
            <a:r>
              <a:rPr lang="cs-CZ" dirty="0" smtClean="0">
                <a:solidFill>
                  <a:srgbClr val="FF0000"/>
                </a:solidFill>
              </a:rPr>
              <a:t>tržní hospodářství.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Cílem je zmenšit daně a omezit výdaje do školství, zdravotnictví a na sociální účely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Vyhovuje </a:t>
            </a:r>
            <a:r>
              <a:rPr lang="cs-CZ" dirty="0"/>
              <a:t>lidem samostatným a podnikavým. </a:t>
            </a:r>
            <a:endParaRPr lang="cs-CZ" dirty="0" smtClean="0"/>
          </a:p>
          <a:p>
            <a:r>
              <a:rPr lang="cs-CZ" dirty="0" smtClean="0"/>
              <a:t>Dluhy </a:t>
            </a:r>
            <a:r>
              <a:rPr lang="cs-CZ" dirty="0"/>
              <a:t>státu chce zmenšit.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000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/>
                <a:ea typeface="Times New Roman"/>
              </a:rPr>
              <a:t>Otázky              Politika. Politické strany</a:t>
            </a:r>
            <a:r>
              <a:rPr lang="cs-CZ" sz="2800" dirty="0">
                <a:latin typeface="Times New Roman"/>
                <a:ea typeface="Times New Roman"/>
              </a:rPr>
              <a:t/>
            </a:r>
            <a:br>
              <a:rPr lang="cs-CZ" sz="2800" dirty="0">
                <a:latin typeface="Times New Roman"/>
                <a:ea typeface="Times New Roman"/>
              </a:rPr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320479"/>
          </a:xfrm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2400" dirty="0" smtClean="0"/>
              <a:t>Co </a:t>
            </a:r>
            <a:r>
              <a:rPr lang="cs-CZ" sz="2400" dirty="0"/>
              <a:t>je to politika?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/>
              <a:t>Jak se dělí politika?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Co </a:t>
            </a:r>
            <a:r>
              <a:rPr lang="cs-CZ" sz="2400" dirty="0"/>
              <a:t>je to pluralita politických názorů</a:t>
            </a:r>
            <a:r>
              <a:rPr lang="cs-CZ" sz="2400" dirty="0" smtClean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400" dirty="0" smtClean="0"/>
              <a:t>Jak </a:t>
            </a:r>
            <a:r>
              <a:rPr lang="cs-CZ" sz="2400" dirty="0"/>
              <a:t>se dělí politické názory?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400" dirty="0" smtClean="0"/>
              <a:t>Co </a:t>
            </a:r>
            <a:r>
              <a:rPr lang="cs-CZ" sz="2400" dirty="0"/>
              <a:t>je to levice</a:t>
            </a:r>
            <a:r>
              <a:rPr lang="cs-CZ" sz="2400" dirty="0" smtClean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400" dirty="0" smtClean="0"/>
              <a:t>Co </a:t>
            </a:r>
            <a:r>
              <a:rPr lang="cs-CZ" sz="2400" dirty="0"/>
              <a:t>je to pravice?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3620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latin typeface="Arial"/>
                <a:ea typeface="Times New Roman"/>
              </a:rPr>
              <a:t/>
            </a:r>
            <a:br>
              <a:rPr lang="cs-CZ" sz="2800" dirty="0" smtClean="0">
                <a:latin typeface="Arial"/>
                <a:ea typeface="Times New Roman"/>
              </a:rPr>
            </a:br>
            <a:r>
              <a:rPr lang="cs-CZ" sz="2800" dirty="0" smtClean="0">
                <a:latin typeface="Arial"/>
                <a:ea typeface="Times New Roman"/>
              </a:rPr>
              <a:t>Otázky              Politika. Politické </a:t>
            </a:r>
            <a:r>
              <a:rPr lang="cs-CZ" sz="2800" dirty="0">
                <a:latin typeface="Arial"/>
                <a:ea typeface="Times New Roman"/>
              </a:rPr>
              <a:t>strany</a:t>
            </a:r>
            <a:r>
              <a:rPr lang="cs-CZ" sz="2800" dirty="0">
                <a:latin typeface="Times New Roman"/>
                <a:ea typeface="Times New Roman"/>
              </a:rPr>
              <a:t/>
            </a:r>
            <a:br>
              <a:rPr lang="cs-CZ" sz="2800" dirty="0">
                <a:latin typeface="Times New Roman"/>
                <a:ea typeface="Times New Roman"/>
              </a:rPr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17031"/>
            <a:ext cx="8229600" cy="5805264"/>
          </a:xfrm>
        </p:spPr>
        <p:txBody>
          <a:bodyPr>
            <a:normAutofit fontScale="47500" lnSpcReduction="20000"/>
          </a:bodyPr>
          <a:lstStyle/>
          <a:p>
            <a:pPr marL="0" lvl="0" indent="0">
              <a:buNone/>
            </a:pPr>
            <a:endParaRPr lang="cs-CZ" b="1" dirty="0" smtClean="0"/>
          </a:p>
          <a:p>
            <a:pPr marL="0" lvl="0" indent="0">
              <a:buNone/>
            </a:pPr>
            <a:r>
              <a:rPr lang="cs-CZ" b="1" dirty="0" smtClean="0"/>
              <a:t>1. Co </a:t>
            </a:r>
            <a:r>
              <a:rPr lang="cs-CZ" b="1" dirty="0"/>
              <a:t>je to politika</a:t>
            </a:r>
            <a:r>
              <a:rPr lang="cs-CZ" b="1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Je </a:t>
            </a:r>
            <a:r>
              <a:rPr lang="cs-CZ" dirty="0"/>
              <a:t>to správa věcí </a:t>
            </a:r>
            <a:r>
              <a:rPr lang="cs-CZ" dirty="0" smtClean="0"/>
              <a:t>veřejných.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2. Jak </a:t>
            </a:r>
            <a:r>
              <a:rPr lang="cs-CZ" b="1" dirty="0"/>
              <a:t>se dělí politika?</a:t>
            </a:r>
          </a:p>
          <a:p>
            <a:pPr marL="0" indent="0">
              <a:buNone/>
            </a:pPr>
            <a:r>
              <a:rPr lang="cs-CZ" dirty="0" smtClean="0"/>
              <a:t>Vnitřní </a:t>
            </a:r>
            <a:r>
              <a:rPr lang="cs-CZ" dirty="0"/>
              <a:t>politika – stát se stará o záležitostí svých občanů- je to řízení vnitřních </a:t>
            </a:r>
            <a:r>
              <a:rPr lang="cs-CZ" dirty="0" smtClean="0"/>
              <a:t>záležitostí.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Zahraniční </a:t>
            </a:r>
            <a:r>
              <a:rPr lang="cs-CZ" dirty="0"/>
              <a:t>politika –dvoustranné přátelské vztahy- je to udržování vztahů s ostatními státy </a:t>
            </a:r>
            <a:r>
              <a:rPr lang="cs-CZ" dirty="0" smtClean="0"/>
              <a:t> a  světového míru.</a:t>
            </a:r>
          </a:p>
          <a:p>
            <a:pPr mar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b="1" dirty="0"/>
              <a:t>3</a:t>
            </a:r>
            <a:r>
              <a:rPr lang="cs-CZ" b="1" dirty="0" smtClean="0"/>
              <a:t>. Co </a:t>
            </a:r>
            <a:r>
              <a:rPr lang="cs-CZ" b="1" dirty="0"/>
              <a:t>je to pluralita politických názorů? </a:t>
            </a:r>
            <a:r>
              <a:rPr lang="cs-CZ" dirty="0"/>
              <a:t> Je to rozmanitost politických názorů.  </a:t>
            </a:r>
          </a:p>
          <a:p>
            <a:pPr marL="0" indent="0">
              <a:buNone/>
            </a:pPr>
            <a:r>
              <a:rPr lang="cs-CZ" dirty="0"/>
              <a:t>Různé strany a organizace se snaží získat a přesvědčovat občany o správnosti svých názorů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b="1" dirty="0"/>
              <a:t>4</a:t>
            </a:r>
            <a:r>
              <a:rPr lang="cs-CZ" b="1" dirty="0" smtClean="0"/>
              <a:t>. Jak </a:t>
            </a:r>
            <a:r>
              <a:rPr lang="cs-CZ" b="1" dirty="0"/>
              <a:t>se dělí politické názory</a:t>
            </a:r>
            <a:r>
              <a:rPr lang="cs-CZ" b="1" dirty="0" smtClean="0"/>
              <a:t>?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Politické názory se dělí na levicové a pravicové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b="1" dirty="0"/>
              <a:t>5</a:t>
            </a:r>
            <a:r>
              <a:rPr lang="cs-CZ" b="1" dirty="0" smtClean="0"/>
              <a:t>. Co </a:t>
            </a:r>
            <a:r>
              <a:rPr lang="cs-CZ" b="1" dirty="0"/>
              <a:t>je to levice</a:t>
            </a:r>
            <a:r>
              <a:rPr lang="cs-CZ" b="1" dirty="0" smtClean="0"/>
              <a:t>?</a:t>
            </a:r>
            <a:endParaRPr lang="cs-CZ" b="1" dirty="0"/>
          </a:p>
          <a:p>
            <a:pPr marL="0" indent="0">
              <a:buNone/>
            </a:pPr>
            <a:r>
              <a:rPr lang="cs-CZ" b="1" dirty="0"/>
              <a:t>Levice</a:t>
            </a:r>
            <a:r>
              <a:rPr lang="cs-CZ" dirty="0"/>
              <a:t> – levicoví politici chtějí stát založený na solidaritě a sociální pomoci. Chrání slabé, dává peníze do školství, zdravotnictví a na sociální účely</a:t>
            </a:r>
            <a:r>
              <a:rPr lang="cs-CZ" dirty="0" smtClean="0"/>
              <a:t>. Má </a:t>
            </a:r>
            <a:r>
              <a:rPr lang="cs-CZ" dirty="0"/>
              <a:t>velké daně. Vyhovuje těm, kdo chtějí pomoc a ochranu.  Má za následek zadlužení státu</a:t>
            </a:r>
            <a:r>
              <a:rPr lang="cs-CZ" dirty="0" smtClean="0"/>
              <a:t>.</a:t>
            </a: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b="1" dirty="0"/>
              <a:t>6</a:t>
            </a:r>
            <a:r>
              <a:rPr lang="cs-CZ" b="1" dirty="0" smtClean="0"/>
              <a:t>. Co </a:t>
            </a:r>
            <a:r>
              <a:rPr lang="cs-CZ" b="1" dirty="0"/>
              <a:t>je to pravice</a:t>
            </a:r>
            <a:r>
              <a:rPr lang="cs-CZ" b="1" dirty="0" smtClean="0"/>
              <a:t>?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/>
              <a:t>Pravice</a:t>
            </a:r>
            <a:r>
              <a:rPr lang="cs-CZ" dirty="0"/>
              <a:t> </a:t>
            </a:r>
            <a:r>
              <a:rPr lang="cs-CZ" i="1" dirty="0"/>
              <a:t>– nechce ,aby</a:t>
            </a:r>
            <a:r>
              <a:rPr lang="cs-CZ" dirty="0"/>
              <a:t> stát rozhodoval o všem, chce svobodné podnikání a tržní hospodářství.</a:t>
            </a:r>
          </a:p>
          <a:p>
            <a:pPr marL="0" indent="0">
              <a:buNone/>
            </a:pPr>
            <a:r>
              <a:rPr lang="cs-CZ" dirty="0"/>
              <a:t>Cílem je zmenšit daně a omezit výdaje do školství, zdravotnictví a na sociální účely. Vyhovuje lidem samostatným a podnikavým. Dluhy státu chce zmenšit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410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Politická strana</a:t>
            </a:r>
            <a:r>
              <a:rPr lang="cs-CZ" sz="4000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916832"/>
            <a:ext cx="8712968" cy="4209331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Politická strana</a:t>
            </a:r>
            <a:r>
              <a:rPr lang="cs-CZ" dirty="0"/>
              <a:t> – je to dobrovolné sdružení občanů, kteří mají </a:t>
            </a:r>
            <a:r>
              <a:rPr lang="cs-CZ" dirty="0">
                <a:solidFill>
                  <a:srgbClr val="FF0000"/>
                </a:solidFill>
              </a:rPr>
              <a:t>shodné politické názory a cíle.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Její </a:t>
            </a:r>
            <a:r>
              <a:rPr lang="cs-CZ" b="1" dirty="0">
                <a:solidFill>
                  <a:srgbClr val="FF0000"/>
                </a:solidFill>
              </a:rPr>
              <a:t>politická</a:t>
            </a:r>
            <a:r>
              <a:rPr lang="cs-CZ" dirty="0"/>
              <a:t> </a:t>
            </a:r>
            <a:r>
              <a:rPr lang="cs-CZ" b="1" dirty="0">
                <a:solidFill>
                  <a:srgbClr val="FF0000"/>
                </a:solidFill>
              </a:rPr>
              <a:t>moc</a:t>
            </a:r>
            <a:r>
              <a:rPr lang="cs-CZ" dirty="0"/>
              <a:t> se pozná podle </a:t>
            </a:r>
            <a:r>
              <a:rPr lang="cs-CZ" dirty="0">
                <a:solidFill>
                  <a:srgbClr val="FF0000"/>
                </a:solidFill>
              </a:rPr>
              <a:t>výsledků voleb.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3126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Politické strany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b="1" dirty="0"/>
              <a:t>Politické strany </a:t>
            </a:r>
            <a:r>
              <a:rPr lang="cs-CZ" dirty="0"/>
              <a:t>jsou</a:t>
            </a:r>
            <a:r>
              <a:rPr lang="cs-CZ" b="1" dirty="0"/>
              <a:t> levicové, středové , pravicové a extrémistické.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Levicové</a:t>
            </a:r>
            <a:r>
              <a:rPr lang="cs-CZ" dirty="0"/>
              <a:t> </a:t>
            </a:r>
            <a:r>
              <a:rPr lang="cs-CZ" dirty="0" smtClean="0"/>
              <a:t> - </a:t>
            </a:r>
            <a:r>
              <a:rPr lang="cs-CZ" dirty="0"/>
              <a:t>ČSSD, </a:t>
            </a:r>
            <a:r>
              <a:rPr lang="cs-CZ" dirty="0" smtClean="0"/>
              <a:t>KSČM</a:t>
            </a: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Pravicové</a:t>
            </a:r>
            <a:r>
              <a:rPr lang="cs-CZ" dirty="0"/>
              <a:t> </a:t>
            </a:r>
            <a:r>
              <a:rPr lang="cs-CZ" dirty="0" smtClean="0"/>
              <a:t>– ANO 2011, ODS, KDU-ČSL</a:t>
            </a:r>
            <a:r>
              <a:rPr lang="cs-CZ" dirty="0"/>
              <a:t>, VV, TOP 09.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Střed</a:t>
            </a:r>
            <a:r>
              <a:rPr lang="cs-CZ" dirty="0"/>
              <a:t> – STRANA </a:t>
            </a:r>
            <a:r>
              <a:rPr lang="cs-CZ" dirty="0" smtClean="0"/>
              <a:t>ZELENÝCH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Extrémisté</a:t>
            </a:r>
            <a:r>
              <a:rPr lang="cs-CZ" dirty="0" smtClean="0"/>
              <a:t> </a:t>
            </a:r>
            <a:r>
              <a:rPr lang="cs-CZ" dirty="0"/>
              <a:t>- ANARCHISTÉ – požadují úplné zrušení státu</a:t>
            </a:r>
          </a:p>
          <a:p>
            <a:pPr marL="0" indent="0">
              <a:buNone/>
            </a:pPr>
            <a:r>
              <a:rPr lang="cs-CZ" dirty="0" smtClean="0"/>
              <a:t>                          - </a:t>
            </a:r>
            <a:r>
              <a:rPr lang="cs-CZ" dirty="0"/>
              <a:t>NEOFAŠISTÉ – zavedení tvrdého </a:t>
            </a:r>
            <a:r>
              <a:rPr lang="cs-CZ" dirty="0" smtClean="0"/>
              <a:t>pořádku </a:t>
            </a:r>
            <a:r>
              <a:rPr lang="cs-CZ" dirty="0"/>
              <a:t>a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potlačení </a:t>
            </a:r>
            <a:r>
              <a:rPr lang="cs-CZ" dirty="0"/>
              <a:t>práv menšin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777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EXTRÉMISTÉ  - naučný slovník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900" b="1" dirty="0"/>
              <a:t>Krajní pravice</a:t>
            </a:r>
          </a:p>
          <a:p>
            <a:r>
              <a:rPr lang="cs-CZ" sz="2600" b="1" dirty="0"/>
              <a:t>Krajní pravice</a:t>
            </a:r>
            <a:r>
              <a:rPr lang="cs-CZ" sz="2600" dirty="0"/>
              <a:t> (též </a:t>
            </a:r>
            <a:r>
              <a:rPr lang="cs-CZ" sz="2600" b="1" dirty="0"/>
              <a:t>ultrapravice</a:t>
            </a:r>
            <a:r>
              <a:rPr lang="cs-CZ" sz="2600" dirty="0"/>
              <a:t>) je </a:t>
            </a:r>
            <a:r>
              <a:rPr lang="cs-CZ" sz="2600" dirty="0" smtClean="0"/>
              <a:t>politologický pojem</a:t>
            </a:r>
            <a:r>
              <a:rPr lang="cs-CZ" sz="2600" dirty="0"/>
              <a:t>, který se používá k souhrnnému označení politických ideologií a aktivit vycházejících z </a:t>
            </a:r>
            <a:r>
              <a:rPr lang="cs-CZ" sz="2600" dirty="0" smtClean="0">
                <a:solidFill>
                  <a:srgbClr val="FF0000"/>
                </a:solidFill>
              </a:rPr>
              <a:t>   </a:t>
            </a:r>
            <a:r>
              <a:rPr lang="cs-CZ" sz="2600" dirty="0">
                <a:solidFill>
                  <a:srgbClr val="FF0000"/>
                </a:solidFill>
              </a:rPr>
              <a:t>krajního </a:t>
            </a:r>
            <a:r>
              <a:rPr lang="cs-CZ" sz="2600" dirty="0" smtClean="0">
                <a:solidFill>
                  <a:srgbClr val="FF0000"/>
                </a:solidFill>
              </a:rPr>
              <a:t>nacionalismu a šovinismu až </a:t>
            </a:r>
            <a:r>
              <a:rPr lang="cs-CZ" sz="2600" dirty="0">
                <a:solidFill>
                  <a:srgbClr val="FF0000"/>
                </a:solidFill>
              </a:rPr>
              <a:t>rasismu a </a:t>
            </a:r>
            <a:r>
              <a:rPr lang="cs-CZ" sz="2600" dirty="0" smtClean="0">
                <a:solidFill>
                  <a:srgbClr val="FF0000"/>
                </a:solidFill>
              </a:rPr>
              <a:t>xenofobie</a:t>
            </a:r>
            <a:r>
              <a:rPr lang="cs-CZ" sz="2600" dirty="0">
                <a:solidFill>
                  <a:srgbClr val="FF0000"/>
                </a:solidFill>
              </a:rPr>
              <a:t> </a:t>
            </a:r>
            <a:r>
              <a:rPr lang="cs-CZ" sz="2600" dirty="0" smtClean="0">
                <a:solidFill>
                  <a:srgbClr val="FF0000"/>
                </a:solidFill>
              </a:rPr>
              <a:t>-  nenávist k rasám a jiným názorům, víra nadřazenost vlastního národa.</a:t>
            </a:r>
          </a:p>
          <a:p>
            <a:r>
              <a:rPr lang="cs-CZ" sz="2600" dirty="0" smtClean="0">
                <a:solidFill>
                  <a:srgbClr val="FF0000"/>
                </a:solidFill>
              </a:rPr>
              <a:t>Popírá  rovnosti všech lidí</a:t>
            </a:r>
            <a:r>
              <a:rPr lang="cs-CZ" sz="2600" dirty="0"/>
              <a:t> </a:t>
            </a:r>
            <a:r>
              <a:rPr lang="cs-CZ" sz="2600" dirty="0" smtClean="0"/>
              <a:t>.Krajní </a:t>
            </a:r>
            <a:r>
              <a:rPr lang="cs-CZ" sz="2600" dirty="0"/>
              <a:t>pravice </a:t>
            </a:r>
            <a:r>
              <a:rPr lang="cs-CZ" sz="2600" dirty="0" smtClean="0"/>
              <a:t> směřuje </a:t>
            </a:r>
            <a:r>
              <a:rPr lang="cs-CZ" sz="2600" dirty="0"/>
              <a:t>proti demokratickému </a:t>
            </a:r>
            <a:r>
              <a:rPr lang="cs-CZ" sz="2600" dirty="0" smtClean="0"/>
              <a:t>ústavnímu státu. </a:t>
            </a:r>
          </a:p>
          <a:p>
            <a:pPr marL="0" indent="0">
              <a:buNone/>
            </a:pPr>
            <a:r>
              <a:rPr lang="cs-CZ" sz="2600" dirty="0" smtClean="0"/>
              <a:t>Odmítá</a:t>
            </a:r>
          </a:p>
          <a:p>
            <a:r>
              <a:rPr lang="cs-CZ" sz="2600" dirty="0" smtClean="0"/>
              <a:t> politický pluralismus</a:t>
            </a:r>
          </a:p>
          <a:p>
            <a:r>
              <a:rPr lang="cs-CZ" sz="2600" dirty="0" smtClean="0"/>
              <a:t> oddělenost </a:t>
            </a:r>
            <a:r>
              <a:rPr lang="cs-CZ" sz="2600" dirty="0"/>
              <a:t>státních mocí </a:t>
            </a:r>
          </a:p>
          <a:p>
            <a:r>
              <a:rPr lang="cs-CZ" sz="2600" dirty="0" smtClean="0"/>
              <a:t> lidská práva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990650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dirty="0" smtClean="0"/>
              <a:t>Krajní pravice </a:t>
            </a:r>
            <a:r>
              <a:rPr lang="cs-CZ" sz="2800" dirty="0" smtClean="0"/>
              <a:t>- neonacistický </a:t>
            </a:r>
            <a:r>
              <a:rPr lang="cs-CZ" sz="2800" dirty="0"/>
              <a:t>skinhead</a:t>
            </a:r>
            <a:br>
              <a:rPr lang="cs-CZ" sz="2800" dirty="0"/>
            </a:br>
            <a:r>
              <a:rPr lang="cs-CZ" sz="2800" b="1" dirty="0"/>
              <a:t>neofašismus přímo navazuje na fašistické hnutí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Významnou </a:t>
            </a:r>
            <a:r>
              <a:rPr lang="cs-CZ" sz="2800" dirty="0"/>
              <a:t>část krajně pravicové politické škály zaujímá </a:t>
            </a:r>
            <a:r>
              <a:rPr lang="cs-CZ" sz="2800" dirty="0" smtClean="0"/>
              <a:t>subkultura skinheads.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Verbální </a:t>
            </a:r>
            <a:r>
              <a:rPr lang="cs-CZ" sz="2800" dirty="0" smtClean="0"/>
              <a:t>projevy a </a:t>
            </a:r>
            <a:r>
              <a:rPr lang="cs-CZ" sz="2800" dirty="0"/>
              <a:t>skandování hesel posilují pocit moci, síly a sounáležitosti se skupinou 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2728913"/>
            <a:ext cx="4608513" cy="286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6293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/>
              <a:t>Krajní </a:t>
            </a:r>
            <a:r>
              <a:rPr lang="cs-CZ" sz="3200" b="1" dirty="0" smtClean="0"/>
              <a:t>levice </a:t>
            </a:r>
            <a:r>
              <a:rPr lang="cs-CZ" sz="3200" dirty="0" smtClean="0"/>
              <a:t>- naučný slovník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/>
              <a:t>Krajní levice</a:t>
            </a:r>
            <a:r>
              <a:rPr lang="cs-CZ" sz="2400" dirty="0"/>
              <a:t> nebo </a:t>
            </a:r>
            <a:r>
              <a:rPr lang="cs-CZ" sz="2400" b="1" dirty="0" smtClean="0"/>
              <a:t>ultralevice</a:t>
            </a:r>
          </a:p>
          <a:p>
            <a:r>
              <a:rPr lang="cs-CZ" sz="2400" dirty="0" smtClean="0"/>
              <a:t>  </a:t>
            </a:r>
            <a:r>
              <a:rPr lang="cs-CZ" sz="2400" dirty="0"/>
              <a:t>J</a:t>
            </a:r>
            <a:r>
              <a:rPr lang="cs-CZ" sz="2400" dirty="0" smtClean="0"/>
              <a:t>e  pojem</a:t>
            </a:r>
            <a:r>
              <a:rPr lang="cs-CZ" sz="2400" dirty="0"/>
              <a:t>, který se používá k </a:t>
            </a:r>
            <a:r>
              <a:rPr lang="cs-CZ" sz="2400" dirty="0" smtClean="0"/>
              <a:t>označení </a:t>
            </a:r>
            <a:r>
              <a:rPr lang="cs-CZ" sz="2400" dirty="0"/>
              <a:t>politických ideologií a aktivit směřujících k vytvoření </a:t>
            </a:r>
            <a:r>
              <a:rPr lang="cs-CZ" sz="2400" dirty="0" smtClean="0">
                <a:solidFill>
                  <a:srgbClr val="FF0000"/>
                </a:solidFill>
              </a:rPr>
              <a:t>naprosté sociální rovnosti 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</a:t>
            </a:r>
            <a:r>
              <a:rPr lang="cs-CZ" sz="2400" dirty="0" smtClean="0">
                <a:solidFill>
                  <a:srgbClr val="FF0000"/>
                </a:solidFill>
              </a:rPr>
              <a:t>ve </a:t>
            </a:r>
            <a:r>
              <a:rPr lang="cs-CZ" sz="2400" dirty="0" smtClean="0">
                <a:solidFill>
                  <a:srgbClr val="FF0000"/>
                </a:solidFill>
              </a:rPr>
              <a:t>společnosti </a:t>
            </a:r>
            <a:r>
              <a:rPr lang="cs-CZ" sz="2400" dirty="0" smtClean="0"/>
              <a:t>a </a:t>
            </a:r>
            <a:r>
              <a:rPr lang="cs-CZ" sz="2400" dirty="0"/>
              <a:t>odstranění všech forem </a:t>
            </a:r>
            <a:r>
              <a:rPr lang="cs-CZ" sz="2400" dirty="0" smtClean="0"/>
              <a:t>sociální rozdílnosti.</a:t>
            </a:r>
            <a:endParaRPr lang="cs-CZ" sz="2400" baseline="30000" dirty="0" smtClean="0"/>
          </a:p>
          <a:p>
            <a:r>
              <a:rPr lang="cs-CZ" sz="2400" dirty="0" smtClean="0"/>
              <a:t>Za </a:t>
            </a:r>
            <a:r>
              <a:rPr lang="cs-CZ" sz="2400" dirty="0"/>
              <a:t>krajně levicové se považují </a:t>
            </a:r>
            <a:r>
              <a:rPr lang="cs-CZ" sz="2400" dirty="0" smtClean="0"/>
              <a:t>revolučně </a:t>
            </a:r>
            <a:r>
              <a:rPr lang="cs-CZ" sz="2400" dirty="0"/>
              <a:t>socialistické </a:t>
            </a:r>
            <a:r>
              <a:rPr lang="cs-CZ" sz="2400" dirty="0" smtClean="0"/>
              <a:t>komunistické názory.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Anarchisté</a:t>
            </a:r>
            <a:r>
              <a:rPr lang="cs-CZ" sz="2400" dirty="0"/>
              <a:t> je politická </a:t>
            </a:r>
            <a:r>
              <a:rPr lang="cs-CZ" sz="2400" dirty="0" smtClean="0"/>
              <a:t>ideologie usilující </a:t>
            </a:r>
            <a:r>
              <a:rPr lang="cs-CZ" sz="2400" dirty="0"/>
              <a:t>o vytvoření společnosti bez sociálních a ekonomických  rozdílů</a:t>
            </a:r>
            <a:r>
              <a:rPr lang="cs-CZ" sz="2400" dirty="0" smtClean="0"/>
              <a:t>.</a:t>
            </a:r>
            <a:r>
              <a:rPr lang="cs-CZ" sz="2400" dirty="0"/>
              <a:t> U</a:t>
            </a:r>
            <a:r>
              <a:rPr lang="cs-CZ" sz="2400" dirty="0" smtClean="0"/>
              <a:t>silují </a:t>
            </a:r>
            <a:r>
              <a:rPr lang="cs-CZ" sz="2400" dirty="0"/>
              <a:t>tedy </a:t>
            </a:r>
            <a:r>
              <a:rPr lang="cs-CZ" sz="2400" b="1" dirty="0"/>
              <a:t>o zrušení </a:t>
            </a:r>
            <a:r>
              <a:rPr lang="cs-CZ" sz="2400" dirty="0" smtClean="0"/>
              <a:t>státu. Moc je </a:t>
            </a:r>
            <a:r>
              <a:rPr lang="cs-CZ" sz="2400" dirty="0"/>
              <a:t>vnímána jako překážka </a:t>
            </a:r>
            <a:r>
              <a:rPr lang="cs-CZ" sz="2400" b="1" dirty="0"/>
              <a:t>lidské svobody</a:t>
            </a:r>
            <a:r>
              <a:rPr lang="cs-CZ" sz="2400" dirty="0"/>
              <a:t>. </a:t>
            </a:r>
            <a:r>
              <a:rPr lang="cs-CZ" sz="2400" dirty="0" smtClean="0"/>
              <a:t> Staví se proti </a:t>
            </a:r>
            <a:r>
              <a:rPr lang="cs-CZ" sz="2400" b="1" dirty="0"/>
              <a:t>autoritám</a:t>
            </a:r>
            <a:r>
              <a:rPr lang="cs-CZ" sz="2400" b="1" dirty="0" smtClean="0"/>
              <a:t>.</a:t>
            </a:r>
            <a:r>
              <a:rPr lang="cs-CZ" sz="2400" dirty="0" smtClean="0"/>
              <a:t> Cílem je společnost </a:t>
            </a:r>
            <a:r>
              <a:rPr lang="cs-CZ" sz="2400" b="1" dirty="0"/>
              <a:t>bez vlády</a:t>
            </a:r>
            <a:r>
              <a:rPr lang="cs-CZ" sz="2400" dirty="0"/>
              <a:t>. </a:t>
            </a:r>
            <a:r>
              <a:rPr lang="cs-CZ" sz="2400" dirty="0" smtClean="0"/>
              <a:t>Tvrdí, že </a:t>
            </a:r>
            <a:r>
              <a:rPr lang="cs-CZ" sz="2400" dirty="0"/>
              <a:t>lidská </a:t>
            </a:r>
            <a:r>
              <a:rPr lang="cs-CZ" sz="2400" dirty="0" smtClean="0"/>
              <a:t>společnost je </a:t>
            </a:r>
            <a:r>
              <a:rPr lang="cs-CZ" sz="2400" dirty="0"/>
              <a:t>schopna </a:t>
            </a:r>
            <a:r>
              <a:rPr lang="cs-CZ" sz="2400" dirty="0" smtClean="0"/>
              <a:t>spravovat  se </a:t>
            </a:r>
            <a:r>
              <a:rPr lang="cs-CZ" sz="2400" b="1" dirty="0" smtClean="0"/>
              <a:t>bez </a:t>
            </a:r>
            <a:r>
              <a:rPr lang="cs-CZ" sz="2400" b="1" dirty="0"/>
              <a:t>právního řádu bez právního </a:t>
            </a:r>
            <a:r>
              <a:rPr lang="cs-CZ" sz="2400" b="1" dirty="0" smtClean="0"/>
              <a:t>řádu ve </a:t>
            </a:r>
            <a:r>
              <a:rPr lang="cs-CZ" sz="2400" b="1" dirty="0"/>
              <a:t>formě zákonů.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446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Politická </a:t>
            </a:r>
            <a:r>
              <a:rPr lang="cs-CZ" b="1" dirty="0"/>
              <a:t>kampaň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Politická kampaň</a:t>
            </a:r>
            <a:r>
              <a:rPr lang="cs-CZ" dirty="0"/>
              <a:t> (</a:t>
            </a:r>
            <a:r>
              <a:rPr lang="cs-CZ" b="1" dirty="0"/>
              <a:t>volební kampaň</a:t>
            </a:r>
            <a:r>
              <a:rPr lang="cs-CZ" dirty="0"/>
              <a:t>) je organizované úsilí politických </a:t>
            </a:r>
            <a:r>
              <a:rPr lang="cs-CZ" dirty="0" smtClean="0"/>
              <a:t>stran nebo </a:t>
            </a:r>
            <a:r>
              <a:rPr lang="cs-CZ" dirty="0"/>
              <a:t>kandidátů </a:t>
            </a:r>
            <a:r>
              <a:rPr lang="cs-CZ" dirty="0" smtClean="0"/>
              <a:t>, </a:t>
            </a:r>
            <a:r>
              <a:rPr lang="cs-CZ" dirty="0"/>
              <a:t>přesvědčit potenciální voliče, aby podporovali předložený </a:t>
            </a:r>
            <a:r>
              <a:rPr lang="cs-CZ" b="1" dirty="0"/>
              <a:t>program politické strany ve volbách.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Politické kampaně představují v </a:t>
            </a:r>
            <a:r>
              <a:rPr lang="cs-CZ" dirty="0" smtClean="0"/>
              <a:t>demokratické společnosti </a:t>
            </a:r>
            <a:r>
              <a:rPr lang="cs-CZ" dirty="0"/>
              <a:t>důležitou roli při seznamování </a:t>
            </a:r>
            <a:r>
              <a:rPr lang="cs-CZ" dirty="0" smtClean="0"/>
              <a:t>voličů s </a:t>
            </a:r>
            <a:r>
              <a:rPr lang="cs-CZ" dirty="0"/>
              <a:t>politickým programem a </a:t>
            </a:r>
            <a:r>
              <a:rPr lang="cs-CZ" dirty="0" smtClean="0"/>
              <a:t>hledání </a:t>
            </a:r>
            <a:r>
              <a:rPr lang="cs-CZ" b="1" dirty="0"/>
              <a:t>podpory</a:t>
            </a:r>
            <a:r>
              <a:rPr lang="cs-CZ" dirty="0"/>
              <a:t> u obyvatelstva.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5745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/>
              <a:t>Politické strany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Politické strany </a:t>
            </a:r>
            <a:r>
              <a:rPr lang="cs-CZ" dirty="0"/>
              <a:t>– mají </a:t>
            </a:r>
            <a:r>
              <a:rPr lang="cs-CZ" dirty="0" smtClean="0"/>
              <a:t>své </a:t>
            </a:r>
            <a:r>
              <a:rPr lang="cs-CZ" dirty="0" smtClean="0">
                <a:solidFill>
                  <a:srgbClr val="FF0000"/>
                </a:solidFill>
              </a:rPr>
              <a:t>programy</a:t>
            </a:r>
            <a:r>
              <a:rPr lang="cs-CZ" dirty="0" smtClean="0"/>
              <a:t>, které  stanovují,  </a:t>
            </a:r>
            <a:r>
              <a:rPr lang="cs-CZ" dirty="0"/>
              <a:t>jak má být </a:t>
            </a:r>
            <a:r>
              <a:rPr lang="cs-CZ" b="1" dirty="0"/>
              <a:t>stát rozvíjen </a:t>
            </a:r>
            <a:r>
              <a:rPr lang="cs-CZ" dirty="0"/>
              <a:t>a na co se dají prostředky ze státního rozpočtu.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Koalice</a:t>
            </a:r>
            <a:r>
              <a:rPr lang="cs-CZ" dirty="0"/>
              <a:t> – menší strany, které chtějí uspět ve volbách, </a:t>
            </a:r>
            <a:r>
              <a:rPr lang="cs-CZ" dirty="0">
                <a:solidFill>
                  <a:srgbClr val="FF0000"/>
                </a:solidFill>
              </a:rPr>
              <a:t>se spojují</a:t>
            </a:r>
            <a:r>
              <a:rPr lang="cs-CZ" dirty="0"/>
              <a:t> s většími – </a:t>
            </a:r>
            <a:r>
              <a:rPr lang="cs-CZ" b="1" dirty="0"/>
              <a:t>spolek = koalice</a:t>
            </a:r>
            <a:r>
              <a:rPr lang="cs-CZ" dirty="0"/>
              <a:t>. Koalice může přehlasovat ostatní strany a prosadit některý </a:t>
            </a:r>
            <a:r>
              <a:rPr lang="cs-CZ" dirty="0" smtClean="0"/>
              <a:t>zákon nebo opatření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11999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Vítězná politická strana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8928992" cy="471338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b="1" dirty="0"/>
              <a:t>Vítězná politická </a:t>
            </a:r>
            <a:r>
              <a:rPr lang="cs-CZ" b="1" dirty="0" smtClean="0"/>
              <a:t>strana</a:t>
            </a:r>
            <a:r>
              <a:rPr lang="cs-CZ" dirty="0" smtClean="0"/>
              <a:t> </a:t>
            </a:r>
            <a:r>
              <a:rPr lang="cs-CZ" dirty="0"/>
              <a:t>nebo </a:t>
            </a:r>
            <a:r>
              <a:rPr lang="cs-CZ" b="1" dirty="0"/>
              <a:t>koalice</a:t>
            </a:r>
            <a:r>
              <a:rPr lang="cs-CZ" dirty="0"/>
              <a:t> </a:t>
            </a:r>
            <a:r>
              <a:rPr lang="cs-CZ" dirty="0" smtClean="0"/>
              <a:t>, </a:t>
            </a:r>
            <a:r>
              <a:rPr lang="cs-CZ" dirty="0"/>
              <a:t>která vyhrála </a:t>
            </a:r>
            <a:r>
              <a:rPr lang="cs-CZ" dirty="0" smtClean="0"/>
              <a:t>volby,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v</a:t>
            </a:r>
            <a:r>
              <a:rPr lang="cs-CZ" dirty="0" smtClean="0">
                <a:solidFill>
                  <a:srgbClr val="FF0000"/>
                </a:solidFill>
              </a:rPr>
              <a:t>ládne </a:t>
            </a:r>
            <a:r>
              <a:rPr lang="cs-CZ" dirty="0">
                <a:solidFill>
                  <a:srgbClr val="FF0000"/>
                </a:solidFill>
              </a:rPr>
              <a:t>a uskutečňuje svůj program.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 algn="ctr">
              <a:buNone/>
            </a:pPr>
            <a:r>
              <a:rPr lang="cs-CZ" b="1" dirty="0"/>
              <a:t>Opozice</a:t>
            </a:r>
            <a:r>
              <a:rPr lang="cs-CZ" dirty="0"/>
              <a:t> – jsou to ty strany , které neuspěly ve </a:t>
            </a:r>
            <a:r>
              <a:rPr lang="cs-CZ" dirty="0" smtClean="0"/>
              <a:t>volbách. </a:t>
            </a:r>
          </a:p>
          <a:p>
            <a:pPr marL="0" indent="0" algn="ctr">
              <a:buNone/>
            </a:pPr>
            <a:r>
              <a:rPr lang="cs-CZ" dirty="0" smtClean="0"/>
              <a:t>Kontrolují a tvrdě </a:t>
            </a:r>
            <a:r>
              <a:rPr lang="cs-CZ" dirty="0">
                <a:solidFill>
                  <a:srgbClr val="FF0000"/>
                </a:solidFill>
              </a:rPr>
              <a:t>kritizují vládnoucí stranu </a:t>
            </a:r>
            <a:r>
              <a:rPr lang="cs-CZ" dirty="0"/>
              <a:t>nebo </a:t>
            </a:r>
            <a:r>
              <a:rPr lang="cs-CZ" dirty="0" smtClean="0"/>
              <a:t>koalici.</a:t>
            </a:r>
          </a:p>
          <a:p>
            <a:pPr marL="0" indent="0" algn="ctr">
              <a:buNone/>
            </a:pPr>
            <a:r>
              <a:rPr lang="cs-CZ" dirty="0" smtClean="0"/>
              <a:t> Přispívají tím ke zlepšování </a:t>
            </a:r>
            <a:r>
              <a:rPr lang="cs-CZ" smtClean="0"/>
              <a:t>její práce. </a:t>
            </a:r>
            <a:endParaRPr lang="cs-CZ" dirty="0"/>
          </a:p>
          <a:p>
            <a:pPr marL="0" indent="0" algn="ctr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8801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Vysvětli pojmy                   </a:t>
            </a:r>
            <a:r>
              <a:rPr lang="cs-CZ" sz="2400" dirty="0" smtClean="0">
                <a:solidFill>
                  <a:srgbClr val="FF0000"/>
                </a:solidFill>
                <a:latin typeface="Arial"/>
                <a:ea typeface="Times New Roman"/>
              </a:rPr>
              <a:t>Rozmanitost </a:t>
            </a:r>
            <a:r>
              <a:rPr lang="cs-CZ" sz="2400" dirty="0">
                <a:solidFill>
                  <a:srgbClr val="FF0000"/>
                </a:solidFill>
                <a:latin typeface="Arial"/>
                <a:ea typeface="Times New Roman"/>
              </a:rPr>
              <a:t>politických názorů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/>
              <a:t> Pluralita politických názorů </a:t>
            </a:r>
            <a:endParaRPr lang="cs-CZ" dirty="0"/>
          </a:p>
          <a:p>
            <a:pPr marL="0" lvl="0" indent="0">
              <a:buNone/>
            </a:pPr>
            <a:r>
              <a:rPr lang="cs-CZ" b="1" dirty="0" smtClean="0"/>
              <a:t> Politická </a:t>
            </a:r>
            <a:r>
              <a:rPr lang="cs-CZ" b="1" dirty="0"/>
              <a:t>strana 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r>
              <a:rPr lang="cs-CZ" b="1" dirty="0" smtClean="0"/>
              <a:t>Politická </a:t>
            </a:r>
            <a:r>
              <a:rPr lang="cs-CZ" b="1" dirty="0"/>
              <a:t>moc 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r>
              <a:rPr lang="cs-CZ" b="1" dirty="0" smtClean="0"/>
              <a:t>Politické </a:t>
            </a:r>
            <a:r>
              <a:rPr lang="cs-CZ" b="1" dirty="0"/>
              <a:t>strany </a:t>
            </a:r>
            <a:r>
              <a:rPr lang="cs-CZ" b="1" dirty="0" smtClean="0"/>
              <a:t>podle politických názorů  </a:t>
            </a:r>
            <a:endParaRPr lang="cs-CZ" dirty="0"/>
          </a:p>
          <a:p>
            <a:r>
              <a:rPr lang="cs-CZ" b="1" dirty="0"/>
              <a:t> </a:t>
            </a:r>
            <a:r>
              <a:rPr lang="cs-CZ" b="1" dirty="0" smtClean="0"/>
              <a:t>Levicové </a:t>
            </a:r>
            <a:r>
              <a:rPr lang="cs-CZ" b="1" dirty="0"/>
              <a:t>strany </a:t>
            </a:r>
            <a:endParaRPr lang="cs-CZ" dirty="0"/>
          </a:p>
          <a:p>
            <a:r>
              <a:rPr lang="cs-CZ" b="1" dirty="0"/>
              <a:t> </a:t>
            </a:r>
            <a:r>
              <a:rPr lang="cs-CZ" b="1" dirty="0" smtClean="0"/>
              <a:t>Pravicové  </a:t>
            </a:r>
            <a:r>
              <a:rPr lang="cs-CZ" b="1" dirty="0"/>
              <a:t>strany </a:t>
            </a:r>
            <a:endParaRPr lang="cs-CZ" dirty="0"/>
          </a:p>
          <a:p>
            <a:r>
              <a:rPr lang="cs-CZ" b="1" dirty="0"/>
              <a:t> </a:t>
            </a:r>
            <a:r>
              <a:rPr lang="cs-CZ" b="1" dirty="0" smtClean="0"/>
              <a:t>Střed </a:t>
            </a:r>
            <a:r>
              <a:rPr lang="cs-CZ" b="1" dirty="0"/>
              <a:t>strany </a:t>
            </a:r>
            <a:endParaRPr lang="cs-CZ" dirty="0"/>
          </a:p>
          <a:p>
            <a:r>
              <a:rPr lang="cs-CZ" b="1" dirty="0"/>
              <a:t> </a:t>
            </a:r>
            <a:r>
              <a:rPr lang="cs-CZ" b="1" dirty="0" smtClean="0"/>
              <a:t>Extrémisté </a:t>
            </a:r>
            <a:r>
              <a:rPr lang="cs-CZ" b="1" dirty="0"/>
              <a:t>- ANARCHISTÉ </a:t>
            </a:r>
            <a:r>
              <a:rPr lang="cs-CZ" b="1" dirty="0" smtClean="0"/>
              <a:t>  </a:t>
            </a:r>
            <a:endParaRPr lang="cs-CZ" dirty="0"/>
          </a:p>
          <a:p>
            <a:r>
              <a:rPr lang="cs-CZ" b="1" dirty="0"/>
              <a:t>          </a:t>
            </a:r>
            <a:r>
              <a:rPr lang="cs-CZ" b="1" dirty="0" smtClean="0"/>
              <a:t>            - NEOFAŠISTÉ 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r>
              <a:rPr lang="cs-CZ" b="1" dirty="0" smtClean="0"/>
              <a:t>Politické </a:t>
            </a:r>
            <a:r>
              <a:rPr lang="cs-CZ" b="1" dirty="0"/>
              <a:t>strany – programy 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r>
              <a:rPr lang="cs-CZ" b="1" dirty="0" smtClean="0"/>
              <a:t>Koalice </a:t>
            </a:r>
            <a:r>
              <a:rPr lang="cs-CZ" b="1" dirty="0"/>
              <a:t>spolek   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r>
              <a:rPr lang="cs-CZ" b="1" dirty="0" smtClean="0"/>
              <a:t>Vítězná </a:t>
            </a:r>
            <a:r>
              <a:rPr lang="cs-CZ" b="1" dirty="0"/>
              <a:t>strana 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r>
              <a:rPr lang="cs-CZ" b="1" dirty="0" smtClean="0"/>
              <a:t>Opozice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2889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/>
                <a:ea typeface="Times New Roman"/>
              </a:rPr>
              <a:t>Řešení            </a:t>
            </a:r>
            <a:r>
              <a:rPr lang="cs-CZ" sz="2400" dirty="0" smtClean="0">
                <a:solidFill>
                  <a:srgbClr val="FF0000"/>
                </a:solidFill>
                <a:latin typeface="Arial"/>
                <a:ea typeface="Times New Roman"/>
              </a:rPr>
              <a:t>Rozmanitost politických </a:t>
            </a:r>
            <a:r>
              <a:rPr lang="cs-CZ" sz="2400" dirty="0">
                <a:solidFill>
                  <a:srgbClr val="FF0000"/>
                </a:solidFill>
                <a:latin typeface="Arial"/>
                <a:ea typeface="Times New Roman"/>
              </a:rPr>
              <a:t>názorů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Pluralita </a:t>
            </a:r>
            <a:r>
              <a:rPr lang="cs-CZ" b="1" dirty="0"/>
              <a:t>politických názorů  - rozmanitost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/>
              <a:t>Politická strana</a:t>
            </a:r>
            <a:r>
              <a:rPr lang="cs-CZ" dirty="0"/>
              <a:t> – je to dobrovolné sdružení občanů, kteří mají </a:t>
            </a:r>
            <a:r>
              <a:rPr lang="cs-CZ" dirty="0" smtClean="0"/>
              <a:t>shodné </a:t>
            </a:r>
            <a:r>
              <a:rPr lang="cs-CZ" dirty="0"/>
              <a:t>politické názory a cíle. 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Její politická </a:t>
            </a:r>
            <a:r>
              <a:rPr lang="cs-CZ" b="1" dirty="0"/>
              <a:t>moc</a:t>
            </a:r>
            <a:r>
              <a:rPr lang="cs-CZ" dirty="0"/>
              <a:t> se pozná podle výsledků voleb.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 smtClean="0"/>
              <a:t>Politické </a:t>
            </a:r>
            <a:r>
              <a:rPr lang="cs-CZ" b="1" dirty="0"/>
              <a:t>strany jsou levicové, středové , pravicové a extrémistické.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r>
              <a:rPr lang="cs-CZ" b="1" dirty="0"/>
              <a:t>Levicové</a:t>
            </a:r>
            <a:r>
              <a:rPr lang="cs-CZ" dirty="0"/>
              <a:t> . ČSSD, KSČM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Pravicové</a:t>
            </a:r>
            <a:r>
              <a:rPr lang="cs-CZ" dirty="0"/>
              <a:t> - ODS,KDU-ČSL, VV, TOP 09.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Střed</a:t>
            </a:r>
            <a:r>
              <a:rPr lang="cs-CZ" dirty="0"/>
              <a:t> – STRANA ZELENÝCH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Extrémisté</a:t>
            </a:r>
            <a:r>
              <a:rPr lang="cs-CZ" dirty="0"/>
              <a:t> - ANARCHISTÉ – požadují úplné zrušení státu</a:t>
            </a:r>
          </a:p>
          <a:p>
            <a:pPr marL="0" indent="0">
              <a:buNone/>
            </a:pPr>
            <a:r>
              <a:rPr lang="cs-CZ" dirty="0"/>
              <a:t>                 </a:t>
            </a:r>
            <a:r>
              <a:rPr lang="cs-CZ" dirty="0" smtClean="0"/>
              <a:t>    </a:t>
            </a:r>
            <a:r>
              <a:rPr lang="cs-CZ" dirty="0"/>
              <a:t>- NEOFAŠISTÉ – zavedení tvrdého </a:t>
            </a:r>
            <a:r>
              <a:rPr lang="cs-CZ" dirty="0" smtClean="0"/>
              <a:t>pořádku </a:t>
            </a:r>
            <a:r>
              <a:rPr lang="cs-CZ" dirty="0"/>
              <a:t>a potlačení práv menšin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b="1" dirty="0" smtClean="0"/>
              <a:t>Politické </a:t>
            </a:r>
            <a:r>
              <a:rPr lang="cs-CZ" b="1" dirty="0"/>
              <a:t>strany </a:t>
            </a:r>
            <a:r>
              <a:rPr lang="cs-CZ" dirty="0"/>
              <a:t>– mají programy a v nich je, jak má být stát rozvíjen a na co se odjí prostředky ze státního rozpočtu.</a:t>
            </a:r>
          </a:p>
          <a:p>
            <a:pPr marL="0" indent="0">
              <a:buNone/>
            </a:pP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Koalice</a:t>
            </a:r>
            <a:r>
              <a:rPr lang="cs-CZ" dirty="0" smtClean="0"/>
              <a:t> </a:t>
            </a:r>
            <a:r>
              <a:rPr lang="cs-CZ" dirty="0"/>
              <a:t>– menší strany, které chtějí uspět ve volbách, se spojují s většími – </a:t>
            </a:r>
            <a:r>
              <a:rPr lang="cs-CZ" b="1" dirty="0"/>
              <a:t>spolek = koalice</a:t>
            </a:r>
            <a:r>
              <a:rPr lang="cs-CZ" dirty="0"/>
              <a:t>. Koalice může přehlasovat ostatní strany a prosadit některý zákon.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8932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Použitá literatura a zdroje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 smtClean="0"/>
              <a:t>PaeDr</a:t>
            </a:r>
            <a:r>
              <a:rPr lang="cs-CZ" dirty="0"/>
              <a:t>. Hana  Kovaříková, Občanská výchova III/pro odborná učiliště,  Praha: Septima, s.r.o., 2006</a:t>
            </a:r>
          </a:p>
          <a:p>
            <a:pPr marL="0" indent="0">
              <a:buNone/>
            </a:pPr>
            <a:r>
              <a:rPr lang="cs-CZ" dirty="0"/>
              <a:t>Sokol J. a kol. , Občanské minimum, Praha: ÚIV, 20002</a:t>
            </a:r>
          </a:p>
          <a:p>
            <a:pPr marL="0" indent="0">
              <a:buNone/>
            </a:pPr>
            <a:r>
              <a:rPr lang="cs-CZ" dirty="0" err="1"/>
              <a:t>Emmert</a:t>
            </a:r>
            <a:r>
              <a:rPr lang="cs-CZ" dirty="0"/>
              <a:t>  F. a kol., Odmaturuj ze společenských věd. Brno: </a:t>
            </a:r>
            <a:r>
              <a:rPr lang="cs-CZ" dirty="0" err="1"/>
              <a:t>Didaktis</a:t>
            </a:r>
            <a:r>
              <a:rPr lang="cs-CZ" dirty="0"/>
              <a:t>, 2004 </a:t>
            </a:r>
          </a:p>
          <a:p>
            <a:pPr marL="0" indent="0">
              <a:buNone/>
            </a:pPr>
            <a:r>
              <a:rPr lang="cs-CZ" dirty="0"/>
              <a:t>Ústava České republiky, 1/1993 Sb.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České národní rady č. 3/1993 Sb. O státních symbolech ČR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213/2006 Sb., kterým se mění zákon 352/2001 Sb. O užívání státních symbolů České republiky a o změně některých zákonů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č. 200 o přestupcích, ve znění pozdějších předpisů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č. 40/1993Sb. České národní rady o nabývání a pozbývání státního občanství České republiky</a:t>
            </a:r>
          </a:p>
          <a:p>
            <a:pPr marL="0" indent="0">
              <a:buNone/>
            </a:pPr>
            <a:r>
              <a:rPr lang="cs-CZ" dirty="0"/>
              <a:t>Zákon Č. 253/2006 Sb., kterým se mění zákon Č. 141/1961 Sb. O trestním řízení soudním (trestní řád), ve znění </a:t>
            </a:r>
            <a:r>
              <a:rPr lang="cs-CZ" dirty="0" err="1"/>
              <a:t>ozdějšíc</a:t>
            </a:r>
            <a:r>
              <a:rPr lang="cs-CZ" dirty="0"/>
              <a:t> předpisů, a další související zákony.</a:t>
            </a:r>
          </a:p>
          <a:p>
            <a:pPr marL="0" indent="0">
              <a:buNone/>
            </a:pPr>
            <a:r>
              <a:rPr lang="cs-CZ" u="sng" dirty="0">
                <a:hlinkClick r:id="rId3"/>
              </a:rPr>
              <a:t>http://www.hrad.cz/cz/stat_symboly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Platné zákony a vyhlášky lze najít na internetové adrese:</a:t>
            </a:r>
          </a:p>
          <a:p>
            <a:pPr marL="0" indent="0">
              <a:buNone/>
            </a:pPr>
            <a:r>
              <a:rPr lang="cs-CZ" u="sng" dirty="0">
                <a:hlinkClick r:id="rId4"/>
              </a:rPr>
              <a:t>http://www/aspi.cz</a:t>
            </a:r>
            <a:r>
              <a:rPr lang="cs-CZ" dirty="0"/>
              <a:t>    ( ASPI = Automatizovaný systém  právních informací)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1233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964488" cy="4525963"/>
          </a:xfrm>
        </p:spPr>
        <p:txBody>
          <a:bodyPr>
            <a:normAutofit/>
          </a:bodyPr>
          <a:lstStyle/>
          <a:p>
            <a:r>
              <a:rPr lang="cs-CZ" sz="2000" dirty="0"/>
              <a:t>http://</a:t>
            </a:r>
            <a:r>
              <a:rPr lang="cs-CZ" sz="2000" dirty="0" smtClean="0"/>
              <a:t>cs.wikipedia.org/wiki/Krajn%C3%AD_pravice</a:t>
            </a:r>
          </a:p>
          <a:p>
            <a:r>
              <a:rPr lang="cs-CZ" sz="2000" dirty="0"/>
              <a:t>http://cs.wikipedia.org/wiki/%</a:t>
            </a:r>
            <a:r>
              <a:rPr lang="cs-CZ" sz="2000" dirty="0" smtClean="0"/>
              <a:t>C5%A0ovinismus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cs.wikipedia.org/wiki/Politick%C3%A1_strana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cs.wikipedia.org/wiki/Krajn%C3%A</a:t>
            </a:r>
          </a:p>
          <a:p>
            <a:r>
              <a:rPr lang="cs-CZ" sz="2000" dirty="0"/>
              <a:t>http://cs.wikipedia.org/wiki/Anarchismus </a:t>
            </a:r>
            <a:r>
              <a:rPr lang="cs-CZ" sz="2000" dirty="0" err="1" smtClean="0"/>
              <a:t>D_levice</a:t>
            </a:r>
            <a:endParaRPr lang="cs-CZ" sz="2000" dirty="0" smtClean="0"/>
          </a:p>
          <a:p>
            <a:r>
              <a:rPr lang="cs-CZ" sz="2000"/>
              <a:t>http://cs.wikipedia.org/wiki/Volebn%C3%AD_kampa%C5%88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3373963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831</Words>
  <Application>Microsoft Office PowerPoint</Application>
  <PresentationFormat>Předvádění na obrazovce (4:3)</PresentationFormat>
  <Paragraphs>222</Paragraphs>
  <Slides>21</Slides>
  <Notes>21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Výukový materiál Zpracovaný v rámci projektu EU peníze školám </vt:lpstr>
      <vt:lpstr> Téma: Člověk v demokratickém státě 12. Politika, politické strany</vt:lpstr>
      <vt:lpstr> Politika </vt:lpstr>
      <vt:lpstr>Pluralita politických názorů</vt:lpstr>
      <vt:lpstr> Jak se dělí politické názory? </vt:lpstr>
      <vt:lpstr>Levice</vt:lpstr>
      <vt:lpstr>Pravice</vt:lpstr>
      <vt:lpstr>Otázky              Politika. Politické strany </vt:lpstr>
      <vt:lpstr> Otázky              Politika. Politické strany </vt:lpstr>
      <vt:lpstr>Politická strana </vt:lpstr>
      <vt:lpstr>Politické strany </vt:lpstr>
      <vt:lpstr>EXTRÉMISTÉ  - naučný slovník</vt:lpstr>
      <vt:lpstr>Krajní pravice - neonacistický skinhead neofašismus přímo navazuje na fašistické hnutí </vt:lpstr>
      <vt:lpstr>Krajní levice - naučný slovník</vt:lpstr>
      <vt:lpstr> Politická kampaň </vt:lpstr>
      <vt:lpstr>Politické strany </vt:lpstr>
      <vt:lpstr>Vítězná politická strana</vt:lpstr>
      <vt:lpstr>Vysvětli pojmy                   Rozmanitost politických názorů </vt:lpstr>
      <vt:lpstr>Řešení            Rozmanitost politických názorů </vt:lpstr>
      <vt:lpstr>Použitá literatura a zdroje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Windows User</cp:lastModifiedBy>
  <cp:revision>38</cp:revision>
  <dcterms:created xsi:type="dcterms:W3CDTF">2013-11-22T15:12:52Z</dcterms:created>
  <dcterms:modified xsi:type="dcterms:W3CDTF">2014-01-31T20:43:56Z</dcterms:modified>
</cp:coreProperties>
</file>