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7" r:id="rId2"/>
    <p:sldId id="257" r:id="rId3"/>
    <p:sldId id="258" r:id="rId4"/>
    <p:sldId id="264" r:id="rId5"/>
    <p:sldId id="259" r:id="rId6"/>
    <p:sldId id="280" r:id="rId7"/>
    <p:sldId id="260" r:id="rId8"/>
    <p:sldId id="281" r:id="rId9"/>
    <p:sldId id="279" r:id="rId10"/>
    <p:sldId id="282" r:id="rId11"/>
    <p:sldId id="274" r:id="rId12"/>
    <p:sldId id="275" r:id="rId13"/>
    <p:sldId id="276" r:id="rId14"/>
    <p:sldId id="277" r:id="rId15"/>
    <p:sldId id="278" r:id="rId16"/>
    <p:sldId id="261" r:id="rId17"/>
    <p:sldId id="272" r:id="rId18"/>
    <p:sldId id="270" r:id="rId19"/>
    <p:sldId id="271" r:id="rId20"/>
    <p:sldId id="273" r:id="rId21"/>
    <p:sldId id="268" r:id="rId22"/>
    <p:sldId id="269" r:id="rId23"/>
    <p:sldId id="262" r:id="rId24"/>
    <p:sldId id="263" r:id="rId25"/>
    <p:sldId id="265" r:id="rId26"/>
    <p:sldId id="266" r:id="rId27"/>
    <p:sldId id="283" r:id="rId28"/>
    <p:sldId id="284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0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9533C-9585-4707-94D2-C1620431D97F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E1130-011E-46F8-9602-E99497976A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41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714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3CDBEC-CB1B-4F06-8F4B-707F97E1265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714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889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91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86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901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6371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614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209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3949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172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0532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3146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37355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9898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99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76177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8179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888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900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93225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09886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4500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2608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6144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6116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5971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E1130-011E-46F8-9602-E99497976AFA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7307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387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249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65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7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348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09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839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94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31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340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375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5956B-FD7B-4D06-8718-55C70EE108D1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22E8A-2286-4886-90D4-90D7D7693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73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899592" y="94840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39552" y="188640"/>
            <a:ext cx="799288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O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dborné</a:t>
            </a:r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U</a:t>
            </a:r>
            <a:r>
              <a:rPr lang="cs-CZ" sz="3200" b="0" cap="none" spc="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b="0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čiliště</a:t>
            </a:r>
            <a:endParaRPr lang="cs-CZ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  <a:p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              a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Z</a:t>
            </a:r>
            <a:r>
              <a:rPr lang="cs-CZ" sz="320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ákladní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Š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kola praktická </a:t>
            </a:r>
            <a:r>
              <a:rPr lang="cs-CZ" sz="3200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50800" dist="63500" dir="2700000" sx="103000" sy="103000" algn="tl" rotWithShape="0">
                    <a:prstClr val="black">
                      <a:alpha val="40000"/>
                    </a:prstClr>
                  </a:outerShdw>
                </a:effectLst>
                <a:latin typeface="Berlin Sans FB" pitchFamily="34" charset="0"/>
              </a:rPr>
              <a:t>Holešov</a:t>
            </a:r>
            <a:endParaRPr lang="cs-CZ" sz="3200" b="0" cap="none" spc="0" dirty="0">
              <a:ln w="18415" cmpd="sng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50800" dist="63500" dir="2700000" sx="103000" sy="103000" algn="tl" rotWithShape="0">
                  <a:prstClr val="black">
                    <a:alpha val="40000"/>
                  </a:prst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611560" y="1556792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sz="5300" dirty="0" smtClean="0">
                <a:solidFill>
                  <a:schemeClr val="accent4">
                    <a:lumMod val="10000"/>
                  </a:schemeClr>
                </a:solidFill>
              </a:rPr>
              <a:t>Výukový materiál</a:t>
            </a:r>
            <a: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4">
                    <a:lumMod val="10000"/>
                  </a:schemeClr>
                </a:solidFill>
              </a:rPr>
            </a:br>
            <a:r>
              <a:rPr lang="cs-CZ" sz="2200" dirty="0" smtClean="0">
                <a:solidFill>
                  <a:schemeClr val="accent4">
                    <a:lumMod val="10000"/>
                  </a:schemeClr>
                </a:solidFill>
              </a:rPr>
              <a:t>Zpracovaný v rámci projektu EU peníze školám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1" name="Podnadpis 2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8640960" cy="388843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projektu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Zlepšujeme a vzděláváme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Název programu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Operační program Vzdělávání pro konkurenceschopnost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Číslo výzvy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34</a:t>
            </a:r>
          </a:p>
          <a:p>
            <a:pPr algn="l"/>
            <a:endParaRPr lang="cs-CZ" sz="21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Předmě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t: </a:t>
            </a:r>
            <a:r>
              <a:rPr lang="cs-CZ" sz="2100" dirty="0" smtClean="0">
                <a:solidFill>
                  <a:srgbClr val="FF0000"/>
                </a:solidFill>
              </a:rPr>
              <a:t>Občanská výchova</a:t>
            </a:r>
          </a:p>
          <a:p>
            <a:pPr algn="l"/>
            <a:r>
              <a:rPr lang="cs-CZ" sz="2100" b="1" dirty="0" smtClean="0">
                <a:solidFill>
                  <a:srgbClr val="FF0000"/>
                </a:solidFill>
              </a:rPr>
              <a:t>Ročník</a:t>
            </a:r>
            <a:r>
              <a:rPr lang="cs-CZ" sz="2100" dirty="0" smtClean="0">
                <a:solidFill>
                  <a:srgbClr val="FF0000"/>
                </a:solidFill>
              </a:rPr>
              <a:t>: 3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Tematická oblast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OV3</a:t>
            </a:r>
          </a:p>
          <a:p>
            <a:pPr algn="l"/>
            <a:r>
              <a:rPr lang="cs-CZ" sz="21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Tento materiál slouží k výuce a opakování učiva pro žáky, kteří byli v souladu s § 9 vyhlášky číslo 73/2005 Sb. o vzdělávání </a:t>
            </a:r>
            <a:r>
              <a:rPr lang="cs-CZ" sz="2400" dirty="0" err="1" smtClean="0">
                <a:solidFill>
                  <a:schemeClr val="tx1"/>
                </a:solidFill>
              </a:rPr>
              <a:t>dětí,žáků</a:t>
            </a:r>
            <a:r>
              <a:rPr lang="cs-CZ" sz="2400" dirty="0" smtClean="0">
                <a:solidFill>
                  <a:schemeClr val="tx1"/>
                </a:solidFill>
              </a:rPr>
              <a:t> a studentů se speciálními vzdělávacími potřebami a dětí, žáků a studentů mimořádně nadaných, v platném znění, zařazeni do třídy odborného učiliště, kde se vzdělávají dle ŠVP v oborech 65-51-E/01 Stravovací a ubytovací služby, 66-51-E/01 Prodavačské práce a 75-41-E/01 Pečovatelské služby.</a:t>
            </a:r>
            <a:endParaRPr lang="cs-CZ" sz="2100" dirty="0" smtClean="0">
              <a:solidFill>
                <a:schemeClr val="tx1"/>
              </a:solidFill>
            </a:endParaRP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Autor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</a:t>
            </a:r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Mgr. Marcela VLASATÍKOVÁ</a:t>
            </a:r>
          </a:p>
          <a:p>
            <a:pPr algn="l"/>
            <a:r>
              <a:rPr lang="cs-CZ" sz="2100" b="1" dirty="0" smtClean="0">
                <a:solidFill>
                  <a:schemeClr val="accent4">
                    <a:lumMod val="10000"/>
                  </a:schemeClr>
                </a:solidFill>
              </a:rPr>
              <a:t>Období vytvoření</a:t>
            </a:r>
            <a:r>
              <a:rPr lang="cs-CZ" sz="2100" dirty="0" smtClean="0">
                <a:solidFill>
                  <a:schemeClr val="accent4">
                    <a:lumMod val="10000"/>
                  </a:schemeClr>
                </a:solidFill>
              </a:rPr>
              <a:t>: Srpen 2013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</p:txBody>
      </p:sp>
      <p:cxnSp>
        <p:nvCxnSpPr>
          <p:cNvPr id="12" name="Přímá spojovací čára 6"/>
          <p:cNvCxnSpPr/>
          <p:nvPr/>
        </p:nvCxnSpPr>
        <p:spPr>
          <a:xfrm>
            <a:off x="395536" y="1268760"/>
            <a:ext cx="84249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172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92" y="1988840"/>
            <a:ext cx="7772400" cy="1470025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2">
                    <a:lumMod val="50000"/>
                  </a:schemeClr>
                </a:solidFill>
              </a:rPr>
              <a:t> Téma: Člověk v demokratickém státě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3200" b="1" dirty="0" smtClean="0"/>
              <a:t>13.Občanská sdružení</a:t>
            </a:r>
            <a:endParaRPr lang="cs-CZ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1464" y="4725144"/>
            <a:ext cx="6400800" cy="1896616"/>
          </a:xfrm>
        </p:spPr>
        <p:txBody>
          <a:bodyPr>
            <a:normAutofit/>
          </a:bodyPr>
          <a:lstStyle/>
          <a:p>
            <a:pPr algn="r"/>
            <a:endParaRPr lang="cs-CZ" dirty="0" smtClean="0"/>
          </a:p>
          <a:p>
            <a:pPr algn="r"/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14290"/>
            <a:ext cx="5743575" cy="1400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AutoShape 2" descr="data:image/jpeg;base64,/9j/4AAQSkZJRgABAQAAAQABAAD/2wCEAAkGBhAQEBAPDxAPDw8PDwwNDQ8NDw4NDQ8PFBAVFRQQEhQXHCYeFxkjGRIUHy8gIycpLSwsFR4xQTwqNSYrLCkBCQoKDgwNGQ8PGS0kHiQpKSkpLSwsKSwpLCkpKSkpLSkpMCkpLCkpKSopKSwpKSkpKSksKSwpLCwvLCkpKSwpKf/AABEIALoA+AMBIgACEQEDEQH/xAAcAAACAgMBAQAAAAAAAAAAAAAAAQQFAgMGBwj/xABDEAACAgEBBQQGBQkGBwAAAAAAAQIDEQQFBhIhMUFRYXEHEyKBkaEjMlKxwRRCYmNygpPR8CQzQ1TS4RUWF5KywvH/xAAaAQEAAgMBAAAAAAAAAAAAAAAAAgQBAwUG/8QAKREBAAICAQQCAQIHAAAAAAAAAAECAxEEEiExQQVRIhMyFEJSYXGBof/aAAwDAQACEQMRAD8A9xAAABYGAAAAAALAAAxAAwEADAQAMAFgBgGAAAAAAAAAAAAAEMAAAAAAAAAABAAwFkYgAAwMAAAEBjOWCsntXEsPks4zn7ybrLVGLb7Dl9TdkDqaNRnl2kg4/RbY4PZnnh7JLrHwfei+p2zU1n1tf/cl8mBPnYksvlhZeeWF3mijXwmk4yUovKzF5We45neLbqs+iqeYf4kl0l+ivArdl7SdMny4oSxxRz2/aXiB6CmModPvJX09teLin9zLOjXxlzTTXh1+AErIzCNiZmAAAAAhgAAAAAAIBgAAAAIBgAAACDIDAQAAZMZTwabLgN0rEiJftBR8fLl8yNqL/ErdReBlrtdKfXp2JdCousNl1pCtsAwsmaWOTEAGyqJhFEuisDfp6y30leOnyImlpLfTVASqckiNrXVGFcTY2A/XmyM0ys12o4Vy6m/ZrfDlgTgE2V2q27TXLhlPEl1STePPAFkBE0+0ITXFGSlF9sefx7iUpAAxDAAFkAGAsjAAAAFgAyRdobSrog7LZqEI9ZPv7ku1+A1vwJLZUbe3mo0kc2SzNr2ao4dkvd2LxZxW3PSHdY3HTfQw6cbSd0vwj8zj9RqZSblOUpSfOUpNyk/Nl/Fw7T3u1zd2+j9Jz43+UUpVtvhdLbnBd0k/r+fI6bSbbp1EeOiyNi7eF+1H9qPVe88UuuIq2hOuSnXOUJrpKEnGS95vycOk/t7Ixefb2/UXldfccDsz0lyWIauPGunralia8ZQ6P3Y8mdTptqVXx9ZVONkH2xeWvBrqn5nPyYbY/LZFolvtsI8pBKRiaUgCQG2uAGVUCw09RqoqLTTUAb9LSWdNZporJkEBkjXZMcpYIl9wGrUST6k/SWJLBQ6m8iQ2pOt+y8r7Mua/2A7G3o8HEbw08NzfZYuPyecP5r5lvRvTXjE1KDx3ccfiik23tGN004J8MU0m1htt5bx8AI2j1sqpcUX+0n0ku5/zOo0e8tOPak4PtjKMm/c11OPM4wA6+W9dWcJTa+1wrHwzks9PrVLDTynzTXajitJRxSSzjLSyzoNJBxkopNRikl4+IF+M1xsRmmAwEMAAQAefVekxer50S9bjopr1We/L54OT2xty7VT47pZx9SCyq4Luivx6kfaGisom6rYuMl71JdkovtTINlp3ceHHWeqsNE2mWdlhDuvMbtQQLtQb0WV95AuvMbryJZaY2HZYPR7Rtpn6ymcq5rti+q7mujXgyPKRiRmIntLLv9i+kGE8Q1SVcunrYJ+qf7Uesfu8jr6rIySlFqUWsxlFqUWu9NHiSLTY2279NLNM8RzmVcvaql5x/Fcyll4cT3onF/t6/CBMppOZ3f3109+IW/2ezkvaeaZPwn2e/B2+l0+cePNY6M516WpOrNkTs9NQWmnpMNPQT64EGTrgZykDeCPbaArrSs1OoNmp1BVai8DDUXEG2wd1hobAxbADOMQCMSRVWKusmVVAZUVFnp5yXRv4keqskxAlQufa2+8kV65Lq/kVsrSPbeBf17Ri3hSWe7o/mSYWpnFW3lpsjaTksN+1DGe9x7/cB0gGFVmVkAOe25u/DUQddiXR+qn+dXPsafd3o8S1NrTafVNxfmnhn0VquSz3c/hzPmLVapuUm+1yfxbZ0+DadTDVdnfqSFbca7biNOZ0EGc7DS2DYjABpDjE3QqAwhWSqqTZVQTqdMBjRpzp9394tRpcKEuOvtqszKHu7Y+4qqaCXCsWpFo1Y29V2BvjptTiLfqLX/h2tcMn+hPo/kzpGeFMudk786jTYi366pY+jtbbS/Rn1XzRz8vC90lsi/29WtsK/UXlPs7fXS6rEYz9Xa/8K1qMv3X0kbtRec+1JrOphsjv4LUagrrrTHV6yMec5Riv05Rj97KfUbzaSPXUV+UW5/8AimQmYhsrjvbxCxlIxKSe+mjX585fs1T/ABFHffS9138Nf6jHXX7bY4uaf5ZdBGBIrqKCrfbSd138NfzJdW+uk/Xfw/8Acx11+z+Ezf0yvqqSXXWc7/z1pV0je/3Ir/2NF3pEgv7vTyfjOyMfkkx+pX7Trwc9vFXYRWBOw871fpB1MvqRpr8oux/GTx8ik1m8+rs+tqLfKMlWvhHBCc1VinxeWfMxD1e7UJc20l4tL7yr1G2qI/WvpXnbX/M8lv1Epc5NyffJuX3mgh+t/ZZj4mPdnqdm8Wl/zNH8SI9PvNpoSUo6mjK/WLDXameb7K2NdqrFVRBzl1b6QhH7U5dEv65no+wNwNPp8SuS1V3J+0n+TwfhH87zfwROt7W9K/I4vHwfutO/p2+xdtVXQU6pKUHy9l5Sfak+33CDSaObab5JJJLoku5LsA3OXPnsttSuXkfM++Ox56LV3UST4eKVlMuydMm3FrvxzT8UfTs45R5l6ZtkRlofXtfSaa6vgl28Fj4ZR8s8L80WuLk6L6+0LxuHiMpGDDBmonYaWODONZshUSaqANNdJMq05up0xOp05lhpp05PqoNldJvjAyMYVmbeBtmi2wAtsIN94X3kCybl+LI3vFK9Vp7J48dslorWNyVljb5f/CRZt7U8Kr/KLnGPJL1kunn1Ic546EeUjzfK5c5p1HaHq+H8fTDG7d7HbY5PLbb75PifzMVEIo3QrKLpa14KFZJrpM6qSbTQGWqqglQqN0KTNxwBp4TTZI22yIlswMbLCPKQTkYoBGUazOFZdbubE/KdRXU8qLblY11VcVmTXj2e8zEbnSN7RSs2l6FuXpaloqPUY+kTeoljE5XLlJS8uiXd5nZaPZyislVsrRRjwwqgoVw5QjFYS8fF+J0la5F6I1Gnjct+u82gRgkBkBlrIpd6Njw1Wnu09mVC6Dg2usX1jNeKaT9xdGNlaawzMTqdj5h29ubq9FNq6tuvLUL605UTXen+a/B4aK2qg+ndRs58+Ho+q6p+a7Tlts7iaS/OaY0WPpbQlDn3yh9WS/rkdHHzI8WhrmjxarTk2nTFlrtiz09s6bFiUHjK+rJdk496aw/6Y66Do1mJjcNTTVQSoVGyNZngyEoibHKRHttMgttIN94r7yLPvfw/mVs/Iphru0rXH4uTPbVI/wB+mM5Z8jRZZ3DttI0pHnORybZ7d/H09XxeHTj17efciUxJAkb66ysuCusmU0hRSWNGnAxo05MrpNlVJu4QNLhg0WyN9siBqLQNV1hCsmZXWkdsBm2uBhXEsdBo5WTjXCLlOclGMV1bYYmYiNyWn07fJLLfJJdW+5Hpm6u7r0sZSsx6+1KLS5+rrznhb73yz5JFZu/ufbTfGzUKCjU1OKjOM3Oa+quXRJ8/cjv9maTL4pFjFT3LhfIczqj9PHMa9p2z9PwxJglHBkWHFAAACABgI120Jo2iA5beDdyvURxYmnHPq7Y/Xh4eK8PxOA2ru3dpsuS46+y2HOP73bF+Z7LOpPqV+o2djLj711TXcyxh5FsXbzCM1iXi5hKR3W3tzIzzPTpVW8263yqn5fYfy8jz7WKUJShNOE4vhlGSxJPuaOtjzVyRuGqazElbaQ7LG+nx7DKfe/gRrrihyvkK0/HH3l1+J8XbJ+WXtH/ZYzkl/MiW2hbaRpyOHe9rzu093pceOuOvTSNQmbJ2dLVairTwlGMrpqClNvhXLLbx4LoXm8Ho71Wk4ZQ/tUJPhctPXNzhLulDm0nz59Dl6bZQlGcJOMotSjKLxKLTypJ9jPaNyt5Ja6hyn7OoplGu9x9mNnEsxsS7G8PK70SpFbdpUuZmy4dXr3r7h5zpdwdozXEtLOK/WSqqk/3ZSTNGo2NdRLgvqnVLqlOOMrvT6P3HvNWym1nJp2hsSNkPV21xth14ZrOH3p9U/FGycMepUKfK26vyjs8T09BYVVHdz3J0ifKN8fBWJpfGOTGe5tGPZndB9jlwzXvWF95r/Ssux8lgn7ccomuyRZbY2TZppYnzi/qWRzwS9/Y/ArqNFbfLhprlY/0VyXm+i97Nep3pejLSa9W+yBqLStvtOts9H+tks5oT+w7va+KWPmcltfZ12nn6u+uVc8ZSljEl3xkuUl4ozNZjyjTPjyTqtolDnI3aHQ2XT4Ka52zfPhri5vHfy6D2RsyzVX10VLM7JYy/qxS5ynLwS5ntOwthV6atUadcuXrLMfSXS7Zzf3LsJUp1K/L5kYI1HeXmEdzdfHm9Jf7oqXyTOv3M3Zsok9RfHgnwuFNcscab6zkuzlyS8Wd1HZL7zdRsnDyzfGKInbj5fkcmSnTqIadFszPNlxTSorCHXXhYRmbXNIYAAAAAIYAACGIBiaAAI+o0ql5nE787sq2qV0I/2imLkmutla5uD72llp+GDviNqqcrK6j0njvNLxaPT5uuvIdtp6hvH6Mq7Jys01i08pNt1WRlKnPfBrnFeHNeXQ47V+jjaUXhUwtX2qbqpL4Saa+BTnHMPU4ubhyR+7X+XLykYHRf9Pdp/wCUn/E0/wDrLjdX0ealamuzWVeqpqatcZTrk7ZReYwSi3yzjLfYjEUmZTvysVazPVCdu76Ma/Vwt10rOOaU1p6mocCfNesnhvi8F07zvdj7Froiq9PVGqvPE1HLcpfalJ85PxZZbP0vG3KXaXEKUuhbrSKvMZuTkzT+U9iohhI2OOQHkkrtMtNF9hhLRR7iSAFPq9m8msKUX1jJKUfgyNXs6f1UlGPdFKK+COgYuEM7nWlVXshdvUrdv7s16mqVFqzF/wB3P8+qzsnF+fZ2nUGrUQyjExtmtpraJh5Z6O923p67brF9NbOzT1/o11zcZNftTj8Io9J2dpFFZ95Do0D4umEuiXJdS6hHCMVrqNQnmy2y3m1jwGBgSagAAAAAAGAAAABZDIDAWQyAwFkMgMTAYEe7Rxl1RDs2Quws8gBUf8H8Rx2PzLYANVFKisG3IxAMBZABgIMgMAABA0GRgY8JkAALIwFkBgLIZAYCyGQGAsjAQAAAAAAAAAAAABgAABiGIAAAAYgAAAAAAAYALADAAAAEGBgAh4AADAYAAAAA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280" y="3501007"/>
            <a:ext cx="3841809" cy="263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4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solidFill>
                  <a:srgbClr val="FF0000"/>
                </a:solidFill>
              </a:rPr>
              <a:t>Občanská </a:t>
            </a:r>
            <a:r>
              <a:rPr lang="cs-CZ" b="1" dirty="0">
                <a:solidFill>
                  <a:srgbClr val="FF0000"/>
                </a:solidFill>
              </a:rPr>
              <a:t>sdružení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Kromě </a:t>
            </a:r>
            <a:r>
              <a:rPr lang="cs-CZ" dirty="0">
                <a:solidFill>
                  <a:srgbClr val="FF0000"/>
                </a:solidFill>
              </a:rPr>
              <a:t>stran</a:t>
            </a:r>
            <a:r>
              <a:rPr lang="cs-CZ" dirty="0"/>
              <a:t> mohou vznikat i </a:t>
            </a:r>
            <a:r>
              <a:rPr lang="cs-CZ" dirty="0" smtClean="0"/>
              <a:t>různá</a:t>
            </a:r>
          </a:p>
          <a:p>
            <a:r>
              <a:rPr lang="cs-CZ" dirty="0" smtClean="0"/>
              <a:t> </a:t>
            </a:r>
            <a:r>
              <a:rPr lang="cs-CZ" b="1" dirty="0"/>
              <a:t>hnutí a občanská sdružení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b="1" dirty="0" smtClean="0"/>
              <a:t>spolky</a:t>
            </a:r>
            <a:r>
              <a:rPr lang="cs-CZ" b="1" dirty="0"/>
              <a:t>, kluby a </a:t>
            </a:r>
            <a:r>
              <a:rPr lang="cs-CZ" b="1" dirty="0" smtClean="0"/>
              <a:t>svazy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Umožňuje to Listina základních práv a svobod.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31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Občanská sdružení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Tato </a:t>
            </a:r>
            <a:r>
              <a:rPr lang="cs-CZ" b="1" dirty="0"/>
              <a:t>hnutí </a:t>
            </a:r>
            <a:r>
              <a:rPr lang="cs-CZ" b="1" dirty="0" smtClean="0"/>
              <a:t>a sdružení jsou</a:t>
            </a:r>
          </a:p>
          <a:p>
            <a:pPr marL="0" indent="0" algn="ctr">
              <a:buNone/>
            </a:pPr>
            <a:r>
              <a:rPr lang="cs-CZ" b="1" dirty="0" smtClean="0"/>
              <a:t> 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politická </a:t>
            </a:r>
          </a:p>
          <a:p>
            <a:pPr marL="0" indent="0" algn="ctr">
              <a:buNone/>
            </a:pPr>
            <a:r>
              <a:rPr lang="cs-CZ" b="1" dirty="0" smtClean="0"/>
              <a:t>a </a:t>
            </a:r>
          </a:p>
          <a:p>
            <a:pPr marL="0" indent="0" algn="ctr"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nepolitická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6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Politická hnutí 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Politická </a:t>
            </a:r>
            <a:r>
              <a:rPr lang="cs-CZ" b="1" dirty="0"/>
              <a:t>hnutí</a:t>
            </a:r>
            <a:r>
              <a:rPr lang="cs-CZ" dirty="0"/>
              <a:t> vznikají jako protest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proti </a:t>
            </a:r>
            <a:r>
              <a:rPr lang="cs-CZ" dirty="0"/>
              <a:t>politice stran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Např. Občanské fórum, Hnutí nezávislých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</a:t>
            </a:r>
            <a:endParaRPr lang="cs-CZ" dirty="0"/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7061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4704" y="15868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Politické hnutí „ANO“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836712"/>
            <a:ext cx="3728480" cy="2100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60436"/>
            <a:ext cx="5812904" cy="4017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7855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Nepolitická hnutí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sz="4000" b="1" dirty="0" smtClean="0"/>
              <a:t>Nepolitická </a:t>
            </a:r>
            <a:r>
              <a:rPr lang="cs-CZ" sz="4000" b="1" dirty="0"/>
              <a:t>hnutí </a:t>
            </a:r>
            <a:r>
              <a:rPr lang="cs-CZ" sz="4000" dirty="0" smtClean="0"/>
              <a:t>mají </a:t>
            </a:r>
            <a:r>
              <a:rPr lang="cs-CZ" sz="4000" dirty="0"/>
              <a:t>nepolitické cíle. </a:t>
            </a:r>
            <a:endParaRPr lang="cs-CZ" sz="4000" dirty="0" smtClean="0"/>
          </a:p>
          <a:p>
            <a:pPr marL="0" indent="0" algn="ctr">
              <a:buNone/>
            </a:pPr>
            <a:r>
              <a:rPr lang="cs-CZ" sz="4000" dirty="0" smtClean="0"/>
              <a:t>Lidé </a:t>
            </a:r>
            <a:r>
              <a:rPr lang="cs-CZ" sz="4000" dirty="0"/>
              <a:t>se sdružujíc spolků podle svých </a:t>
            </a:r>
            <a:r>
              <a:rPr lang="cs-CZ" sz="4000" b="1" dirty="0" smtClean="0"/>
              <a:t>zájmů</a:t>
            </a:r>
            <a:r>
              <a:rPr lang="cs-CZ" sz="4000" dirty="0"/>
              <a:t>.</a:t>
            </a:r>
            <a:r>
              <a:rPr lang="cs-CZ" sz="4000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600" b="1" dirty="0" smtClean="0">
                <a:solidFill>
                  <a:srgbClr val="FF0000"/>
                </a:solidFill>
              </a:rPr>
              <a:t>Svazy</a:t>
            </a:r>
          </a:p>
          <a:p>
            <a:pPr marL="0" indent="0">
              <a:buNone/>
            </a:pPr>
            <a:r>
              <a:rPr lang="cs-CZ" dirty="0" smtClean="0"/>
              <a:t>Např. Český </a:t>
            </a:r>
            <a:r>
              <a:rPr lang="cs-CZ" dirty="0"/>
              <a:t>svaz zahrádkářů a chovatelů  nebo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sportovního </a:t>
            </a:r>
            <a:r>
              <a:rPr lang="cs-CZ" b="1" dirty="0"/>
              <a:t>zaměření</a:t>
            </a:r>
            <a:r>
              <a:rPr lang="cs-CZ" dirty="0"/>
              <a:t>: KČT – Klub českých turistů, Česká fotbalová asociace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500" b="1" dirty="0" smtClean="0">
                <a:solidFill>
                  <a:srgbClr val="FF0000"/>
                </a:solidFill>
              </a:rPr>
              <a:t>Hnutí</a:t>
            </a:r>
          </a:p>
          <a:p>
            <a:pPr marL="0" indent="0">
              <a:buNone/>
            </a:pPr>
            <a:r>
              <a:rPr lang="cs-CZ" dirty="0" smtClean="0"/>
              <a:t>Např</a:t>
            </a:r>
            <a:r>
              <a:rPr lang="cs-CZ" dirty="0"/>
              <a:t>. </a:t>
            </a:r>
            <a:r>
              <a:rPr lang="cs-CZ" dirty="0" smtClean="0"/>
              <a:t>Hnutí </a:t>
            </a:r>
            <a:r>
              <a:rPr lang="cs-CZ" dirty="0"/>
              <a:t>ekologů, feministické hnutí za práva žen, hnutí homosexuálů, aj.</a:t>
            </a:r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350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5300" b="1" dirty="0" smtClean="0">
                <a:solidFill>
                  <a:schemeClr val="tx2">
                    <a:lumMod val="50000"/>
                  </a:schemeClr>
                </a:solidFill>
              </a:rPr>
              <a:t>Česká </a:t>
            </a:r>
            <a:r>
              <a:rPr lang="cs-CZ" sz="5300" b="1" dirty="0">
                <a:solidFill>
                  <a:schemeClr val="tx2">
                    <a:lumMod val="50000"/>
                  </a:schemeClr>
                </a:solidFill>
              </a:rPr>
              <a:t>fotbalová asociace.</a:t>
            </a:r>
            <a:br>
              <a:rPr lang="cs-CZ" sz="53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5300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cs-CZ" sz="5300" b="1" dirty="0">
                <a:solidFill>
                  <a:schemeClr val="tx2">
                    <a:lumMod val="50000"/>
                  </a:schemeClr>
                </a:solidFill>
              </a:rPr>
            </a:br>
            <a:endParaRPr lang="cs-CZ" sz="53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F</a:t>
            </a:r>
            <a:r>
              <a:rPr lang="cs-CZ" dirty="0" smtClean="0"/>
              <a:t>otbalová asociace ČR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96752"/>
            <a:ext cx="3672408" cy="2445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8"/>
            <a:ext cx="5715000" cy="321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4221088"/>
            <a:ext cx="2879820" cy="2124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3413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Hasičský záchranný sbor </a:t>
            </a:r>
            <a:r>
              <a:rPr lang="cs-CZ" sz="2800" b="1" dirty="0"/>
              <a:t>D</a:t>
            </a:r>
            <a:r>
              <a:rPr lang="cs-CZ" sz="2800" b="1" dirty="0" smtClean="0"/>
              <a:t>obratice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9200" y="548680"/>
            <a:ext cx="8686800" cy="63093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Dvě </a:t>
            </a:r>
            <a:r>
              <a:rPr lang="cs-CZ" sz="2000" dirty="0"/>
              <a:t>družstva mladých hasičů se v sobotu 7.3.2009 zúčastnila okresní soutěže v hadicové a uzlové štafetě. </a:t>
            </a:r>
            <a:endParaRPr lang="cs-CZ" sz="2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Sbor </a:t>
            </a:r>
          </a:p>
          <a:p>
            <a:pPr marL="0" indent="0">
              <a:buNone/>
            </a:pPr>
            <a:r>
              <a:rPr lang="cs-CZ" sz="2800" b="1" dirty="0"/>
              <a:t>d</a:t>
            </a:r>
            <a:r>
              <a:rPr lang="cs-CZ" sz="2800" b="1" dirty="0" smtClean="0"/>
              <a:t>obrovolných </a:t>
            </a:r>
          </a:p>
          <a:p>
            <a:pPr marL="0" indent="0">
              <a:buNone/>
            </a:pPr>
            <a:r>
              <a:rPr lang="cs-CZ" sz="2800" b="1" dirty="0" smtClean="0"/>
              <a:t>hasičů</a:t>
            </a:r>
            <a:endParaRPr lang="cs-CZ" sz="2800" dirty="0"/>
          </a:p>
        </p:txBody>
      </p:sp>
      <p:pic>
        <p:nvPicPr>
          <p:cNvPr id="11266" name="Picture 2" descr="http://www.seninka.cz/wp-content/gallery/sbor-dobrovolnych-hasicu-seninka/image_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448143"/>
            <a:ext cx="4546476" cy="3409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3" y="1809517"/>
            <a:ext cx="4458072" cy="3343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http://www.dobratice.cz/pictures/ilustrace/P307002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064" y="1251853"/>
            <a:ext cx="2932260" cy="219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921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50000"/>
                  </a:schemeClr>
                </a:solidFill>
              </a:rPr>
              <a:t>Klub </a:t>
            </a:r>
            <a:r>
              <a:rPr lang="cs-CZ" sz="3200" b="1" dirty="0">
                <a:solidFill>
                  <a:schemeClr val="tx2">
                    <a:lumMod val="50000"/>
                  </a:schemeClr>
                </a:solidFill>
              </a:rPr>
              <a:t>českých turistů</a:t>
            </a:r>
            <a:br>
              <a:rPr lang="cs-CZ" sz="32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KČT Bystřice </a:t>
            </a:r>
            <a:r>
              <a:rPr lang="cs-CZ" sz="3200" dirty="0">
                <a:solidFill>
                  <a:schemeClr val="tx2">
                    <a:lumMod val="50000"/>
                  </a:schemeClr>
                </a:solidFill>
              </a:rPr>
              <a:t>pod </a:t>
            </a:r>
            <a:r>
              <a:rPr lang="cs-CZ" sz="3200" dirty="0" smtClean="0">
                <a:solidFill>
                  <a:schemeClr val="tx2">
                    <a:lumMod val="50000"/>
                  </a:schemeClr>
                </a:solidFill>
              </a:rPr>
              <a:t>Hostýnem</a:t>
            </a:r>
            <a:endParaRPr lang="cs-CZ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600200"/>
            <a:ext cx="6696744" cy="4525963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56792"/>
            <a:ext cx="7467600" cy="509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3561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600" b="1" dirty="0" smtClean="0"/>
              <a:t>Český svaz chovatelů           </a:t>
            </a:r>
            <a:endParaRPr lang="cs-CZ" sz="36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516" y="-1636"/>
            <a:ext cx="3326162" cy="282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21734"/>
            <a:ext cx="5616624" cy="397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4" y="72752"/>
            <a:ext cx="2794568" cy="209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883" y="72752"/>
            <a:ext cx="2894633" cy="209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545964"/>
            <a:ext cx="2023613" cy="229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http://www.kotrlak.estranky.cz/img/mid/7/holub--cesky-stavak-modry-sedlat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84" y="2821734"/>
            <a:ext cx="2449391" cy="1724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657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b="1" dirty="0" smtClean="0"/>
              <a:t>Český svaz chovatelů masného skotu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Český svaz chovatelů ovcí a koz</a:t>
            </a:r>
            <a:endParaRPr lang="cs-CZ" sz="24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2702" y="202386"/>
            <a:ext cx="2483768" cy="2467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386"/>
            <a:ext cx="3212702" cy="210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69" y="3717032"/>
            <a:ext cx="3609063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53744"/>
            <a:ext cx="345638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70" y="240409"/>
            <a:ext cx="3124002" cy="2109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70" y="2350083"/>
            <a:ext cx="3305492" cy="2203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741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Český rybářský svaz Jince 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b="1" dirty="0" smtClean="0"/>
              <a:t>                                                Výlov </a:t>
            </a:r>
            <a:r>
              <a:rPr lang="cs-CZ" b="1" dirty="0"/>
              <a:t>rybníka Čarda 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2414377"/>
            <a:ext cx="6667500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" y="865194"/>
            <a:ext cx="5052392" cy="3789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827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90872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61653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4600" b="1" dirty="0"/>
              <a:t>Český </a:t>
            </a:r>
            <a:endParaRPr lang="cs-CZ" sz="4600" b="1" dirty="0" smtClean="0"/>
          </a:p>
          <a:p>
            <a:pPr marL="0" indent="0">
              <a:buNone/>
            </a:pPr>
            <a:r>
              <a:rPr lang="cs-CZ" sz="4600" b="1" dirty="0" smtClean="0"/>
              <a:t>svaz </a:t>
            </a:r>
          </a:p>
          <a:p>
            <a:pPr marL="0" indent="0">
              <a:buNone/>
            </a:pPr>
            <a:r>
              <a:rPr lang="cs-CZ" sz="4600" b="1" dirty="0" smtClean="0"/>
              <a:t>zahrádkářů </a:t>
            </a:r>
          </a:p>
          <a:p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- </a:t>
            </a:r>
            <a:r>
              <a:rPr lang="cs-CZ" b="1" dirty="0"/>
              <a:t>výstava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sz="2600" dirty="0"/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endParaRPr lang="cs-CZ" sz="3100" dirty="0" smtClean="0"/>
          </a:p>
          <a:p>
            <a:pPr marL="0" indent="0">
              <a:buNone/>
            </a:pPr>
            <a:r>
              <a:rPr lang="cs-CZ" sz="3100" b="1" dirty="0" smtClean="0"/>
              <a:t>Český </a:t>
            </a:r>
            <a:r>
              <a:rPr lang="cs-CZ" sz="3100" b="1" dirty="0"/>
              <a:t>zahrádkářský svaz v Březině bude pořádat autobusový zájezd na podzimní část výstavy </a:t>
            </a:r>
            <a:r>
              <a:rPr lang="cs-CZ" sz="3100" b="1" dirty="0" err="1"/>
              <a:t>Hortikomplex</a:t>
            </a:r>
            <a:r>
              <a:rPr lang="cs-CZ" sz="3100" b="1" dirty="0"/>
              <a:t> s následnou návštěvou Svatého </a:t>
            </a:r>
            <a:r>
              <a:rPr lang="cs-CZ" sz="3100" b="1" dirty="0" smtClean="0"/>
              <a:t>kopečku.</a:t>
            </a:r>
            <a:endParaRPr lang="cs-CZ" sz="3100" b="1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6632"/>
            <a:ext cx="7101416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05" y="3248980"/>
            <a:ext cx="367240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0764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Myslivecké </a:t>
            </a:r>
            <a:r>
              <a:rPr lang="cs-CZ" b="1" dirty="0"/>
              <a:t>sdružení Horka </a:t>
            </a:r>
            <a:r>
              <a:rPr lang="cs-CZ" b="1" dirty="0" smtClean="0"/>
              <a:t>Seninka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2800" dirty="0" smtClean="0"/>
              <a:t>Akce mysliveckého sdružení</a:t>
            </a:r>
            <a:endParaRPr lang="cs-CZ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" y="864096"/>
            <a:ext cx="4572000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569" y="3796090"/>
            <a:ext cx="4536504" cy="309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50720"/>
            <a:ext cx="3177868" cy="2377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04" y="864096"/>
            <a:ext cx="4203733" cy="292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930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Další občanská sdružení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/>
              <a:t>Mezi občanská </a:t>
            </a:r>
            <a:r>
              <a:rPr lang="cs-CZ" sz="4000" dirty="0" smtClean="0"/>
              <a:t>sdružení</a:t>
            </a:r>
          </a:p>
          <a:p>
            <a:pPr marL="0" indent="0" algn="ctr">
              <a:buNone/>
            </a:pPr>
            <a:r>
              <a:rPr lang="cs-CZ" sz="4000" dirty="0" smtClean="0"/>
              <a:t> </a:t>
            </a:r>
            <a:r>
              <a:rPr lang="cs-CZ" sz="4000" dirty="0"/>
              <a:t>patří i </a:t>
            </a:r>
            <a:endParaRPr lang="cs-CZ" sz="4000" dirty="0" smtClean="0"/>
          </a:p>
          <a:p>
            <a:pPr marL="0" indent="0" algn="ctr">
              <a:buNone/>
            </a:pPr>
            <a:r>
              <a:rPr lang="cs-CZ" sz="4000" b="1" dirty="0" smtClean="0"/>
              <a:t>obecně </a:t>
            </a:r>
            <a:r>
              <a:rPr lang="cs-CZ" sz="4000" b="1" dirty="0"/>
              <a:t>prospěšné </a:t>
            </a:r>
            <a:endParaRPr lang="cs-CZ" sz="4000" b="1" dirty="0" smtClean="0"/>
          </a:p>
          <a:p>
            <a:pPr marL="0" indent="0" algn="ctr">
              <a:buNone/>
            </a:pPr>
            <a:r>
              <a:rPr lang="cs-CZ" sz="4000" dirty="0" smtClean="0"/>
              <a:t>nebo </a:t>
            </a:r>
          </a:p>
          <a:p>
            <a:pPr marL="0" indent="0" algn="ctr">
              <a:buNone/>
            </a:pPr>
            <a:r>
              <a:rPr lang="cs-CZ" sz="4000" b="1" dirty="0" smtClean="0"/>
              <a:t>charitativní </a:t>
            </a:r>
            <a:r>
              <a:rPr lang="cs-CZ" sz="4000" b="1" dirty="0"/>
              <a:t>organizace a nadace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807000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PRO TIBET – občanské sdružení Most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"</a:t>
            </a:r>
            <a:r>
              <a:rPr lang="cs-CZ" sz="2400" b="1" dirty="0"/>
              <a:t>Naší snahou je stavět můstky, mosty mezi kulturami, ale hlavně mezi lidmi."</a:t>
            </a:r>
            <a:r>
              <a:rPr lang="cs-CZ" sz="2400" dirty="0"/>
              <a:t>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Občanské </a:t>
            </a:r>
            <a:r>
              <a:rPr lang="cs-CZ" sz="2400" dirty="0"/>
              <a:t>sdružení M.O.S.T.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vzniklo </a:t>
            </a:r>
            <a:r>
              <a:rPr lang="cs-CZ" sz="2400" dirty="0"/>
              <a:t>oficiálně v roce </a:t>
            </a:r>
            <a:r>
              <a:rPr lang="cs-CZ" sz="2400" dirty="0" smtClean="0"/>
              <a:t>2004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v Ostravě původně díky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b="1" dirty="0" smtClean="0"/>
              <a:t>vzrůstajícímu </a:t>
            </a:r>
            <a:r>
              <a:rPr lang="cs-CZ" sz="2400" b="1" dirty="0"/>
              <a:t>zájmu veřejnosti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o </a:t>
            </a:r>
            <a:r>
              <a:rPr lang="cs-CZ" sz="2400" b="1" dirty="0"/>
              <a:t>podporu Tibetu.</a:t>
            </a:r>
            <a:r>
              <a:rPr lang="cs-CZ" sz="2400" dirty="0"/>
              <a:t> Činnost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sdružení </a:t>
            </a:r>
            <a:r>
              <a:rPr lang="cs-CZ" sz="2400" dirty="0"/>
              <a:t>se zaměřuje na pomoc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Tibetu </a:t>
            </a:r>
            <a:r>
              <a:rPr lang="cs-CZ" sz="2400" dirty="0"/>
              <a:t>a tibetským </a:t>
            </a:r>
            <a:r>
              <a:rPr lang="cs-CZ" sz="2400" dirty="0" smtClean="0"/>
              <a:t>uprchlíkům.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b="1" i="1" dirty="0"/>
              <a:t>“Jaký je smysl života? </a:t>
            </a:r>
            <a:endParaRPr lang="cs-CZ" sz="2400" b="1" i="1" dirty="0" smtClean="0"/>
          </a:p>
          <a:p>
            <a:pPr marL="0" indent="0">
              <a:buNone/>
            </a:pPr>
            <a:r>
              <a:rPr lang="cs-CZ" sz="2400" b="1" i="1" dirty="0" smtClean="0"/>
              <a:t>Být </a:t>
            </a:r>
            <a:r>
              <a:rPr lang="cs-CZ" sz="2400" b="1" i="1" dirty="0"/>
              <a:t>šťastný a užitečný!”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610" y="1501168"/>
            <a:ext cx="3141470" cy="2093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572" y="3636660"/>
            <a:ext cx="4321546" cy="302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4525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Občanské sdružení TOULAVÉ TLAPKY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86868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/>
              <a:t>Občanské sdružení na ochranu zvířat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Toulavé </a:t>
            </a:r>
            <a:r>
              <a:rPr lang="cs-CZ" sz="2400" b="1" dirty="0"/>
              <a:t>Tlapky pomáhá </a:t>
            </a:r>
            <a:r>
              <a:rPr lang="cs-CZ" sz="2400" b="1" dirty="0" smtClean="0"/>
              <a:t>týraným </a:t>
            </a:r>
          </a:p>
          <a:p>
            <a:pPr marL="0" indent="0">
              <a:buNone/>
            </a:pPr>
            <a:r>
              <a:rPr lang="cs-CZ" sz="2400" b="1" dirty="0" smtClean="0"/>
              <a:t>zvířatům </a:t>
            </a:r>
            <a:r>
              <a:rPr lang="cs-CZ" sz="2400" b="1" dirty="0"/>
              <a:t>a vrací je zpět do života.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Činnost </a:t>
            </a:r>
            <a:r>
              <a:rPr lang="cs-CZ" sz="2400" b="1" dirty="0"/>
              <a:t>je závislá na darech veřejnosti</a:t>
            </a:r>
            <a:r>
              <a:rPr lang="cs-CZ" sz="2400" b="1" dirty="0" smtClean="0"/>
              <a:t>.</a:t>
            </a:r>
          </a:p>
          <a:p>
            <a:pPr marL="0" indent="0">
              <a:buNone/>
            </a:pPr>
            <a:r>
              <a:rPr lang="cs-CZ" sz="2400" b="1" dirty="0" smtClean="0"/>
              <a:t> </a:t>
            </a:r>
            <a:r>
              <a:rPr lang="cs-CZ" sz="2400" b="1" dirty="0"/>
              <a:t>Prosíme, pomozte spolu s námi</a:t>
            </a:r>
            <a:r>
              <a:rPr lang="cs-CZ" sz="2400" b="1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/>
              <a:t> 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087" y="1340768"/>
            <a:ext cx="3975906" cy="5301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854" y="3574442"/>
            <a:ext cx="2479050" cy="33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1219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7675" y="1916832"/>
            <a:ext cx="8229600" cy="4237931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2400" b="1" dirty="0"/>
              <a:t>Tímto bychom chtěli poděkovat nadaci </a:t>
            </a:r>
            <a:r>
              <a:rPr lang="cs-CZ" sz="2400" b="1" dirty="0">
                <a:solidFill>
                  <a:srgbClr val="FF0000"/>
                </a:solidFill>
              </a:rPr>
              <a:t>Konto bariéry 77, </a:t>
            </a:r>
            <a:r>
              <a:rPr lang="cs-CZ" sz="2400" b="1" dirty="0"/>
              <a:t>která darovala našemu zařízení dva nové invalidní vozíky. Uživatelům Domova seniorů budou pomáhat při každodenních činnostech</a:t>
            </a:r>
            <a:r>
              <a:rPr lang="cs-CZ" sz="2400" b="1" dirty="0" smtClean="0"/>
              <a:t>.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</a:t>
            </a:r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                                                                        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Občanské sdružení </a:t>
            </a:r>
            <a:endParaRPr lang="cs-CZ" sz="2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                                                                                “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</a:rPr>
              <a:t>HVĚZDA 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</a:rPr>
              <a:t>“                                                                                                  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>
                    <a:lumMod val="50000"/>
                  </a:schemeClr>
                </a:solidFill>
              </a:rPr>
              <a:t>  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01" y="260648"/>
            <a:ext cx="91630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3977"/>
            <a:ext cx="5328592" cy="3144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3297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</a:rPr>
              <a:t>Občanské sdružení „Hvězda“</a:t>
            </a:r>
            <a:endParaRPr lang="cs-CZ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352928" cy="55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8325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Občanské sdružení Proutek</a:t>
            </a:r>
            <a:r>
              <a:rPr lang="cs-CZ" sz="3200" dirty="0" smtClean="0"/>
              <a:t>, Jindřichův Hradec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980728"/>
            <a:ext cx="8579296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/>
              <a:t>Proutek poskytuje služby 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dospělým </a:t>
            </a:r>
            <a:r>
              <a:rPr lang="cs-CZ" sz="2000" b="1" dirty="0"/>
              <a:t>lidem s mentálním 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postižením</a:t>
            </a:r>
            <a:r>
              <a:rPr lang="cs-CZ" sz="2000" b="1" dirty="0"/>
              <a:t>, </a:t>
            </a:r>
            <a:r>
              <a:rPr lang="cs-CZ" sz="2000" b="1" dirty="0" smtClean="0"/>
              <a:t>aby </a:t>
            </a:r>
            <a:r>
              <a:rPr lang="cs-CZ" sz="2000" b="1" dirty="0"/>
              <a:t>mohli žít 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a </a:t>
            </a:r>
            <a:r>
              <a:rPr lang="cs-CZ" sz="2000" b="1" dirty="0"/>
              <a:t>pracovat jako </a:t>
            </a:r>
            <a:r>
              <a:rPr lang="cs-CZ" sz="2000" b="1" dirty="0" smtClean="0"/>
              <a:t>Vy.</a:t>
            </a:r>
            <a:endParaRPr lang="cs-CZ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3893"/>
            <a:ext cx="5303390" cy="2980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380" y="836712"/>
            <a:ext cx="5282238" cy="2968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37112"/>
            <a:ext cx="3610372" cy="2029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85" y="2564904"/>
            <a:ext cx="1995918" cy="1121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2777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Občanské sdružení </a:t>
            </a:r>
            <a:r>
              <a:rPr lang="cs-CZ" b="1" dirty="0" err="1"/>
              <a:t>Mathilda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Občanské sdružení </a:t>
            </a:r>
            <a:r>
              <a:rPr lang="cs-CZ" dirty="0" err="1"/>
              <a:t>Mathilda</a:t>
            </a:r>
            <a:r>
              <a:rPr lang="cs-CZ" dirty="0"/>
              <a:t> bude zajišťovat reprodukci a </a:t>
            </a:r>
            <a:r>
              <a:rPr lang="cs-CZ" b="1" dirty="0"/>
              <a:t>odchov štěňat </a:t>
            </a:r>
            <a:r>
              <a:rPr lang="cs-CZ" dirty="0"/>
              <a:t>výhradně pro potřeby Střediska výcviku vodicích psů pro nevidomé 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b="1" dirty="0" smtClean="0"/>
              <a:t>Středisko </a:t>
            </a:r>
            <a:r>
              <a:rPr lang="cs-CZ" sz="2400" b="1" dirty="0"/>
              <a:t>výcviku vodících psů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se </a:t>
            </a:r>
            <a:r>
              <a:rPr lang="cs-CZ" sz="2400" b="1" dirty="0"/>
              <a:t>zabývá výcvikem a </a:t>
            </a:r>
            <a:r>
              <a:rPr lang="cs-CZ" sz="2400" b="1" dirty="0" smtClean="0"/>
              <a:t>předáváním</a:t>
            </a:r>
          </a:p>
          <a:p>
            <a:pPr marL="0" indent="0">
              <a:buNone/>
            </a:pPr>
            <a:r>
              <a:rPr lang="cs-CZ" sz="2400" b="1" dirty="0" smtClean="0"/>
              <a:t> </a:t>
            </a:r>
            <a:r>
              <a:rPr lang="cs-CZ" sz="2400" b="1" dirty="0"/>
              <a:t>psů průvodců nevidomých lidí již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více </a:t>
            </a:r>
            <a:r>
              <a:rPr lang="cs-CZ" sz="2400" b="1" dirty="0"/>
              <a:t>než deset let a za tuto dobu 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předalo </a:t>
            </a:r>
            <a:r>
              <a:rPr lang="cs-CZ" sz="2400" b="1" dirty="0"/>
              <a:t>již 300 psích pomocníků.          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2191548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33748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Charitativní </a:t>
            </a:r>
            <a:r>
              <a:rPr lang="cs-CZ" sz="4000" b="1" dirty="0">
                <a:solidFill>
                  <a:srgbClr val="FF0000"/>
                </a:solidFill>
              </a:rPr>
              <a:t>organizace a nadace</a:t>
            </a:r>
            <a:r>
              <a:rPr lang="cs-CZ" sz="4000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b="1" dirty="0"/>
              <a:t>C</a:t>
            </a:r>
            <a:r>
              <a:rPr lang="cs-CZ" b="1" dirty="0" smtClean="0"/>
              <a:t>haritativní </a:t>
            </a:r>
            <a:r>
              <a:rPr lang="cs-CZ" b="1" dirty="0"/>
              <a:t>organizace a </a:t>
            </a:r>
            <a:r>
              <a:rPr lang="cs-CZ" b="1" dirty="0" smtClean="0"/>
              <a:t>nadace</a:t>
            </a:r>
            <a:r>
              <a:rPr lang="cs-CZ" dirty="0"/>
              <a:t> </a:t>
            </a:r>
            <a:r>
              <a:rPr lang="cs-CZ" b="1" dirty="0" smtClean="0"/>
              <a:t>pomáhají</a:t>
            </a:r>
            <a:r>
              <a:rPr lang="cs-CZ" dirty="0" smtClean="0"/>
              <a:t> </a:t>
            </a:r>
            <a:r>
              <a:rPr lang="cs-CZ" dirty="0"/>
              <a:t>opuštěným dětem, postiženým, vozíčkářům, nevidomým, </a:t>
            </a:r>
            <a:r>
              <a:rPr lang="cs-CZ" dirty="0" smtClean="0"/>
              <a:t>starým apod</a:t>
            </a:r>
            <a:r>
              <a:rPr lang="cs-CZ" dirty="0"/>
              <a:t>.</a:t>
            </a:r>
          </a:p>
          <a:p>
            <a:r>
              <a:rPr lang="cs-CZ" dirty="0"/>
              <a:t>Jejich </a:t>
            </a:r>
            <a:r>
              <a:rPr lang="cs-CZ" b="1" dirty="0"/>
              <a:t>cílem</a:t>
            </a:r>
            <a:r>
              <a:rPr lang="cs-CZ" dirty="0"/>
              <a:t> je získat finanční prostředky pomocí sbírek a kulturních nebo sportovních akcí. </a:t>
            </a:r>
            <a:endParaRPr lang="cs-CZ" dirty="0" smtClean="0"/>
          </a:p>
          <a:p>
            <a:r>
              <a:rPr lang="cs-CZ" dirty="0" smtClean="0"/>
              <a:t>Získané </a:t>
            </a:r>
            <a:r>
              <a:rPr lang="cs-CZ" b="1" dirty="0"/>
              <a:t>peníze </a:t>
            </a:r>
            <a:r>
              <a:rPr lang="cs-CZ" dirty="0"/>
              <a:t>věnují na zlepšení podmínek postižených a potřebných.</a:t>
            </a:r>
          </a:p>
        </p:txBody>
      </p:sp>
    </p:spTree>
    <p:extLst>
      <p:ext uri="{BB962C8B-B14F-4D97-AF65-F5344CB8AC3E}">
        <p14:creationId xmlns:p14="http://schemas.microsoft.com/office/powerpoint/2010/main" val="15431262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Nepovolena </a:t>
            </a:r>
            <a:r>
              <a:rPr lang="cs-CZ" sz="4000" b="1" dirty="0">
                <a:solidFill>
                  <a:srgbClr val="FF0000"/>
                </a:solidFill>
              </a:rPr>
              <a:t>sdružení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/>
              <a:t>Nejsou povolena</a:t>
            </a:r>
            <a:r>
              <a:rPr lang="cs-CZ" dirty="0"/>
              <a:t> ta sdružení, </a:t>
            </a:r>
            <a:r>
              <a:rPr lang="cs-CZ" dirty="0" smtClean="0"/>
              <a:t>která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b="1" dirty="0"/>
              <a:t>omezují </a:t>
            </a:r>
            <a:r>
              <a:rPr lang="cs-CZ" dirty="0"/>
              <a:t>lidská práva a </a:t>
            </a:r>
            <a:r>
              <a:rPr lang="cs-CZ" dirty="0" smtClean="0"/>
              <a:t>svobody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dirty="0"/>
              <a:t>podporují </a:t>
            </a:r>
            <a:r>
              <a:rPr lang="cs-CZ" b="1" dirty="0"/>
              <a:t>násilí </a:t>
            </a:r>
            <a:endParaRPr lang="cs-CZ" b="1" dirty="0" smtClean="0"/>
          </a:p>
          <a:p>
            <a:pPr marL="0" indent="0" algn="ctr">
              <a:buNone/>
            </a:pPr>
            <a:r>
              <a:rPr lang="cs-CZ" dirty="0" smtClean="0"/>
              <a:t>nebo</a:t>
            </a:r>
          </a:p>
          <a:p>
            <a:pPr marL="0" indent="0" algn="ctr">
              <a:buNone/>
            </a:pPr>
            <a:r>
              <a:rPr lang="cs-CZ" dirty="0" smtClean="0"/>
              <a:t> </a:t>
            </a:r>
            <a:r>
              <a:rPr lang="cs-CZ" b="1" dirty="0"/>
              <a:t>porušují </a:t>
            </a:r>
            <a:r>
              <a:rPr lang="cs-CZ" b="1" dirty="0" smtClean="0"/>
              <a:t>Ústavu </a:t>
            </a:r>
            <a:r>
              <a:rPr lang="cs-CZ" b="1" dirty="0"/>
              <a:t>ČR</a:t>
            </a:r>
            <a:r>
              <a:rPr lang="cs-CZ" dirty="0"/>
              <a:t>. </a:t>
            </a:r>
            <a:endParaRPr lang="cs-CZ" dirty="0" smtClean="0"/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Povolena </a:t>
            </a:r>
            <a:r>
              <a:rPr lang="cs-CZ" dirty="0"/>
              <a:t>nejsou ani </a:t>
            </a:r>
            <a:r>
              <a:rPr lang="cs-CZ" b="1" dirty="0"/>
              <a:t>ozbrojená</a:t>
            </a:r>
            <a:r>
              <a:rPr lang="cs-CZ" dirty="0"/>
              <a:t> sdružení mimo mysliveckého.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777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Otázky</a:t>
            </a:r>
            <a:r>
              <a:rPr lang="cs-CZ" dirty="0"/>
              <a:t>: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</a:t>
            </a:r>
            <a:r>
              <a:rPr lang="cs-CZ" dirty="0"/>
              <a:t>.  Jaká sdružení mohou občané mimo </a:t>
            </a:r>
            <a:r>
              <a:rPr lang="cs-CZ" dirty="0" smtClean="0"/>
              <a:t>  politických </a:t>
            </a:r>
            <a:r>
              <a:rPr lang="cs-CZ" dirty="0"/>
              <a:t>stran zakládat?</a:t>
            </a:r>
          </a:p>
          <a:p>
            <a:pPr marL="0" indent="0">
              <a:buNone/>
            </a:pPr>
            <a:r>
              <a:rPr lang="cs-CZ" dirty="0"/>
              <a:t>2. Jak rozdělujeme tato občanská sdružení?</a:t>
            </a:r>
          </a:p>
          <a:p>
            <a:pPr marL="0" indent="0">
              <a:buNone/>
            </a:pPr>
            <a:r>
              <a:rPr lang="cs-CZ" dirty="0"/>
              <a:t>3. Vyjmenuj jejich příklady.</a:t>
            </a:r>
          </a:p>
          <a:p>
            <a:pPr marL="0" indent="0">
              <a:buNone/>
            </a:pPr>
            <a:r>
              <a:rPr lang="cs-CZ" dirty="0"/>
              <a:t>4. k čemu slouží charitativní  a obecně prospěšné organizace?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1466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Použitá </a:t>
            </a:r>
            <a:r>
              <a:rPr lang="cs-CZ" dirty="0"/>
              <a:t>literatura a zdroje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 smtClean="0"/>
              <a:t>PaeDr</a:t>
            </a:r>
            <a:r>
              <a:rPr lang="cs-CZ" dirty="0"/>
              <a:t>. Hana  Kovaříková, Občanská výchova III/pro odborná učiliště,  Praha: Septima, s.r.o., 2006</a:t>
            </a:r>
          </a:p>
          <a:p>
            <a:pPr marL="0" indent="0">
              <a:buNone/>
            </a:pPr>
            <a:r>
              <a:rPr lang="cs-CZ" dirty="0"/>
              <a:t>Sokol J. a kol. , Občanské minimum, Praha: ÚIV, 20002</a:t>
            </a:r>
          </a:p>
          <a:p>
            <a:pPr marL="0" indent="0">
              <a:buNone/>
            </a:pPr>
            <a:r>
              <a:rPr lang="cs-CZ" dirty="0" err="1"/>
              <a:t>Emmert</a:t>
            </a:r>
            <a:r>
              <a:rPr lang="cs-CZ" dirty="0"/>
              <a:t>  F. a kol., Odmaturuj ze společenských věd. Brno: </a:t>
            </a:r>
            <a:r>
              <a:rPr lang="cs-CZ" dirty="0" err="1"/>
              <a:t>Didaktis</a:t>
            </a:r>
            <a:r>
              <a:rPr lang="cs-CZ" dirty="0"/>
              <a:t>, 2004 </a:t>
            </a:r>
          </a:p>
          <a:p>
            <a:pPr marL="0" indent="0">
              <a:buNone/>
            </a:pPr>
            <a:r>
              <a:rPr lang="cs-CZ" dirty="0"/>
              <a:t>Ústava České republiky, 1/1993 Sb.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České národní rady č. 3/1993 Sb. O státních symbolech ČR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213/2006 Sb., kterým se mění zákon 352/2001 Sb. O užívání státních symbolů České republiky a o změně některých zákonů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200 o přestupcích, ve znění pozdějších předpisů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Zákon č. 40/1993Sb. České národní rady o nabývání a pozbývání státního občanství České republiky</a:t>
            </a:r>
          </a:p>
          <a:p>
            <a:pPr marL="0" indent="0">
              <a:buNone/>
            </a:pPr>
            <a:r>
              <a:rPr lang="cs-CZ" dirty="0"/>
              <a:t>Zákon Č. 253/2006 Sb., kterým se mění zákon Č. 141/1961 Sb. O trestním řízení soudním (trestní řád), ve znění </a:t>
            </a:r>
            <a:r>
              <a:rPr lang="cs-CZ" dirty="0" err="1"/>
              <a:t>ozdějšíc</a:t>
            </a:r>
            <a:r>
              <a:rPr lang="cs-CZ" dirty="0"/>
              <a:t> předpisů, a další související zákony.</a:t>
            </a:r>
          </a:p>
          <a:p>
            <a:pPr marL="0" indent="0">
              <a:buNone/>
            </a:pPr>
            <a:r>
              <a:rPr lang="cs-CZ" u="sng" dirty="0"/>
              <a:t>http://www.hrad.cz/cz/stat_symboly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Platné zákony a vyhlášky lze najít na internetové adrese:</a:t>
            </a:r>
          </a:p>
          <a:p>
            <a:pPr marL="0" indent="0">
              <a:buNone/>
            </a:pPr>
            <a:r>
              <a:rPr lang="cs-CZ" u="sng" dirty="0"/>
              <a:t>http://</a:t>
            </a:r>
            <a:r>
              <a:rPr lang="cs-CZ" u="sng" dirty="0" smtClean="0"/>
              <a:t>www/aspi.cz</a:t>
            </a:r>
            <a:r>
              <a:rPr lang="cs-CZ" dirty="0" smtClean="0"/>
              <a:t>  </a:t>
            </a:r>
            <a:r>
              <a:rPr lang="cs-CZ" dirty="0"/>
              <a:t>( ASPI = Automatizovaný systém  právních informací)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3788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/>
              <a:t>Použité zdroje a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600" u="sng" dirty="0" smtClean="0"/>
          </a:p>
          <a:p>
            <a:pPr marL="0" indent="0">
              <a:buNone/>
            </a:pPr>
            <a:r>
              <a:rPr lang="cs-CZ" sz="1600" u="sng" dirty="0" smtClean="0"/>
              <a:t>http</a:t>
            </a:r>
            <a:r>
              <a:rPr lang="cs-CZ" sz="1600" u="sng" dirty="0"/>
              <a:t>://hradeczije.cz/proutek-obcanske-sdruzeni/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http://www.bing.com/images/search?q=ob%C4%8Dansk%C3%A9+sdru%C5%BEen%C3%AD&amp;qs=n&amp;form=QBIR&amp;pq=ob%C4%8Dansk%C3%A9+sdru%C5%BEen%C3%AD&amp;sc=0-0&amp;sp=-1&amp;sk=#view=detail&amp;id=1FE8577CC3E117319D4D9ED01DDA63B2884267F8&amp;selectedIndex=45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%C4%8Cesk%C3%BD+svaz+zahr%C3%A1dk%C3%A1%C5%99%C5%AF+a+chovatel%C5%AF++&amp;qs=n&amp;form=QBLH&amp;pq=%C4%8Desk%C3%BD+svaz+zahr%C3%A1dk%C3%A1%C5%99%C5%AF+a+chovatel%C5%AF+&amp;sc=0-0&amp;sp=-1&amp;sk=#view=detail&amp;id=7B21C1171F499D5C27F6EF7A1D92A2236D370103&amp;selectedIndex=6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%C4%8Cesk%C3%BD+svaz+zahr%C3%A1dk%C3%A1%C5%99%C5%AF+a+chovatel%C5%AF++&amp;qs=n&amp;form=QBLH&amp;pq=%C4%8Desk%C3%BD+svaz+zahr%C3%A1dk%C3%A1%C5%99%C5%AF+a+chovatel%C5%AF+&amp;sc=0-0&amp;sp=-1&amp;sk=#view=detail&amp;id=B724B01608BE50F592EA3DE172C31BA89C001A4F&amp;selectedIndex=18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http://www.bing.com/images/search?q=%C4%8Cesk%C3%BD+svaz+zahr%C3%A1dk%C3%A1%C5%99%C5%AF+a+chovatel%C5%AF++&amp;go=&amp;</a:t>
            </a:r>
            <a:r>
              <a:rPr lang="cs-CZ" sz="1600" u="sng" dirty="0" smtClean="0"/>
              <a:t>qs=bs&amp;form=QBIR#view=detail&amp;id=B22FF47F2FAC1688FFEFE014732A81BB0CEB5B09&amp;selectedIndex=87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http://www.bing.com/images/search?q=%C4%8Cesk%C3%BD+svaz+zahr%C3%A1dk%C3%A1%C5%99%C5%AF+a+chovatel%C5%AF++&amp;go=&amp;qs=bs&amp;form=QBIR#view=detail&amp;id=048630A0A270C34C02A6B93593405F691B9070A9&amp;selectedIndex=83</a:t>
            </a:r>
            <a:endParaRPr lang="cs-CZ" sz="1600" dirty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7283714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zdroje a literatura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u="sng" dirty="0"/>
              <a:t>http://www.bing.com/images/search?q=%C4%8Cesk%C3%BD+svaz+zahr%C3%A1dk%C3%A1%C5%99%C5%AF+a+chovatel%C5%AF++&amp;go=&amp;qs=bs&amp;form=QBIR#view=detail&amp;id=696AE0A96525D037909C7D821903D6CDC9FD3779&amp;selectedIndex=7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http://www.jince.cz/index.php?sheet=clanek&amp;id=292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http://www.bing.com/images/search?q=hnuti+ano&amp;qs=AS&amp;sk=AS1&amp;FORM=QBIR&amp;pq=hnut%C3%AD%20&amp;sc=2-6&amp;sp=2&amp;qs=AS&amp;sk=AS1#a</a:t>
            </a:r>
            <a:endParaRPr lang="cs-CZ" sz="1600" dirty="0"/>
          </a:p>
          <a:p>
            <a:pPr marL="0" indent="0">
              <a:buNone/>
            </a:pPr>
            <a:r>
              <a:rPr lang="cs-CZ" sz="1600" u="sng" dirty="0"/>
              <a:t>http://www.bing.com/images/search?q=%C4%8Cesk%C3%A1+fotbalov%C3%A1+asociace.&amp;qs=n&amp;form=QBLH&amp;pq=%C4%8Desk%C3%A1+fotbalov%C3%A1+asociace.&amp;sc=0-0&amp;sp=-1&amp;sk=#view=detail&amp;id=0E015B86431BFE7DC0724653800EA094E03E90D1&amp;selectedIndex=2</a:t>
            </a:r>
            <a:endParaRPr lang="cs-CZ" sz="1600" dirty="0"/>
          </a:p>
          <a:p>
            <a:pPr marL="0" indent="0">
              <a:buNone/>
            </a:pPr>
            <a:r>
              <a:rPr lang="cs-CZ" sz="1600" dirty="0"/>
              <a:t>http://www.bing.com/images/search?q=K%C4%8Dt+byst%C5%99ice+pod+host%C3%BDnem&amp;qs=n&amp;form=QBIR&amp;pq=k%C4%8Dt+byst%C5%99ice+pod+host%C3%BDnem&amp;sc=0-1&amp;sp=-1&amp;sk=#view=detail&amp;id=C4898B7FED3F151BBDA9D78D1D96B0EA01A01F29&amp;selectedIndex=3</a:t>
            </a:r>
          </a:p>
          <a:p>
            <a:pPr marL="0" indent="0">
              <a:buNone/>
            </a:pPr>
            <a:r>
              <a:rPr lang="cs-CZ" sz="1600" dirty="0"/>
              <a:t>http://www.bing.com/images/search?q=%C4%8Cesk%C3%A1+fotbalov%C3%A1+asociace.&amp;qs=n&amp;form=QBLH&amp;pq=%C4%8Desk%C3%A1+fotbalov%C3%A1+asociace.&amp;sc=0-0&amp;sp=-1&amp;sk=#view=detail&amp;id=868FBCD9E232E475133BB47C88F0D5A0648B63EE&amp;selectedIndex=3</a:t>
            </a:r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3678637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872</Words>
  <Application>Microsoft Office PowerPoint</Application>
  <PresentationFormat>Předvádění na obrazovce (4:3)</PresentationFormat>
  <Paragraphs>235</Paragraphs>
  <Slides>28</Slides>
  <Notes>28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Výukový materiál Zpracovaný v rámci projektu EU peníze školám </vt:lpstr>
      <vt:lpstr> Téma: Člověk v demokratickém státě 13.Občanská sdružení</vt:lpstr>
      <vt:lpstr>   Občanská sdružení    </vt:lpstr>
      <vt:lpstr>Občanská sdružení</vt:lpstr>
      <vt:lpstr> Politická hnutí  </vt:lpstr>
      <vt:lpstr> </vt:lpstr>
      <vt:lpstr>Nepolitická hnutí</vt:lpstr>
      <vt:lpstr>  Česká fotbalová asociace.  </vt:lpstr>
      <vt:lpstr>Hasičský záchranný sbor Dobratice</vt:lpstr>
      <vt:lpstr>Klub českých turistů KČT Bystřice pod Hostýnem</vt:lpstr>
      <vt:lpstr>Prezentace aplikace PowerPoint</vt:lpstr>
      <vt:lpstr>Prezentace aplikace PowerPoint</vt:lpstr>
      <vt:lpstr>Český rybářský svaz Jince  </vt:lpstr>
      <vt:lpstr>  </vt:lpstr>
      <vt:lpstr> Myslivecké sdružení Horka Seninka </vt:lpstr>
      <vt:lpstr>Další občanská sdružení</vt:lpstr>
      <vt:lpstr>PRO TIBET – občanské sdružení Most </vt:lpstr>
      <vt:lpstr>Občanské sdružení TOULAVÉ TLAPKY</vt:lpstr>
      <vt:lpstr>Prezentace aplikace PowerPoint</vt:lpstr>
      <vt:lpstr>Občanské sdružení „Hvězda“</vt:lpstr>
      <vt:lpstr>Občanské sdružení Proutek, Jindřichův Hradec</vt:lpstr>
      <vt:lpstr>Občanské sdružení Mathilda </vt:lpstr>
      <vt:lpstr>Charitativní organizace a nadace.</vt:lpstr>
      <vt:lpstr>Nepovolena sdružení</vt:lpstr>
      <vt:lpstr> Otázky:  </vt:lpstr>
      <vt:lpstr> Použitá literatura a zdroje 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Windows User</cp:lastModifiedBy>
  <cp:revision>32</cp:revision>
  <dcterms:created xsi:type="dcterms:W3CDTF">2013-11-22T15:12:52Z</dcterms:created>
  <dcterms:modified xsi:type="dcterms:W3CDTF">2014-01-31T22:19:07Z</dcterms:modified>
</cp:coreProperties>
</file>