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77" r:id="rId2"/>
    <p:sldId id="257" r:id="rId3"/>
    <p:sldId id="258" r:id="rId4"/>
    <p:sldId id="259" r:id="rId5"/>
    <p:sldId id="284" r:id="rId6"/>
    <p:sldId id="260" r:id="rId7"/>
    <p:sldId id="261" r:id="rId8"/>
    <p:sldId id="262" r:id="rId9"/>
    <p:sldId id="288" r:id="rId10"/>
    <p:sldId id="285" r:id="rId11"/>
    <p:sldId id="289" r:id="rId12"/>
    <p:sldId id="286" r:id="rId13"/>
    <p:sldId id="263" r:id="rId14"/>
    <p:sldId id="266" r:id="rId15"/>
    <p:sldId id="293" r:id="rId16"/>
    <p:sldId id="267" r:id="rId17"/>
    <p:sldId id="269" r:id="rId18"/>
    <p:sldId id="275" r:id="rId19"/>
    <p:sldId id="270" r:id="rId20"/>
    <p:sldId id="282" r:id="rId21"/>
    <p:sldId id="272" r:id="rId22"/>
    <p:sldId id="281" r:id="rId23"/>
    <p:sldId id="271" r:id="rId24"/>
    <p:sldId id="283" r:id="rId25"/>
    <p:sldId id="273" r:id="rId26"/>
    <p:sldId id="279" r:id="rId27"/>
    <p:sldId id="278" r:id="rId28"/>
    <p:sldId id="295" r:id="rId29"/>
    <p:sldId id="296" r:id="rId30"/>
    <p:sldId id="280" r:id="rId31"/>
    <p:sldId id="274" r:id="rId32"/>
    <p:sldId id="290" r:id="rId33"/>
    <p:sldId id="291" r:id="rId34"/>
    <p:sldId id="292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48" autoAdjust="0"/>
    <p:restoredTop sz="94681" autoAdjust="0"/>
  </p:normalViewPr>
  <p:slideViewPr>
    <p:cSldViewPr>
      <p:cViewPr>
        <p:scale>
          <a:sx n="80" d="100"/>
          <a:sy n="80" d="100"/>
        </p:scale>
        <p:origin x="-594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4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68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6679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63712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2699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50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9151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97436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04195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11267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32608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3141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02277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69961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9761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05153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28594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8734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23520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39606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9101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14964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1137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354895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6566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14037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627263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687625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252116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08102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176751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4454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sz="2100" b="1" dirty="0" smtClean="0">
                <a:solidFill>
                  <a:srgbClr val="FF0000"/>
                </a:solidFill>
              </a:rPr>
              <a:t>Občanská výchova</a:t>
            </a:r>
          </a:p>
          <a:p>
            <a:pPr algn="l"/>
            <a:r>
              <a:rPr lang="cs-CZ" sz="21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dětí, 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</a:t>
            </a: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4049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17. Hospodaření státu. TRH.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3789040"/>
            <a:ext cx="3186417" cy="239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6700" b="1" dirty="0" smtClean="0">
                <a:solidFill>
                  <a:srgbClr val="FF0000"/>
                </a:solidFill>
              </a:rPr>
              <a:t>Státní rozpočet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endParaRPr lang="cs-CZ" sz="67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23280"/>
            <a:ext cx="8507288" cy="52180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5800" b="1" dirty="0" smtClean="0">
                <a:solidFill>
                  <a:srgbClr val="FF0000"/>
                </a:solidFill>
              </a:rPr>
              <a:t>Státní rozpočet je hlavním nástrojem </a:t>
            </a:r>
          </a:p>
          <a:p>
            <a:pPr marL="0" indent="0" algn="ctr">
              <a:buNone/>
            </a:pPr>
            <a:r>
              <a:rPr lang="cs-CZ" sz="5800" b="1" dirty="0" smtClean="0">
                <a:solidFill>
                  <a:srgbClr val="FF0000"/>
                </a:solidFill>
              </a:rPr>
              <a:t>hospodaření státu. 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/>
              <a:t>Státní rozpočet  představuje </a:t>
            </a:r>
            <a:r>
              <a:rPr lang="cs-CZ" dirty="0" smtClean="0"/>
              <a:t>Státní rozpočet se  sestavuje vždy na jeden rok.</a:t>
            </a:r>
          </a:p>
          <a:p>
            <a:pPr marL="0" indent="0" algn="ctr">
              <a:buNone/>
            </a:pPr>
            <a:r>
              <a:rPr lang="cs-CZ" b="1" dirty="0" smtClean="0"/>
              <a:t>Příjmy a výdaje by měly být v rovnováze.</a:t>
            </a:r>
            <a:endParaRPr lang="cs-CZ" b="1" dirty="0"/>
          </a:p>
        </p:txBody>
      </p:sp>
      <p:pic>
        <p:nvPicPr>
          <p:cNvPr id="1026" name="Picture 2" descr="http://ts2.mm.bing.net/th?id=H.5013078467347977&amp;w=212&amp;h=125&amp;c=7&amp;rs=1&amp;pid=1.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5103" y="332655"/>
            <a:ext cx="2019300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9311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Příjmy státního rozpočtu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805264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dirty="0" smtClean="0"/>
              <a:t>Každý , kdo má nějaký </a:t>
            </a:r>
            <a:r>
              <a:rPr lang="cs-CZ" b="1" dirty="0" smtClean="0"/>
              <a:t>příjem</a:t>
            </a:r>
            <a:r>
              <a:rPr lang="cs-CZ" dirty="0" smtClean="0"/>
              <a:t>, povinně odvádí </a:t>
            </a:r>
            <a:r>
              <a:rPr lang="cs-CZ" b="1" dirty="0" smtClean="0"/>
              <a:t>daně státu.</a:t>
            </a:r>
          </a:p>
          <a:p>
            <a:pPr marL="0" lvl="0" indent="0" algn="ctr">
              <a:buNone/>
            </a:pPr>
            <a:endParaRPr lang="cs-CZ" dirty="0" smtClean="0"/>
          </a:p>
          <a:p>
            <a:pPr marL="0" lvl="0" indent="0" algn="ctr">
              <a:buNone/>
            </a:pPr>
            <a:endParaRPr lang="cs-CZ" dirty="0"/>
          </a:p>
          <a:p>
            <a:pPr marL="0" lvl="0" indent="0" algn="ctr">
              <a:buNone/>
            </a:pPr>
            <a:endParaRPr lang="cs-CZ" dirty="0" smtClean="0"/>
          </a:p>
          <a:p>
            <a:pPr marL="0" lv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lvl="0" indent="0" algn="ctr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lv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Základem je </a:t>
            </a:r>
            <a:r>
              <a:rPr lang="cs-CZ" b="1" dirty="0" smtClean="0">
                <a:solidFill>
                  <a:srgbClr val="FF0000"/>
                </a:solidFill>
              </a:rPr>
              <a:t>solidarita</a:t>
            </a:r>
            <a:r>
              <a:rPr lang="cs-CZ" dirty="0" smtClean="0">
                <a:solidFill>
                  <a:srgbClr val="FF0000"/>
                </a:solidFill>
              </a:rPr>
              <a:t> těch, kteří pracují, s těmi co pracovat nemohou (nemocní, důchodci, nezaměstnaní). </a:t>
            </a:r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/>
          </a:p>
        </p:txBody>
      </p:sp>
      <p:pic>
        <p:nvPicPr>
          <p:cNvPr id="10244" name="Picture 4" descr="http://i.idnes.cz/13/122/cl6/ZUK4ffdb3_dane20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4680520" cy="282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27061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9763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>
                <a:solidFill>
                  <a:srgbClr val="002060"/>
                </a:solidFill>
              </a:rPr>
              <a:t>Příjmy státního rozpočtu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8227" y="1331806"/>
            <a:ext cx="8229600" cy="552619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2400" b="1" dirty="0" smtClean="0"/>
          </a:p>
          <a:p>
            <a:r>
              <a:rPr lang="cs-CZ" sz="2400" b="1" dirty="0" smtClean="0"/>
              <a:t>Příjmy plynou z daňových </a:t>
            </a:r>
          </a:p>
          <a:p>
            <a:pPr marL="0" indent="0">
              <a:buNone/>
            </a:pPr>
            <a:r>
              <a:rPr lang="cs-CZ" sz="2400" b="1" dirty="0" smtClean="0"/>
              <a:t>    přiznání všech pracovníků 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7386" y="1"/>
            <a:ext cx="2447024" cy="16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8014" y="3212976"/>
            <a:ext cx="2376264" cy="1782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 descr="http://i.idnes.cz/11/023/cl6/JB305557_ota_gruss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1463" y="4963126"/>
            <a:ext cx="3157563" cy="1789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521" y="4963126"/>
            <a:ext cx="3698776" cy="2083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8" descr="http://www.investujeme.cz/obrazky/old_images/content/clanky/502-0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987844"/>
            <a:ext cx="4926845" cy="311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3124282" cy="1991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07414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Výdaje ze státního rozpočtu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Shromážděné finanční prostředky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stát přerozděluje </a:t>
            </a:r>
            <a:r>
              <a:rPr lang="cs-CZ" dirty="0" smtClean="0">
                <a:solidFill>
                  <a:srgbClr val="002060"/>
                </a:solidFill>
              </a:rPr>
              <a:t>na různé účely: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a sociální výdaje</a:t>
            </a:r>
          </a:p>
          <a:p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a školství</a:t>
            </a:r>
          </a:p>
          <a:p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a obranu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na státní správu</a:t>
            </a:r>
          </a:p>
          <a:p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a dopravní síť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9350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Hrubý domácí produkt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136904" cy="511256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300" b="1" dirty="0" smtClean="0">
                <a:solidFill>
                  <a:srgbClr val="FF0000"/>
                </a:solidFill>
              </a:rPr>
              <a:t>HDP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HDP </a:t>
            </a:r>
            <a:r>
              <a:rPr lang="cs-CZ" dirty="0">
                <a:solidFill>
                  <a:srgbClr val="002060"/>
                </a:solidFill>
              </a:rPr>
              <a:t>-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součet hodnoty</a:t>
            </a:r>
            <a:r>
              <a:rPr lang="cs-CZ" dirty="0" smtClean="0">
                <a:solidFill>
                  <a:srgbClr val="002060"/>
                </a:solidFill>
              </a:rPr>
              <a:t> všech výrobků a služeb vyrobených za rok </a:t>
            </a:r>
            <a:r>
              <a:rPr lang="cs-CZ" b="1" dirty="0" smtClean="0">
                <a:solidFill>
                  <a:srgbClr val="002060"/>
                </a:solidFill>
              </a:rPr>
              <a:t>se dělí počtem obyvatel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Toto číslo udává </a:t>
            </a:r>
            <a:r>
              <a:rPr lang="cs-CZ" dirty="0" smtClean="0">
                <a:solidFill>
                  <a:srgbClr val="FF0000"/>
                </a:solidFill>
              </a:rPr>
              <a:t>HDP na jednoho obyvatele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HDP různých zemí se </a:t>
            </a:r>
            <a:r>
              <a:rPr lang="cs-CZ" b="1" dirty="0" smtClean="0">
                <a:solidFill>
                  <a:srgbClr val="002060"/>
                </a:solidFill>
              </a:rPr>
              <a:t>liší</a:t>
            </a:r>
            <a:r>
              <a:rPr lang="cs-CZ" dirty="0" smtClean="0">
                <a:solidFill>
                  <a:srgbClr val="002060"/>
                </a:solidFill>
              </a:rPr>
              <a:t> a  může </a:t>
            </a:r>
            <a:r>
              <a:rPr lang="cs-CZ" b="1" dirty="0" smtClean="0">
                <a:solidFill>
                  <a:srgbClr val="002060"/>
                </a:solidFill>
              </a:rPr>
              <a:t>srovnávat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Čím je  HDP </a:t>
            </a:r>
            <a:r>
              <a:rPr lang="cs-CZ" b="1" dirty="0" smtClean="0">
                <a:solidFill>
                  <a:srgbClr val="002060"/>
                </a:solidFill>
              </a:rPr>
              <a:t>vyšší, </a:t>
            </a:r>
            <a:r>
              <a:rPr lang="cs-CZ" dirty="0" smtClean="0">
                <a:solidFill>
                  <a:srgbClr val="002060"/>
                </a:solidFill>
              </a:rPr>
              <a:t>tím je hospodářství země </a:t>
            </a:r>
            <a:r>
              <a:rPr lang="cs-CZ" b="1" dirty="0" smtClean="0">
                <a:solidFill>
                  <a:srgbClr val="002060"/>
                </a:solidFill>
              </a:rPr>
              <a:t>výkonnější.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700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Druhy trhu ve státě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069160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Trh zboží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– obchodování s výrobky a službami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Trh práce </a:t>
            </a:r>
            <a:r>
              <a:rPr lang="cs-CZ" dirty="0" smtClean="0">
                <a:solidFill>
                  <a:srgbClr val="FF0000"/>
                </a:solidFill>
              </a:rPr>
              <a:t>– pracovníci prodávají svoji pracovní sílu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Trh finanční </a:t>
            </a:r>
            <a:r>
              <a:rPr lang="cs-CZ" dirty="0" smtClean="0">
                <a:solidFill>
                  <a:srgbClr val="FF0000"/>
                </a:solidFill>
              </a:rPr>
              <a:t>= kapitálový – obchodování s penězi, cennými papíry, obligacemi apod.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Pojištění, spoření, půjčky.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3126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8000" b="1" dirty="0" smtClean="0">
                <a:solidFill>
                  <a:srgbClr val="002060"/>
                </a:solidFill>
              </a:rPr>
              <a:t>  TRH zboží</a:t>
            </a:r>
            <a:endParaRPr lang="cs-CZ" sz="80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37810"/>
            <a:ext cx="3810000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0734" y="4584332"/>
            <a:ext cx="3998758" cy="2273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http://i.iinfo.cz/images/449/isifa-com-retro-obchod-sladkosti-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60990"/>
            <a:ext cx="4464496" cy="251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0222"/>
            <a:ext cx="2341268" cy="385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72484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Hledej!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b="1" dirty="0">
                <a:solidFill>
                  <a:srgbClr val="002060"/>
                </a:solidFill>
              </a:rPr>
              <a:t> </a:t>
            </a:r>
            <a:r>
              <a:rPr lang="cs-CZ" sz="8000" b="1" dirty="0" smtClean="0">
                <a:solidFill>
                  <a:srgbClr val="002060"/>
                </a:solidFill>
              </a:rPr>
              <a:t>        </a:t>
            </a:r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Najdeš.</a:t>
            </a:r>
          </a:p>
          <a:p>
            <a:pPr marL="0" indent="0">
              <a:buNone/>
            </a:pPr>
            <a:r>
              <a:rPr lang="cs-CZ" sz="8000" b="1" dirty="0" smtClean="0">
                <a:solidFill>
                  <a:srgbClr val="002060"/>
                </a:solidFill>
              </a:rPr>
              <a:t>TRH práce</a:t>
            </a:r>
            <a:endParaRPr lang="cs-CZ" sz="8000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2384" y="4474443"/>
            <a:ext cx="238125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http://www.itbiz.cz/files/employmen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2710" y="1898848"/>
            <a:ext cx="220980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media.novinky.cz/322/303222-top_foto1-f34yn.jpg?135730002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2302" y="-315416"/>
            <a:ext cx="4272409" cy="2214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27831" y="4171950"/>
            <a:ext cx="4572000" cy="268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2384" y="1481311"/>
            <a:ext cx="1951452" cy="2690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 descr="http://www.nessfit.cz/images/logo_tp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46" y="25247"/>
            <a:ext cx="2148036" cy="2148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4169" y="5213548"/>
            <a:ext cx="2857500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13448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</a:rPr>
              <a:t>TRH finanční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dirty="0" smtClean="0"/>
              <a:t>        </a:t>
            </a:r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</a:rPr>
              <a:t>Banky</a:t>
            </a:r>
            <a:endParaRPr lang="cs-CZ" sz="80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5016" y="1556842"/>
            <a:ext cx="4019412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435" y="4035786"/>
            <a:ext cx="5124019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154" y="1513366"/>
            <a:ext cx="2185060" cy="1847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6429" y="4527067"/>
            <a:ext cx="3368799" cy="1897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14488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Bezhotovostní placení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Velké bankovky nemusíte nosit sebou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6342" y="3819524"/>
            <a:ext cx="4692641" cy="307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19525"/>
            <a:ext cx="4396341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55273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Platby – </a:t>
            </a:r>
            <a:r>
              <a:rPr lang="cs-CZ" sz="4000" b="1" dirty="0" smtClean="0">
                <a:solidFill>
                  <a:srgbClr val="002060"/>
                </a:solidFill>
              </a:rPr>
              <a:t>bezhotovostní placení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579296" cy="478539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Každý občan může mít </a:t>
            </a:r>
            <a:r>
              <a:rPr lang="cs-CZ" b="1" dirty="0" smtClean="0">
                <a:solidFill>
                  <a:srgbClr val="002060"/>
                </a:solidFill>
              </a:rPr>
              <a:t>svůj účet v bance</a:t>
            </a:r>
            <a:r>
              <a:rPr lang="cs-CZ" dirty="0" smtClean="0">
                <a:solidFill>
                  <a:srgbClr val="002060"/>
                </a:solidFill>
              </a:rPr>
              <a:t>, na který mu zaměstnavatel bude posílat peníze.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Banka nabízí bezhotovostní placení.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Je to přepisování peněz z účtu na účet.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Občan může bezhotovostně platit nájem</a:t>
            </a:r>
            <a:r>
              <a:rPr lang="cs-CZ" dirty="0">
                <a:solidFill>
                  <a:srgbClr val="002060"/>
                </a:solidFill>
              </a:rPr>
              <a:t>, </a:t>
            </a:r>
            <a:r>
              <a:rPr lang="cs-CZ" dirty="0" smtClean="0">
                <a:solidFill>
                  <a:srgbClr val="002060"/>
                </a:solidFill>
              </a:rPr>
              <a:t>elektřinu, plyn, vodu, telefon, své nákupy apod.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Nemusí jít do banky, platby zvládne sám ze svého počítače.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6777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Bankovní karty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85313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Občan může nakupovat a nemusí mít peníze u sebe v hotovosti. Platí </a:t>
            </a:r>
            <a:r>
              <a:rPr lang="cs-CZ" b="1" dirty="0" smtClean="0">
                <a:solidFill>
                  <a:srgbClr val="002060"/>
                </a:solidFill>
              </a:rPr>
              <a:t>bankovními kartami.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Jsou to: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Platební karty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-  využívá a platí těmi penězi, které má na účtu.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Úvěrové = kreditní karty </a:t>
            </a:r>
            <a:r>
              <a:rPr lang="cs-CZ" dirty="0" smtClean="0">
                <a:solidFill>
                  <a:srgbClr val="002060"/>
                </a:solidFill>
              </a:rPr>
              <a:t>– umožňují  čerpat půjčku=úvěr, kterou bude muset později zaplatit.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38747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Platební a úvěrové karty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828092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28677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Nebezpečí </a:t>
            </a:r>
            <a:r>
              <a:rPr lang="cs-CZ" b="1" dirty="0" smtClean="0">
                <a:solidFill>
                  <a:srgbClr val="002060"/>
                </a:solidFill>
              </a:rPr>
              <a:t>úvěrových karet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</a:rPr>
              <a:t>Před nákupem nutno </a:t>
            </a:r>
            <a:r>
              <a:rPr lang="cs-CZ" b="1" dirty="0" smtClean="0">
                <a:solidFill>
                  <a:srgbClr val="002060"/>
                </a:solidFill>
              </a:rPr>
              <a:t>zvážit </a:t>
            </a:r>
            <a:r>
              <a:rPr lang="cs-CZ" b="1" dirty="0" smtClean="0">
                <a:solidFill>
                  <a:srgbClr val="FF0000"/>
                </a:solidFill>
              </a:rPr>
              <a:t>rizika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2060"/>
                </a:solidFill>
              </a:rPr>
              <a:t>používání úvěrových karet.</a:t>
            </a:r>
          </a:p>
          <a:p>
            <a:pPr marL="0" indent="0" algn="ctr">
              <a:buNone/>
            </a:pPr>
            <a:endParaRPr lang="cs-CZ" b="1" dirty="0" smtClean="0"/>
          </a:p>
          <a:p>
            <a:r>
              <a:rPr lang="cs-CZ" dirty="0" smtClean="0">
                <a:solidFill>
                  <a:srgbClr val="002060"/>
                </a:solidFill>
              </a:rPr>
              <a:t>Každý musí uvážit, zda bude mít dost peněz na </a:t>
            </a:r>
            <a:r>
              <a:rPr lang="cs-CZ" b="1" dirty="0" smtClean="0">
                <a:solidFill>
                  <a:srgbClr val="002060"/>
                </a:solidFill>
              </a:rPr>
              <a:t>splácení úvěru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Kupující musí vědět, že zboží bude mít sice hned, ale bude </a:t>
            </a:r>
            <a:r>
              <a:rPr lang="cs-CZ" b="1" dirty="0" smtClean="0">
                <a:solidFill>
                  <a:srgbClr val="002060"/>
                </a:solidFill>
              </a:rPr>
              <a:t>dražší o úroky</a:t>
            </a:r>
            <a:r>
              <a:rPr lang="cs-CZ" dirty="0" smtClean="0">
                <a:solidFill>
                  <a:srgbClr val="002060"/>
                </a:solidFill>
              </a:rPr>
              <a:t>, které zaplatí bance.</a:t>
            </a:r>
            <a:endParaRPr lang="cs-CZ" dirty="0">
              <a:solidFill>
                <a:srgbClr val="002060"/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48665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Bankovní trh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07342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Banky zabezpečují </a:t>
            </a:r>
            <a:r>
              <a:rPr lang="cs-CZ" dirty="0" smtClean="0">
                <a:solidFill>
                  <a:srgbClr val="002060"/>
                </a:solidFill>
              </a:rPr>
              <a:t>nejen </a:t>
            </a:r>
            <a:r>
              <a:rPr lang="cs-CZ" dirty="0" smtClean="0">
                <a:solidFill>
                  <a:srgbClr val="002060"/>
                </a:solidFill>
              </a:rPr>
              <a:t>ukládání peněz,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ale i </a:t>
            </a:r>
            <a:r>
              <a:rPr lang="cs-CZ" b="1" dirty="0" smtClean="0">
                <a:solidFill>
                  <a:srgbClr val="002060"/>
                </a:solidFill>
              </a:rPr>
              <a:t>obchodování s penězi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Poskytují občanům i podnikatelům půjčky= </a:t>
            </a:r>
            <a:r>
              <a:rPr lang="cs-CZ" b="1" dirty="0" smtClean="0">
                <a:solidFill>
                  <a:srgbClr val="FF0000"/>
                </a:solidFill>
              </a:rPr>
              <a:t>úvěry.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002060"/>
                </a:solidFill>
              </a:rPr>
              <a:t>Za půjčené peníze banky vybírají </a:t>
            </a:r>
            <a:r>
              <a:rPr lang="cs-CZ" b="1" dirty="0" smtClean="0">
                <a:solidFill>
                  <a:srgbClr val="002060"/>
                </a:solidFill>
              </a:rPr>
              <a:t>úrok.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Banky mohou  mít </a:t>
            </a:r>
            <a:r>
              <a:rPr lang="cs-CZ" b="1" dirty="0" smtClean="0">
                <a:solidFill>
                  <a:srgbClr val="002060"/>
                </a:solidFill>
              </a:rPr>
              <a:t>různě vysoké </a:t>
            </a:r>
            <a:r>
              <a:rPr lang="cs-CZ" dirty="0" smtClean="0">
                <a:solidFill>
                  <a:srgbClr val="002060"/>
                </a:solidFill>
              </a:rPr>
              <a:t>úroky.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Je třeba se předem informovat u různých bank  na </a:t>
            </a:r>
            <a:r>
              <a:rPr lang="cs-CZ" b="1" dirty="0" smtClean="0">
                <a:solidFill>
                  <a:srgbClr val="002060"/>
                </a:solidFill>
              </a:rPr>
              <a:t>výši </a:t>
            </a:r>
            <a:r>
              <a:rPr lang="cs-CZ" b="1" dirty="0" smtClean="0">
                <a:solidFill>
                  <a:srgbClr val="002060"/>
                </a:solidFill>
              </a:rPr>
              <a:t>úroku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smtClean="0">
                <a:solidFill>
                  <a:srgbClr val="002060"/>
                </a:solidFill>
              </a:rPr>
              <a:t>ale i na </a:t>
            </a:r>
            <a:r>
              <a:rPr lang="cs-CZ" b="1" dirty="0" smtClean="0">
                <a:solidFill>
                  <a:srgbClr val="002060"/>
                </a:solidFill>
              </a:rPr>
              <a:t>dobu splatnosti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185219"/>
            <a:ext cx="2245544" cy="1378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56444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>
                <a:solidFill>
                  <a:srgbClr val="FF0000"/>
                </a:solidFill>
              </a:rPr>
              <a:t>Cenné </a:t>
            </a:r>
            <a:r>
              <a:rPr lang="cs-CZ" sz="8000" b="1" dirty="0" smtClean="0">
                <a:solidFill>
                  <a:srgbClr val="FF0000"/>
                </a:solidFill>
              </a:rPr>
              <a:t>papíry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640960" cy="4785395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Banky </a:t>
            </a:r>
            <a:r>
              <a:rPr lang="cs-CZ" dirty="0">
                <a:solidFill>
                  <a:srgbClr val="002060"/>
                </a:solidFill>
              </a:rPr>
              <a:t>obchodují také s </a:t>
            </a:r>
            <a:r>
              <a:rPr lang="cs-CZ" b="1" dirty="0">
                <a:solidFill>
                  <a:srgbClr val="002060"/>
                </a:solidFill>
              </a:rPr>
              <a:t>cennými papíry </a:t>
            </a:r>
            <a:r>
              <a:rPr lang="cs-CZ" b="1" dirty="0" smtClean="0">
                <a:solidFill>
                  <a:srgbClr val="002060"/>
                </a:solidFill>
              </a:rPr>
              <a:t>- akciemi</a:t>
            </a:r>
            <a:r>
              <a:rPr lang="cs-CZ" b="1" dirty="0">
                <a:solidFill>
                  <a:srgbClr val="002060"/>
                </a:solidFill>
              </a:rPr>
              <a:t>.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Cenné papíry – </a:t>
            </a:r>
            <a:r>
              <a:rPr lang="cs-CZ" b="1" dirty="0" smtClean="0">
                <a:solidFill>
                  <a:srgbClr val="002060"/>
                </a:solidFill>
              </a:rPr>
              <a:t>akcie</a:t>
            </a:r>
          </a:p>
          <a:p>
            <a:r>
              <a:rPr lang="cs-CZ" b="1" dirty="0">
                <a:solidFill>
                  <a:srgbClr val="FF0000"/>
                </a:solidFill>
              </a:rPr>
              <a:t>Cenné papíry </a:t>
            </a:r>
            <a:r>
              <a:rPr lang="cs-CZ" b="1" dirty="0" smtClean="0">
                <a:solidFill>
                  <a:srgbClr val="FF0000"/>
                </a:solidFill>
              </a:rPr>
              <a:t>– </a:t>
            </a:r>
            <a:r>
              <a:rPr lang="cs-CZ" b="1" dirty="0" smtClean="0">
                <a:solidFill>
                  <a:srgbClr val="002060"/>
                </a:solidFill>
              </a:rPr>
              <a:t>obligace</a:t>
            </a:r>
          </a:p>
          <a:p>
            <a:r>
              <a:rPr lang="cs-CZ" b="1" dirty="0">
                <a:solidFill>
                  <a:srgbClr val="FF0000"/>
                </a:solidFill>
              </a:rPr>
              <a:t>Cenné papíry – </a:t>
            </a:r>
            <a:r>
              <a:rPr lang="cs-CZ" b="1" dirty="0">
                <a:solidFill>
                  <a:srgbClr val="002060"/>
                </a:solidFill>
              </a:rPr>
              <a:t>směnky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2033" y="3140968"/>
            <a:ext cx="3810000" cy="261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747421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Cenné papíry - </a:t>
            </a:r>
            <a:r>
              <a:rPr lang="cs-CZ" sz="8000" b="1" dirty="0" smtClean="0">
                <a:solidFill>
                  <a:srgbClr val="002060"/>
                </a:solidFill>
              </a:rPr>
              <a:t>akcie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Akcie </a:t>
            </a:r>
            <a:r>
              <a:rPr lang="cs-CZ" dirty="0" smtClean="0">
                <a:solidFill>
                  <a:srgbClr val="002060"/>
                </a:solidFill>
              </a:rPr>
              <a:t>jsou </a:t>
            </a:r>
            <a:r>
              <a:rPr lang="cs-CZ" b="1" dirty="0" smtClean="0">
                <a:solidFill>
                  <a:srgbClr val="002060"/>
                </a:solidFill>
              </a:rPr>
              <a:t>cenné papíry</a:t>
            </a:r>
            <a:r>
              <a:rPr lang="cs-CZ" dirty="0" smtClean="0">
                <a:solidFill>
                  <a:srgbClr val="002060"/>
                </a:solidFill>
              </a:rPr>
              <a:t>, které představují podíl na výrobním podniku.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Akcionář</a:t>
            </a:r>
            <a:r>
              <a:rPr lang="cs-CZ" dirty="0" smtClean="0">
                <a:solidFill>
                  <a:srgbClr val="002060"/>
                </a:solidFill>
              </a:rPr>
              <a:t> je majitel akcie, má právo zúčastňovat se na řízení podniku, spolurozhodovat.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Každá akcie má určitou </a:t>
            </a:r>
            <a:r>
              <a:rPr lang="cs-CZ" b="1" dirty="0" smtClean="0">
                <a:solidFill>
                  <a:srgbClr val="002060"/>
                </a:solidFill>
              </a:rPr>
              <a:t>hodnotu </a:t>
            </a:r>
            <a:r>
              <a:rPr lang="cs-CZ" dirty="0" smtClean="0">
                <a:solidFill>
                  <a:srgbClr val="002060"/>
                </a:solidFill>
              </a:rPr>
              <a:t>a ta se </a:t>
            </a:r>
            <a:r>
              <a:rPr lang="cs-CZ" b="1" dirty="0" smtClean="0">
                <a:solidFill>
                  <a:srgbClr val="002060"/>
                </a:solidFill>
              </a:rPr>
              <a:t>může měnit. </a:t>
            </a:r>
            <a:r>
              <a:rPr lang="cs-CZ" dirty="0" smtClean="0">
                <a:solidFill>
                  <a:srgbClr val="002060"/>
                </a:solidFill>
              </a:rPr>
              <a:t>Závisí na hospodaření podniku.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3753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</a:t>
            </a:r>
            <a:r>
              <a:rPr lang="cs-CZ" sz="8000" b="1" dirty="0" smtClean="0">
                <a:solidFill>
                  <a:srgbClr val="002060"/>
                </a:solidFill>
              </a:rPr>
              <a:t>AKCIE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3121918" cy="1916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23738"/>
            <a:ext cx="2571750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5" descr="http://www.stc.cz/data/basic/_picture/kolaz_akci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5243" y="188640"/>
            <a:ext cx="3802682" cy="299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http://www.securityprinting.org/pozadi/ibnc01a_40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9501" y="53683"/>
            <a:ext cx="2674289" cy="355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9" name="Picture 9" descr="http://www.securityprinting.org/pozadi/2000_004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07563"/>
            <a:ext cx="4762500" cy="311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06519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Cenné </a:t>
            </a:r>
            <a:r>
              <a:rPr lang="cs-CZ" sz="4000" b="1" dirty="0" smtClean="0">
                <a:solidFill>
                  <a:srgbClr val="FF0000"/>
                </a:solidFill>
              </a:rPr>
              <a:t>papíry - </a:t>
            </a:r>
            <a:r>
              <a:rPr lang="cs-CZ" sz="8000" b="1" dirty="0" smtClean="0">
                <a:solidFill>
                  <a:srgbClr val="002060"/>
                </a:solidFill>
              </a:rPr>
              <a:t>obligace</a:t>
            </a:r>
            <a:endParaRPr lang="cs-CZ" sz="8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506916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Obligace vydává stát, banka i podniky.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Pro občana je to příležitost k dlouhodobějšímu </a:t>
            </a:r>
            <a:r>
              <a:rPr lang="cs-CZ" b="1" dirty="0" smtClean="0">
                <a:solidFill>
                  <a:srgbClr val="002060"/>
                </a:solidFill>
              </a:rPr>
              <a:t>uložení peněz.</a:t>
            </a:r>
          </a:p>
          <a:p>
            <a:pPr algn="ctr"/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Výhody: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Obligace mají </a:t>
            </a:r>
            <a:r>
              <a:rPr lang="cs-CZ" b="1" dirty="0" smtClean="0">
                <a:solidFill>
                  <a:srgbClr val="002060"/>
                </a:solidFill>
              </a:rPr>
              <a:t>stálou</a:t>
            </a:r>
            <a:r>
              <a:rPr lang="cs-CZ" dirty="0" smtClean="0">
                <a:solidFill>
                  <a:srgbClr val="002060"/>
                </a:solidFill>
              </a:rPr>
              <a:t> hodnotu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Úrok z obligací je </a:t>
            </a:r>
            <a:r>
              <a:rPr lang="cs-CZ" b="1" dirty="0" smtClean="0">
                <a:solidFill>
                  <a:srgbClr val="002060"/>
                </a:solidFill>
              </a:rPr>
              <a:t>vyšší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Cil: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Získat od občanů peníze na dlouhodobý úvěr půjčku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79074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460432" cy="1143000"/>
          </a:xfrm>
        </p:spPr>
        <p:txBody>
          <a:bodyPr>
            <a:noAutofit/>
          </a:bodyPr>
          <a:lstStyle/>
          <a:p>
            <a:pPr algn="r"/>
            <a:r>
              <a:rPr lang="cs-CZ" sz="6600" b="1" dirty="0" smtClean="0">
                <a:solidFill>
                  <a:srgbClr val="002060"/>
                </a:solidFill>
              </a:rPr>
              <a:t>Obligace</a:t>
            </a:r>
            <a:r>
              <a:rPr lang="cs-CZ" sz="8000" dirty="0" smtClean="0">
                <a:solidFill>
                  <a:srgbClr val="002060"/>
                </a:solidFill>
              </a:rPr>
              <a:t/>
            </a:r>
            <a:br>
              <a:rPr lang="cs-CZ" sz="8000" dirty="0" smtClean="0">
                <a:solidFill>
                  <a:srgbClr val="002060"/>
                </a:solidFill>
              </a:rPr>
            </a:br>
            <a:endParaRPr lang="cs-CZ" sz="8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marL="3657600" lvl="8" indent="0">
              <a:buNone/>
            </a:pPr>
            <a:endParaRPr lang="cs-CZ" dirty="0" smtClean="0"/>
          </a:p>
          <a:p>
            <a:pPr lvl="8"/>
            <a:endParaRPr lang="cs-CZ" dirty="0"/>
          </a:p>
          <a:p>
            <a:pPr lvl="8"/>
            <a:r>
              <a:rPr lang="cs-CZ" sz="3200" dirty="0" smtClean="0"/>
              <a:t>                      </a:t>
            </a:r>
            <a:r>
              <a:rPr lang="cs-CZ" sz="3200" dirty="0" smtClean="0">
                <a:solidFill>
                  <a:srgbClr val="002060"/>
                </a:solidFill>
              </a:rPr>
              <a:t>Lze si takto</a:t>
            </a:r>
          </a:p>
          <a:p>
            <a:pPr lvl="8"/>
            <a:r>
              <a:rPr lang="cs-CZ" sz="3200" dirty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                     uložit  </a:t>
            </a:r>
          </a:p>
          <a:p>
            <a:pPr lvl="8"/>
            <a:r>
              <a:rPr lang="cs-CZ" sz="3200" dirty="0" smtClean="0">
                <a:solidFill>
                  <a:srgbClr val="002060"/>
                </a:solidFill>
              </a:rPr>
              <a:t>                      dlouhodobě</a:t>
            </a:r>
          </a:p>
          <a:p>
            <a:pPr lvl="8"/>
            <a:r>
              <a:rPr lang="cs-CZ" sz="3200" dirty="0">
                <a:solidFill>
                  <a:srgbClr val="00206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                      peníze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0528" y="8012"/>
            <a:ext cx="6108127" cy="684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303401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Cenné </a:t>
            </a:r>
            <a:r>
              <a:rPr lang="cs-CZ" b="1" dirty="0" smtClean="0">
                <a:solidFill>
                  <a:srgbClr val="FF0000"/>
                </a:solidFill>
              </a:rPr>
              <a:t>papíry – </a:t>
            </a:r>
            <a:r>
              <a:rPr lang="cs-CZ" sz="8000" b="1" dirty="0" smtClean="0">
                <a:solidFill>
                  <a:srgbClr val="002060"/>
                </a:solidFill>
              </a:rPr>
              <a:t>směnky</a:t>
            </a:r>
            <a:endParaRPr lang="cs-CZ" sz="8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Směnka je dlužní úpis.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Je to </a:t>
            </a:r>
            <a:r>
              <a:rPr lang="cs-CZ" b="1" dirty="0" smtClean="0"/>
              <a:t>slib</a:t>
            </a:r>
            <a:r>
              <a:rPr lang="cs-CZ" dirty="0" smtClean="0"/>
              <a:t>, </a:t>
            </a:r>
            <a:r>
              <a:rPr lang="cs-CZ" dirty="0" smtClean="0"/>
              <a:t>že dluh, půjčka, úvěr bude </a:t>
            </a:r>
            <a:r>
              <a:rPr lang="cs-CZ" b="1" dirty="0" smtClean="0"/>
              <a:t>splacen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do určité doby.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3074" name="Picture 2" descr="http://www.havelholasek.cz/images/stories/theme0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" y="4365104"/>
            <a:ext cx="4381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3261" y="4129472"/>
            <a:ext cx="42205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04410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Další cenné papíry </a:t>
            </a:r>
            <a:r>
              <a:rPr lang="cs-CZ" sz="4000" b="1" dirty="0" smtClean="0">
                <a:solidFill>
                  <a:srgbClr val="002060"/>
                </a:solidFill>
              </a:rPr>
              <a:t>–podílové listy  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880" y="148478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8352928" cy="5349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915741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Cenné papíry  - </a:t>
            </a:r>
            <a:r>
              <a:rPr lang="cs-CZ" sz="8000" b="1" dirty="0" smtClean="0">
                <a:solidFill>
                  <a:srgbClr val="002060"/>
                </a:solidFill>
              </a:rPr>
              <a:t>rizika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2816"/>
            <a:ext cx="8784976" cy="475252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Nákup cenných papírů je příležitost, jak dlouhodoběji </a:t>
            </a:r>
            <a:r>
              <a:rPr lang="cs-CZ" b="1" dirty="0" smtClean="0">
                <a:solidFill>
                  <a:srgbClr val="002060"/>
                </a:solidFill>
              </a:rPr>
              <a:t>uložit své peníze s větším ziskem </a:t>
            </a:r>
            <a:r>
              <a:rPr lang="cs-CZ" dirty="0" smtClean="0">
                <a:solidFill>
                  <a:srgbClr val="002060"/>
                </a:solidFill>
              </a:rPr>
              <a:t>= úrokem než v bance.</a:t>
            </a:r>
          </a:p>
          <a:p>
            <a:pPr algn="ctr"/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Vyšší úrok </a:t>
            </a:r>
            <a:r>
              <a:rPr lang="cs-CZ" dirty="0" smtClean="0">
                <a:solidFill>
                  <a:srgbClr val="002060"/>
                </a:solidFill>
              </a:rPr>
              <a:t>je spojen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 vyšším rizikem.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Zisky jsou totiž spojeny s hospodářskými výsledky podniků.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Někdy se může stát, že podnik nemůže zisky  z akcií nebo obligací vyplatit.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Vyšší úroky jsou vždy rizikové. Je potřeba se poradit 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</a:t>
            </a:r>
            <a:r>
              <a:rPr lang="cs-CZ" b="1" dirty="0" smtClean="0">
                <a:solidFill>
                  <a:srgbClr val="002060"/>
                </a:solidFill>
              </a:rPr>
              <a:t>s odborníky a postupovat opatrně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54622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512168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Vyšší </a:t>
            </a:r>
            <a:r>
              <a:rPr lang="cs-CZ" sz="4000" dirty="0">
                <a:solidFill>
                  <a:srgbClr val="002060"/>
                </a:solidFill>
              </a:rPr>
              <a:t>ú</a:t>
            </a:r>
            <a:r>
              <a:rPr lang="cs-CZ" sz="4000" dirty="0" smtClean="0">
                <a:solidFill>
                  <a:srgbClr val="002060"/>
                </a:solidFill>
              </a:rPr>
              <a:t>rok je spojen</a:t>
            </a:r>
            <a:br>
              <a:rPr lang="cs-CZ" sz="4000" dirty="0" smtClean="0">
                <a:solidFill>
                  <a:srgbClr val="002060"/>
                </a:solidFill>
              </a:rPr>
            </a:br>
            <a:r>
              <a:rPr lang="cs-CZ" sz="5400" dirty="0" smtClean="0">
                <a:solidFill>
                  <a:srgbClr val="002060"/>
                </a:solidFill>
              </a:rPr>
              <a:t> </a:t>
            </a:r>
            <a:r>
              <a:rPr lang="cs-CZ" sz="8000" dirty="0" smtClean="0">
                <a:solidFill>
                  <a:srgbClr val="002060"/>
                </a:solidFill>
              </a:rPr>
              <a:t>s rizikem.</a:t>
            </a:r>
            <a:endParaRPr lang="cs-CZ" sz="8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427168" cy="40653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8136904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89774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0"/>
            <a:ext cx="6912050" cy="7560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145605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r>
              <a:rPr lang="cs-CZ" b="1" dirty="0">
                <a:ea typeface="Calibri"/>
                <a:cs typeface="Times New Roman"/>
              </a:rPr>
              <a:t>Hospodaření státu.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b="1" dirty="0" smtClean="0">
                <a:ea typeface="Calibri"/>
                <a:cs typeface="Times New Roman"/>
              </a:rPr>
              <a:t>Vysvětli pojmy: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 smtClean="0">
                <a:ea typeface="Calibri"/>
                <a:cs typeface="Times New Roman"/>
              </a:rPr>
              <a:t>Státní </a:t>
            </a:r>
            <a:r>
              <a:rPr lang="cs-CZ" b="1" dirty="0">
                <a:ea typeface="Calibri"/>
                <a:cs typeface="Times New Roman"/>
              </a:rPr>
              <a:t>rozpočet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příjmy a  výdaje státu.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Vyrovnaný rozpočet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daně státu.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solidarita</a:t>
            </a:r>
            <a:r>
              <a:rPr lang="cs-CZ" dirty="0">
                <a:ea typeface="Calibri"/>
                <a:cs typeface="Times New Roman"/>
              </a:rPr>
              <a:t> těch, kteří pracují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Příjmy státního rozpočtu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Výdaje ze státního rozpočtu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Hrubý domácí produkt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HDP na jednoho obyvatele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2133632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ea typeface="Calibri"/>
                <a:cs typeface="Times New Roman"/>
              </a:rPr>
              <a:t/>
            </a:r>
            <a:br>
              <a:rPr lang="cs-CZ" b="1" dirty="0" smtClean="0">
                <a:ea typeface="Calibri"/>
                <a:cs typeface="Times New Roman"/>
              </a:rPr>
            </a:br>
            <a:r>
              <a:rPr lang="cs-CZ" sz="3100" b="1" dirty="0" smtClean="0">
                <a:ea typeface="Calibri"/>
                <a:cs typeface="Times New Roman"/>
              </a:rPr>
              <a:t>Vysvětli pojmy </a:t>
            </a:r>
            <a:r>
              <a:rPr lang="cs-CZ" sz="3100" b="1" smtClean="0">
                <a:ea typeface="Calibri"/>
                <a:cs typeface="Times New Roman"/>
              </a:rPr>
              <a:t>:                </a:t>
            </a:r>
            <a:r>
              <a:rPr lang="cs-CZ" b="1" dirty="0" smtClean="0">
                <a:ea typeface="Calibri"/>
                <a:cs typeface="Times New Roman"/>
              </a:rPr>
              <a:t>TRH</a:t>
            </a:r>
            <a:r>
              <a:rPr lang="cs-CZ" b="1" dirty="0">
                <a:ea typeface="Calibri"/>
                <a:cs typeface="Times New Roman"/>
              </a:rPr>
              <a:t>.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Druhy trhu ve státě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TRH zboží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TRH práce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TRH finanční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Bezhotovostní placení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Bankovní karty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Platební a úvěrové karty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Nebezpečí úvěrových karet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ea typeface="Calibri"/>
                <a:cs typeface="Times New Roman"/>
              </a:rPr>
              <a:t>Bankovní trh</a:t>
            </a:r>
            <a:endParaRPr lang="cs-CZ" dirty="0">
              <a:ea typeface="Calibri"/>
              <a:cs typeface="Times New Roman"/>
            </a:endParaRPr>
          </a:p>
          <a:p>
            <a:pPr marL="514350" lvl="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900" dirty="0">
                <a:ea typeface="Calibri"/>
                <a:cs typeface="Times New Roman"/>
              </a:rPr>
              <a:t>Cenné papíry – akcie</a:t>
            </a:r>
          </a:p>
          <a:p>
            <a:pPr marL="514350" lvl="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900" dirty="0">
                <a:ea typeface="Calibri"/>
                <a:cs typeface="Times New Roman"/>
              </a:rPr>
              <a:t>Cenné papíry – obligace</a:t>
            </a:r>
          </a:p>
          <a:p>
            <a:pPr marL="514350" lvl="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900" dirty="0">
                <a:ea typeface="Calibri"/>
                <a:cs typeface="Times New Roman"/>
              </a:rPr>
              <a:t>Cenné papíry – směnky</a:t>
            </a:r>
          </a:p>
          <a:p>
            <a:pPr marL="514350" lvl="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900" dirty="0">
                <a:ea typeface="Calibri"/>
                <a:cs typeface="Times New Roman"/>
              </a:rPr>
              <a:t>Cenné papíry  - rizika</a:t>
            </a:r>
          </a:p>
          <a:p>
            <a:r>
              <a:rPr lang="cs-CZ" b="1" dirty="0">
                <a:ea typeface="Calibri"/>
                <a:cs typeface="Times New Roman"/>
              </a:rPr>
              <a:t>Největší banky u </a:t>
            </a:r>
            <a:r>
              <a:rPr lang="cs-CZ" b="1" dirty="0" smtClean="0">
                <a:ea typeface="Calibri"/>
                <a:cs typeface="Times New Roman"/>
              </a:rPr>
              <a:t>nás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96576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002060"/>
                </a:solidFill>
              </a:rPr>
              <a:t>SEN …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Kdo by se nechtěl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mít tak dobře?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8640"/>
            <a:ext cx="4338943" cy="6258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781533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Použitá literatura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 PaeDr.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smtClean="0"/>
              <a:t>pozdějších </a:t>
            </a:r>
            <a:r>
              <a:rPr lang="cs-CZ" dirty="0"/>
              <a:t>předpisů, a další související zákony.</a:t>
            </a:r>
          </a:p>
          <a:p>
            <a:pPr marL="0" indent="0">
              <a:buNone/>
            </a:pPr>
            <a:r>
              <a:rPr lang="cs-CZ" u="sng" dirty="0"/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/>
              <a:t>http://</a:t>
            </a:r>
            <a:r>
              <a:rPr lang="cs-CZ" u="sng" dirty="0" smtClean="0"/>
              <a:t>www/aspi.cz</a:t>
            </a:r>
            <a:r>
              <a:rPr lang="cs-CZ" dirty="0" smtClean="0"/>
              <a:t> </a:t>
            </a:r>
            <a:r>
              <a:rPr lang="cs-CZ" dirty="0"/>
              <a:t>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6813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 a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83264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6400" dirty="0"/>
              <a:t>www.bing.com/</a:t>
            </a:r>
            <a:r>
              <a:rPr lang="cs-CZ" sz="6400" dirty="0" err="1"/>
              <a:t>images</a:t>
            </a:r>
            <a:r>
              <a:rPr lang="cs-CZ" sz="6400" dirty="0"/>
              <a:t>/</a:t>
            </a:r>
            <a:r>
              <a:rPr lang="cs-CZ" sz="6400" dirty="0" err="1"/>
              <a:t>search?q</a:t>
            </a:r>
            <a:r>
              <a:rPr lang="cs-CZ" sz="6400" dirty="0"/>
              <a:t>=</a:t>
            </a:r>
            <a:r>
              <a:rPr lang="cs-CZ" sz="6400" dirty="0" err="1"/>
              <a:t>příjmy&amp;go</a:t>
            </a:r>
            <a:r>
              <a:rPr lang="cs-CZ" sz="6400" dirty="0"/>
              <a:t>=&amp;</a:t>
            </a:r>
            <a:r>
              <a:rPr lang="cs-CZ" sz="6400" dirty="0" err="1" smtClean="0"/>
              <a:t>qs</a:t>
            </a:r>
            <a:r>
              <a:rPr lang="cs-CZ" sz="6400" dirty="0" smtClean="0"/>
              <a:t>=</a:t>
            </a:r>
            <a:r>
              <a:rPr lang="cs-CZ" sz="6400" dirty="0" err="1" smtClean="0"/>
              <a:t>bs&amp;form</a:t>
            </a:r>
            <a:r>
              <a:rPr lang="cs-CZ" sz="6400" dirty="0" smtClean="0"/>
              <a:t>=</a:t>
            </a:r>
            <a:r>
              <a:rPr lang="cs-CZ" sz="6400" dirty="0" err="1" smtClean="0"/>
              <a:t>QBIR#view</a:t>
            </a:r>
            <a:r>
              <a:rPr lang="cs-CZ" sz="6400" dirty="0" smtClean="0"/>
              <a:t>=</a:t>
            </a:r>
            <a:r>
              <a:rPr lang="cs-CZ" sz="6400" dirty="0" err="1" smtClean="0"/>
              <a:t>detail&amp;id</a:t>
            </a:r>
            <a:r>
              <a:rPr lang="cs-CZ" sz="6400" dirty="0" smtClean="0"/>
              <a:t>=6C52A4DF55F9D4AE3736DF6AA7E762D8EF2EB832&amp;selectedIndex=29</a:t>
            </a:r>
          </a:p>
          <a:p>
            <a:pPr marL="0" indent="0">
              <a:buNone/>
            </a:pPr>
            <a:r>
              <a:rPr lang="cs-CZ" sz="6400" u="sng" dirty="0" smtClean="0"/>
              <a:t>http</a:t>
            </a:r>
            <a:r>
              <a:rPr lang="cs-CZ" sz="6400" u="sng" dirty="0"/>
              <a:t>://</a:t>
            </a:r>
            <a:r>
              <a:rPr lang="cs-CZ" sz="6400" u="sng" dirty="0" smtClean="0"/>
              <a:t>www.bing.com/images/search?q=hospod%C3%A1%C5%99en%C3%AD&amp;qs=n&amp;form=QBLH&amp;pq=hospod%C3%A1%C5%99en%C3%AD&amp;sc=0-7&amp;sp=-1&amp;sk</a:t>
            </a:r>
            <a:r>
              <a:rPr lang="cs-CZ" sz="6400" u="sng" dirty="0"/>
              <a:t>=#view=detail&amp;id=F86CA76E88144C9147DA62D3A3F687C54B8D7C08&amp;selectedIndex=77</a:t>
            </a:r>
            <a:endParaRPr lang="cs-CZ" sz="6400" dirty="0"/>
          </a:p>
          <a:p>
            <a:pPr marL="0" indent="0">
              <a:buNone/>
            </a:pPr>
            <a:r>
              <a:rPr lang="cs-CZ" sz="6400" u="sng" dirty="0"/>
              <a:t>http://www.bing.com/images/search?q=hospod%C3%A1%C5%99en%C3%AD&amp;qs=n&amp;form=QBLH&amp;pq=hospod%C3%A1%C5%99en%C3%AD&amp;sc=0-7&amp;sp=-1&amp;sk=#view=detail&amp;id=5ED7FFDA36EC4E543B2B23FAD64A5760DCB4C33C&amp;selectedIndex=68</a:t>
            </a:r>
            <a:endParaRPr lang="cs-CZ" sz="6400" dirty="0"/>
          </a:p>
          <a:p>
            <a:pPr marL="0" indent="0">
              <a:buNone/>
            </a:pPr>
            <a:r>
              <a:rPr lang="cs-CZ" sz="6400" u="sng" dirty="0"/>
              <a:t>http://www.bing.com/images/search?q=finance%2C+trh&amp;qs=n&amp;form=QBIR&amp;pq=finance%2C+trh&amp;sc=0-7&amp;sp=-1&amp;sk=#view=detail&amp;id=ACE7B46E27D5DC8A1DFB1AF742B7956063DC326F&amp;selectedIndex=3</a:t>
            </a:r>
            <a:endParaRPr lang="cs-CZ" sz="6400" dirty="0"/>
          </a:p>
          <a:p>
            <a:pPr marL="0" indent="0">
              <a:buNone/>
            </a:pPr>
            <a:r>
              <a:rPr lang="cs-CZ" sz="6400" u="sng" dirty="0"/>
              <a:t>http://</a:t>
            </a:r>
            <a:r>
              <a:rPr lang="cs-CZ" sz="6400" u="sng" dirty="0" smtClean="0"/>
              <a:t>www.bing.com/images/search?q=finance%2C+trh&amp;qs=n&amp;form=QBIR&amp;pq=finance%2C+trh&amp;sc=0-7&amp;sp=1&amp;sk</a:t>
            </a:r>
            <a:r>
              <a:rPr lang="cs-CZ" sz="6400" u="sng" dirty="0"/>
              <a:t>=#</a:t>
            </a:r>
            <a:r>
              <a:rPr lang="cs-CZ" sz="6400" u="sng" dirty="0" smtClean="0"/>
              <a:t>view=detail&amp;id=937339A678DB061E0A16417FED6BBBB72C204B95&amp;selectedIndex=4</a:t>
            </a:r>
            <a:endParaRPr lang="cs-CZ" sz="6400" dirty="0"/>
          </a:p>
          <a:p>
            <a:pPr marL="0" indent="0">
              <a:buNone/>
            </a:pPr>
            <a:r>
              <a:rPr lang="cs-CZ" sz="6400" u="sng" dirty="0"/>
              <a:t>http://www.bing.com/images/search?q=finance%2C+trh&amp;qs=n&amp;form=QBIR&amp;pq=f</a:t>
            </a:r>
            <a:endParaRPr lang="cs-CZ" sz="6400" dirty="0"/>
          </a:p>
          <a:p>
            <a:pPr marL="0" indent="0">
              <a:buNone/>
            </a:pPr>
            <a:r>
              <a:rPr lang="cs-CZ" sz="6400" u="sng" dirty="0"/>
              <a:t>http://www.bing.com/images/search?q=p%C5%99%C3%ADjmy&amp;go=&amp;qs=bs&amp;form=QBIR#view=detail&amp;id=3088460E466885CDD6140DF74ADF9BABEACC6438&amp;selectedIndex=3</a:t>
            </a:r>
            <a:endParaRPr lang="cs-CZ" sz="6400" dirty="0"/>
          </a:p>
          <a:p>
            <a:pPr marL="0" indent="0">
              <a:buNone/>
            </a:pPr>
            <a:r>
              <a:rPr lang="cs-CZ" sz="6400" u="sng" dirty="0"/>
              <a:t>http://www.investujeme.cz/obrazky/old_images/content/czech-crowns.jpg</a:t>
            </a:r>
            <a:endParaRPr lang="cs-CZ" sz="6400" dirty="0"/>
          </a:p>
          <a:p>
            <a:pPr marL="0" indent="0">
              <a:buNone/>
            </a:pPr>
            <a:r>
              <a:rPr lang="cs-CZ" sz="6400" u="sng" dirty="0"/>
              <a:t>www.bing.com/</a:t>
            </a:r>
            <a:r>
              <a:rPr lang="cs-CZ" sz="6400" u="sng" dirty="0" err="1"/>
              <a:t>images</a:t>
            </a:r>
            <a:r>
              <a:rPr lang="cs-CZ" sz="6400" u="sng" dirty="0"/>
              <a:t>/</a:t>
            </a:r>
            <a:r>
              <a:rPr lang="cs-CZ" sz="6400" u="sng" dirty="0" err="1"/>
              <a:t>search?q</a:t>
            </a:r>
            <a:r>
              <a:rPr lang="cs-CZ" sz="6400" u="sng" dirty="0"/>
              <a:t>=</a:t>
            </a:r>
            <a:r>
              <a:rPr lang="cs-CZ" sz="6400" u="sng" dirty="0" err="1"/>
              <a:t>příjmy&amp;go</a:t>
            </a:r>
            <a:r>
              <a:rPr lang="cs-CZ" sz="6400" u="sng" dirty="0"/>
              <a:t>=&amp;</a:t>
            </a:r>
            <a:r>
              <a:rPr lang="cs-CZ" sz="6400" u="sng" dirty="0" err="1"/>
              <a:t>qs</a:t>
            </a:r>
            <a:r>
              <a:rPr lang="cs-CZ" sz="6400" u="sng" dirty="0"/>
              <a:t>=</a:t>
            </a:r>
            <a:r>
              <a:rPr lang="cs-CZ" sz="6400" u="sng" dirty="0" err="1"/>
              <a:t>bs&amp;form</a:t>
            </a:r>
            <a:r>
              <a:rPr lang="cs-CZ" sz="6400" u="sng" dirty="0"/>
              <a:t>=</a:t>
            </a:r>
            <a:r>
              <a:rPr lang="cs-CZ" sz="6400" u="sng" dirty="0" err="1"/>
              <a:t>QBIR#view</a:t>
            </a:r>
            <a:r>
              <a:rPr lang="cs-CZ" sz="6400" u="sng" dirty="0"/>
              <a:t>=</a:t>
            </a:r>
            <a:r>
              <a:rPr lang="cs-CZ" sz="6400" u="sng" dirty="0" err="1"/>
              <a:t>detail&amp;id</a:t>
            </a:r>
            <a:r>
              <a:rPr lang="cs-CZ" sz="6400" u="sng" dirty="0"/>
              <a:t>=051447C5110F5DADE447DCBCDBB2F53298BEC17D&amp;sele</a:t>
            </a:r>
            <a:endParaRPr lang="cs-CZ" sz="6400" dirty="0"/>
          </a:p>
          <a:p>
            <a:pPr marL="0" indent="0">
              <a:buNone/>
            </a:pPr>
            <a:r>
              <a:rPr lang="cs-CZ" sz="6400" dirty="0"/>
              <a:t>httVhttp://img.cz.prg.cmestatic.com/media/images/600x338/Sep2013/1554325.jpgp://www.bing.com/images/search?q=p%C5%99%C3%ADjmy&amp;go=&amp;qs=bs&amp;form=QBIR#a</a:t>
            </a:r>
          </a:p>
          <a:p>
            <a:pPr marL="0" indent="0">
              <a:buNone/>
            </a:pPr>
            <a:r>
              <a:rPr lang="cs-CZ" sz="6400" u="sng" dirty="0"/>
              <a:t>http://www.bing.com/images/search?q=p%C5%99%C3%ADjmy&amp;go=&amp;qs=bs&amp;form=QBIR#view=detail&amp;id=534B89E78A72EDBBC604563313CB68FDF76CB314&amp;selectedIndex=25</a:t>
            </a:r>
            <a:endParaRPr lang="cs-CZ" sz="6400" dirty="0"/>
          </a:p>
          <a:p>
            <a:pPr marL="0" indent="0">
              <a:buNone/>
            </a:pPr>
            <a:r>
              <a:rPr lang="cs-CZ" sz="6400" u="sng" dirty="0"/>
              <a:t>http://www.bing.com/</a:t>
            </a:r>
            <a:r>
              <a:rPr lang="cs-CZ" sz="6400" u="sng" dirty="0" err="1"/>
              <a:t>images</a:t>
            </a:r>
            <a:r>
              <a:rPr lang="cs-CZ" sz="6400" u="sng" dirty="0"/>
              <a:t>/</a:t>
            </a:r>
            <a:r>
              <a:rPr lang="cs-CZ" sz="6400" u="sng" dirty="0" err="1"/>
              <a:t>search?q</a:t>
            </a:r>
            <a:r>
              <a:rPr lang="cs-CZ" sz="6400" u="sng" dirty="0"/>
              <a:t>=</a:t>
            </a:r>
            <a:r>
              <a:rPr lang="cs-CZ" sz="6400" u="sng" dirty="0" err="1"/>
              <a:t>příjmy&amp;go</a:t>
            </a:r>
            <a:r>
              <a:rPr lang="cs-CZ" sz="6400" u="sng" dirty="0"/>
              <a:t>=&amp;</a:t>
            </a:r>
            <a:r>
              <a:rPr lang="cs-CZ" sz="6400" u="sng" dirty="0" err="1"/>
              <a:t>qs</a:t>
            </a:r>
            <a:r>
              <a:rPr lang="cs-CZ" sz="6400" u="sng" dirty="0"/>
              <a:t>=</a:t>
            </a:r>
            <a:r>
              <a:rPr lang="cs-CZ" sz="6400" u="sng" dirty="0" err="1"/>
              <a:t>bs&amp;form</a:t>
            </a:r>
            <a:r>
              <a:rPr lang="cs-CZ" sz="6400" u="sng" dirty="0"/>
              <a:t>=</a:t>
            </a:r>
            <a:r>
              <a:rPr lang="cs-CZ" sz="6400" u="sng" dirty="0" err="1"/>
              <a:t>QBIR#vie</a:t>
            </a:r>
            <a:endParaRPr lang="cs-CZ" sz="6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9770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/>
              <a:t>Použité zdroje a adresy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u="sng" dirty="0"/>
              <a:t>http://www.bing.com/images/search?q=p%C5%99%C3%ADjmy&amp;go=&amp;qs=bs&amp;form=QBIR#view=detail&amp;id=1A4322A8DBBCAFACCDA328895A3B7A2AD1B11F85&amp;selectedIndex=67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http://web06.hbi.cz/pictures/productservices/65246.jpg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http://www.bing.com/images/search?q=cenn%C3%A9+pap%C3%ADry&amp;qs=n&amp;form=QBIR&amp;pq=cenn%C3%A9+pap%C3%ADry&amp;sc=0-6&amp;sp=-1&amp;sk=#view=detail&amp;id=AF419A56CA3070CFCC7BFC5DF16BC6DCF4873006&amp;selectedIndex=3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http://www.bing.com/images/search?q=cenn%C3%A9+pap%C3%ADry&amp;qs=n&amp;form=QBIR&amp;pq=cenn%C3%A9+pap%C3%ADry&amp;sc=0-6&amp;sp=-1&amp;sk=#view=detail&amp;id=6F989CC3465E7A55F53DC102EC818B55D84C06F0&amp;selectedIndex=6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www.bing.com/</a:t>
            </a:r>
            <a:r>
              <a:rPr lang="cs-CZ" sz="1400" u="sng" dirty="0" err="1"/>
              <a:t>images</a:t>
            </a:r>
            <a:r>
              <a:rPr lang="cs-CZ" sz="1400" u="sng" dirty="0"/>
              <a:t>/</a:t>
            </a:r>
            <a:r>
              <a:rPr lang="cs-CZ" sz="1400" u="sng" dirty="0" err="1"/>
              <a:t>search?q</a:t>
            </a:r>
            <a:r>
              <a:rPr lang="cs-CZ" sz="1400" u="sng" dirty="0"/>
              <a:t>=</a:t>
            </a:r>
            <a:r>
              <a:rPr lang="cs-CZ" sz="1400" u="sng" dirty="0" err="1"/>
              <a:t>trh+práce&amp;qs</a:t>
            </a:r>
            <a:r>
              <a:rPr lang="cs-CZ" sz="1400" u="sng" dirty="0"/>
              <a:t>=</a:t>
            </a:r>
            <a:r>
              <a:rPr lang="cs-CZ" sz="1400" u="sng" dirty="0" err="1"/>
              <a:t>n&amp;form</a:t>
            </a:r>
            <a:r>
              <a:rPr lang="cs-CZ" sz="1400" u="sng" dirty="0"/>
              <a:t>=</a:t>
            </a:r>
            <a:r>
              <a:rPr lang="cs-CZ" sz="1400" u="sng" dirty="0" err="1"/>
              <a:t>QBIR&amp;pq</a:t>
            </a:r>
            <a:r>
              <a:rPr lang="cs-CZ" sz="1400" u="sng" dirty="0"/>
              <a:t>=</a:t>
            </a:r>
            <a:r>
              <a:rPr lang="cs-CZ" sz="1400" u="sng" dirty="0" err="1"/>
              <a:t>trh+práce&amp;sc</a:t>
            </a:r>
            <a:r>
              <a:rPr lang="cs-CZ" sz="1400" u="sng" dirty="0"/>
              <a:t>=1-9&amp;sp=-1&amp;sk=#</a:t>
            </a:r>
            <a:r>
              <a:rPr lang="cs-CZ" sz="1400" u="sng" dirty="0" err="1"/>
              <a:t>view</a:t>
            </a:r>
            <a:r>
              <a:rPr lang="cs-CZ" sz="1400" u="sng" dirty="0"/>
              <a:t>=</a:t>
            </a:r>
            <a:r>
              <a:rPr lang="cs-CZ" sz="1400" u="sng" dirty="0" err="1"/>
              <a:t>detail&amp;id</a:t>
            </a:r>
            <a:r>
              <a:rPr lang="cs-CZ" sz="1400" u="sng" dirty="0"/>
              <a:t>=0F512A27615CA838F7147C384BEE4A970E21FF16&amp;selectedIndex=0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 </a:t>
            </a:r>
          </a:p>
          <a:p>
            <a:pPr marL="0" indent="0">
              <a:buNone/>
            </a:pPr>
            <a:r>
              <a:rPr lang="cs-CZ" sz="1400" u="sng" dirty="0"/>
              <a:t>http://www.bing.com/images/search?q=trh+pr%C3%A1ce&amp;qs=n&amp;form=QBIR&amp;pq=trh+pr%C3%A1ce&amp;sc=1-9&amp;sp=-1&amp;sk=#view=detail&amp;id=1A14D5C81AEA0D5C23AFD2C0E02DB40875214712&amp;selectedIndex=7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http://www.bing.com/images/search?q=trh+pr%C3%A1ce&amp;qs=n&amp;form=QBIR&amp;pq=trh+pr%C3%A1ce&amp;sc=1-9&amp;sp=-1&amp;sk=#view=detail&amp;id=265CA412CBCBF46BD54925D092EFB89B2F20A7C0&amp;selectedIndex=12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www.bing.com/</a:t>
            </a:r>
            <a:r>
              <a:rPr lang="cs-CZ" sz="1400" u="sng" dirty="0" err="1"/>
              <a:t>images</a:t>
            </a:r>
            <a:r>
              <a:rPr lang="cs-CZ" sz="1400" u="sng" dirty="0"/>
              <a:t>/</a:t>
            </a:r>
            <a:r>
              <a:rPr lang="cs-CZ" sz="1400" u="sng" dirty="0" err="1"/>
              <a:t>search?q</a:t>
            </a:r>
            <a:r>
              <a:rPr lang="cs-CZ" sz="1400" u="sng" dirty="0"/>
              <a:t>=</a:t>
            </a:r>
            <a:r>
              <a:rPr lang="cs-CZ" sz="1400" u="sng" dirty="0" err="1"/>
              <a:t>trh+práce&amp;qs</a:t>
            </a:r>
            <a:r>
              <a:rPr lang="cs-CZ" sz="1400" u="sng" dirty="0"/>
              <a:t>=</a:t>
            </a:r>
            <a:r>
              <a:rPr lang="cs-CZ" sz="1400" u="sng" dirty="0" err="1"/>
              <a:t>n&amp;form</a:t>
            </a:r>
            <a:r>
              <a:rPr lang="cs-CZ" sz="1400" u="sng" dirty="0"/>
              <a:t>=</a:t>
            </a:r>
            <a:r>
              <a:rPr lang="cs-CZ" sz="1400" u="sng" dirty="0" err="1"/>
              <a:t>QBIR&amp;pq</a:t>
            </a:r>
            <a:r>
              <a:rPr lang="cs-CZ" sz="1400" u="sng" dirty="0"/>
              <a:t>=</a:t>
            </a:r>
            <a:r>
              <a:rPr lang="cs-CZ" sz="1400" u="sng" dirty="0" err="1"/>
              <a:t>trh+práce&amp;sc</a:t>
            </a:r>
            <a:r>
              <a:rPr lang="cs-CZ" sz="1400" u="sng" dirty="0"/>
              <a:t>=1-9&amp;sp=-1&amp;sk=#</a:t>
            </a:r>
            <a:r>
              <a:rPr lang="cs-CZ" sz="1400" u="sng" dirty="0" err="1"/>
              <a:t>view</a:t>
            </a:r>
            <a:r>
              <a:rPr lang="cs-CZ" sz="1400" u="sng" dirty="0"/>
              <a:t>=</a:t>
            </a:r>
            <a:r>
              <a:rPr lang="cs-CZ" sz="1400" u="sng" dirty="0" err="1"/>
              <a:t>detail&amp;id</a:t>
            </a:r>
            <a:r>
              <a:rPr lang="cs-CZ" sz="1400" u="sng" dirty="0"/>
              <a:t>=5204DC989D773C25208F640DC17BE5A4CF000875&amp;selectedIndex=16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</a:t>
            </a:r>
            <a:r>
              <a:rPr lang="cs-CZ" sz="1400" u="sng" dirty="0" smtClean="0"/>
              <a:t>www.bing.com/images/search?q=trh+pr%C3%A1ce&amp;qs=n&amp;form=QBIR&amp;pq=trh+pr%C3%A1ce&amp;sc=1-9&amp;sp</a:t>
            </a:r>
            <a:r>
              <a:rPr lang="cs-CZ" sz="1400" u="sng" dirty="0"/>
              <a:t>=-1&amp;sk=#view=detail&amp;id=3F45C95C32CF3B9A078876E982771D0A967672BF&amp;selectedIndex=15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http://www.bing.com/images/search?q=trh+finan%C4%8Dn%C3%AD&amp;qs=n&amp;form=QBIR&amp;pq=trh+finan%C4%8Dn%C3%AD&amp;sc=0-5&amp;sp=-1&amp;sk=#view=detail&amp;id=0558CE1163306007FDA2CB5827849E5983635700&amp;selectedIndex=63</a:t>
            </a: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2553396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http://www.bing.com/images/search?q=d%C4%9Blba+pr%C3%A1ce&amp;qs=n&amp;form=QBLH&amp;pq=d%C4%9Blba+pr%C3%A1ce&amp;sc=0-2&amp;sp=-1&amp;sk=#view=detail&amp;id=BB38E9865CE8CF36F1104A524E871BEB04FF953C&amp;selectedIndex=79</a:t>
            </a:r>
          </a:p>
        </p:txBody>
      </p:sp>
    </p:spTree>
    <p:extLst>
      <p:ext uri="{BB962C8B-B14F-4D97-AF65-F5344CB8AC3E}">
        <p14:creationId xmlns:p14="http://schemas.microsoft.com/office/powerpoint/2010/main" xmlns="" val="22052067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1196</TotalTime>
  <Words>1156</Words>
  <Application>Microsoft Office PowerPoint</Application>
  <PresentationFormat>Předvádění na obrazovce (4:3)</PresentationFormat>
  <Paragraphs>255</Paragraphs>
  <Slides>34</Slides>
  <Notes>34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systému Office</vt:lpstr>
      <vt:lpstr>Výukový materiál Zpracovaný v rámci projektu EU peníze školám </vt:lpstr>
      <vt:lpstr> Téma: Člověk v demokratickém státě 17. Hospodaření státu. TRH.</vt:lpstr>
      <vt:lpstr> Státní rozpočet </vt:lpstr>
      <vt:lpstr>Příjmy státního rozpočtu</vt:lpstr>
      <vt:lpstr>Příjmy státního rozpočtu</vt:lpstr>
      <vt:lpstr>Výdaje ze státního rozpočtu</vt:lpstr>
      <vt:lpstr>Hrubý domácí produkt</vt:lpstr>
      <vt:lpstr>Druhy trhu ve státě</vt:lpstr>
      <vt:lpstr>  TRH zboží</vt:lpstr>
      <vt:lpstr>             Hledej!</vt:lpstr>
      <vt:lpstr>TRH finanční</vt:lpstr>
      <vt:lpstr>Bezhotovostní placení</vt:lpstr>
      <vt:lpstr>Platby – bezhotovostní placení</vt:lpstr>
      <vt:lpstr>Bankovní karty</vt:lpstr>
      <vt:lpstr>Platební a úvěrové karty</vt:lpstr>
      <vt:lpstr>Nebezpečí úvěrových karet</vt:lpstr>
      <vt:lpstr>Bankovní trh</vt:lpstr>
      <vt:lpstr>Cenné papíry</vt:lpstr>
      <vt:lpstr>Cenné papíry - akcie</vt:lpstr>
      <vt:lpstr>Snímek 20</vt:lpstr>
      <vt:lpstr>Cenné papíry - obligace</vt:lpstr>
      <vt:lpstr>Obligace </vt:lpstr>
      <vt:lpstr>Cenné papíry – směnky</vt:lpstr>
      <vt:lpstr>Další cenné papíry –podílové listy  </vt:lpstr>
      <vt:lpstr>Cenné papíry  - rizika</vt:lpstr>
      <vt:lpstr>Vyšší úrok je spojen  s rizikem.</vt:lpstr>
      <vt:lpstr>Snímek 27</vt:lpstr>
      <vt:lpstr>Hospodaření státu.</vt:lpstr>
      <vt:lpstr> Vysvětli pojmy :                TRH. </vt:lpstr>
      <vt:lpstr>SEN …</vt:lpstr>
      <vt:lpstr>Použitá literatura</vt:lpstr>
      <vt:lpstr>Použité zdroje a adresy</vt:lpstr>
      <vt:lpstr>Použité zdroje a adresy</vt:lpstr>
      <vt:lpstr>Snímek 34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51</cp:revision>
  <dcterms:created xsi:type="dcterms:W3CDTF">2013-11-22T15:12:52Z</dcterms:created>
  <dcterms:modified xsi:type="dcterms:W3CDTF">2014-02-03T16:04:09Z</dcterms:modified>
</cp:coreProperties>
</file>