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69" r:id="rId2"/>
    <p:sldId id="257" r:id="rId3"/>
    <p:sldId id="264" r:id="rId4"/>
    <p:sldId id="265" r:id="rId5"/>
    <p:sldId id="272" r:id="rId6"/>
    <p:sldId id="274" r:id="rId7"/>
    <p:sldId id="282" r:id="rId8"/>
    <p:sldId id="266" r:id="rId9"/>
    <p:sldId id="277" r:id="rId10"/>
    <p:sldId id="273" r:id="rId11"/>
    <p:sldId id="258" r:id="rId12"/>
    <p:sldId id="281" r:id="rId13"/>
    <p:sldId id="259" r:id="rId14"/>
    <p:sldId id="275" r:id="rId15"/>
    <p:sldId id="267" r:id="rId16"/>
    <p:sldId id="279" r:id="rId17"/>
    <p:sldId id="276" r:id="rId18"/>
    <p:sldId id="260" r:id="rId19"/>
    <p:sldId id="261" r:id="rId20"/>
    <p:sldId id="278" r:id="rId21"/>
    <p:sldId id="262" r:id="rId22"/>
    <p:sldId id="263" r:id="rId23"/>
    <p:sldId id="268" r:id="rId24"/>
    <p:sldId id="270" r:id="rId25"/>
    <p:sldId id="27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7713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2650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79051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69742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40367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05853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98386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50381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98894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1952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868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69206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1874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17553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16932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63712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269947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9110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45004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32608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652987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327380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9865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899592" y="9484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dětí, 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5639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Člověk v demokratickém státě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16. Tržní hospodářství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3645024"/>
            <a:ext cx="2952750" cy="221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Tržní hospodářství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Spokojený zákazník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Kvalitní a čerstvé zboží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45024"/>
            <a:ext cx="4048125" cy="268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8235" y="1477268"/>
            <a:ext cx="4702410" cy="3133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58811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Tržní hospodářství</a:t>
            </a:r>
            <a:r>
              <a:rPr lang="cs-CZ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marL="0" lvl="0" indent="0" algn="ctr">
              <a:buNone/>
            </a:pPr>
            <a:r>
              <a:rPr lang="cs-CZ" dirty="0"/>
              <a:t>ZÁKLADNÍ </a:t>
            </a:r>
            <a:r>
              <a:rPr lang="cs-CZ" dirty="0" smtClean="0"/>
              <a:t>ZÁKON: </a:t>
            </a:r>
          </a:p>
          <a:p>
            <a:pPr marL="0" lvl="0" indent="0" algn="ctr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VYRÁBĚT PODLE</a:t>
            </a:r>
            <a:r>
              <a:rPr lang="cs-CZ" b="1" dirty="0" smtClean="0">
                <a:solidFill>
                  <a:srgbClr val="FF0000"/>
                </a:solidFill>
              </a:rPr>
              <a:t> POTŘEB TRHU  </a:t>
            </a:r>
          </a:p>
          <a:p>
            <a:pPr marL="0" lvl="0" indent="0" algn="ctr">
              <a:buNone/>
            </a:pPr>
            <a:r>
              <a:rPr lang="cs-CZ" b="1" dirty="0" smtClean="0"/>
              <a:t>        </a:t>
            </a:r>
            <a:r>
              <a:rPr lang="cs-CZ" b="1" dirty="0" smtClean="0">
                <a:solidFill>
                  <a:srgbClr val="FF0000"/>
                </a:solidFill>
              </a:rPr>
              <a:t>A  </a:t>
            </a:r>
            <a:r>
              <a:rPr lang="cs-CZ" b="1" dirty="0">
                <a:solidFill>
                  <a:srgbClr val="FF0000"/>
                </a:solidFill>
              </a:rPr>
              <a:t>ZÁJMU  ZÁKAZNÍKŮ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pPr marL="0" lvl="0" indent="0" algn="ctr">
              <a:buNone/>
            </a:pP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Vyrábět to, co jde na </a:t>
            </a:r>
            <a:r>
              <a:rPr lang="cs-CZ" dirty="0" smtClean="0"/>
              <a:t>odbyt.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 </a:t>
            </a:r>
            <a:r>
              <a:rPr lang="cs-CZ" dirty="0"/>
              <a:t>P</a:t>
            </a:r>
            <a:r>
              <a:rPr lang="cs-CZ" dirty="0" smtClean="0"/>
              <a:t>řestat </a:t>
            </a:r>
            <a:r>
              <a:rPr lang="cs-CZ" dirty="0"/>
              <a:t>vyrábět to, co se </a:t>
            </a:r>
            <a:r>
              <a:rPr lang="cs-CZ" dirty="0" smtClean="0"/>
              <a:t>neprodává.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Zboží se nesmí nikde </a:t>
            </a:r>
            <a:r>
              <a:rPr lang="cs-CZ" b="1" dirty="0">
                <a:solidFill>
                  <a:srgbClr val="002060"/>
                </a:solidFill>
              </a:rPr>
              <a:t>hromadit.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9339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Zboží se nesmí nikde hromadit.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600200"/>
            <a:ext cx="6192688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71248"/>
            <a:ext cx="7620000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8327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416" y="453360"/>
            <a:ext cx="9155360" cy="107064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002060"/>
                </a:solidFill>
              </a:rPr>
              <a:t>Spokojenost a odbyt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                Je třeba hledat cesty</a:t>
            </a: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                     a nové možnosti nabídky zboží.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524000"/>
            <a:ext cx="1150828" cy="12767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6136" y="1571248"/>
            <a:ext cx="254317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9953" y="2810309"/>
            <a:ext cx="1527393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597" y="1409542"/>
            <a:ext cx="3000375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5964" y="47625"/>
            <a:ext cx="2847975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7120" y="3212976"/>
            <a:ext cx="3429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04389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5832648" cy="5832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32872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Tržní hospodářství</a:t>
            </a:r>
            <a:r>
              <a:rPr lang="cs-CZ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28800"/>
            <a:ext cx="8928992" cy="5040560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Na každou sezónu přichází </a:t>
            </a:r>
            <a:r>
              <a:rPr lang="cs-CZ" b="1" dirty="0">
                <a:solidFill>
                  <a:srgbClr val="FF0000"/>
                </a:solidFill>
              </a:rPr>
              <a:t>nové zboží.</a:t>
            </a:r>
          </a:p>
          <a:p>
            <a:pPr marL="514350" lvl="0" indent="-514350">
              <a:buFont typeface="+mj-lt"/>
              <a:buAutoNum type="arabicPeriod"/>
            </a:pPr>
            <a:endParaRPr lang="cs-CZ" dirty="0" smtClean="0"/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Starého </a:t>
            </a:r>
            <a:r>
              <a:rPr lang="cs-CZ" dirty="0"/>
              <a:t>zboží se obchodníci rychle zbavují </a:t>
            </a:r>
            <a:r>
              <a:rPr lang="cs-CZ" b="1" dirty="0"/>
              <a:t>snížením cen</a:t>
            </a:r>
            <a:r>
              <a:rPr lang="cs-CZ" b="1" dirty="0" smtClean="0"/>
              <a:t>.</a:t>
            </a:r>
          </a:p>
          <a:p>
            <a:pPr marL="514350" lvl="0" indent="-514350">
              <a:buFont typeface="+mj-lt"/>
              <a:buAutoNum type="arabicPeriod"/>
            </a:pPr>
            <a:endParaRPr lang="cs-CZ" b="1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Zákazníci vědí, </a:t>
            </a:r>
            <a:r>
              <a:rPr lang="cs-CZ" dirty="0" smtClean="0"/>
              <a:t>že </a:t>
            </a:r>
            <a:r>
              <a:rPr lang="cs-CZ" dirty="0"/>
              <a:t>toto </a:t>
            </a:r>
            <a:endParaRPr lang="cs-CZ" dirty="0" smtClean="0"/>
          </a:p>
          <a:p>
            <a:pPr marL="0" lvl="0" indent="0">
              <a:buNone/>
            </a:pPr>
            <a:r>
              <a:rPr lang="cs-CZ" b="1" dirty="0" smtClean="0"/>
              <a:t>       SNÍŽENÍ </a:t>
            </a:r>
            <a:r>
              <a:rPr lang="cs-CZ" b="1" dirty="0"/>
              <a:t>CEN = VÝPRODEJE, PŘICHÁZÍ PO KAŽDÉ </a:t>
            </a:r>
            <a:r>
              <a:rPr lang="cs-CZ" b="1" dirty="0" smtClean="0"/>
              <a:t>SEZÓNĚ. </a:t>
            </a:r>
          </a:p>
          <a:p>
            <a:pPr marL="0" lvl="0" indent="0">
              <a:buNone/>
            </a:pPr>
            <a:r>
              <a:rPr lang="cs-CZ" b="1" dirty="0" smtClean="0"/>
              <a:t>       UŽ </a:t>
            </a:r>
            <a:r>
              <a:rPr lang="cs-CZ" b="1" dirty="0"/>
              <a:t>NA TYTO VÝPRODEJE ČEKAJÍ</a:t>
            </a:r>
            <a:r>
              <a:rPr lang="cs-CZ" b="1" dirty="0" smtClean="0"/>
              <a:t>.</a:t>
            </a:r>
          </a:p>
          <a:p>
            <a:pPr marL="514350" lvl="0" indent="-514350">
              <a:buFont typeface="+mj-lt"/>
              <a:buAutoNum type="arabicPeriod"/>
            </a:pP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Staré zboží se rychle prodá  - </a:t>
            </a:r>
            <a:r>
              <a:rPr lang="cs-CZ" b="1" dirty="0"/>
              <a:t>50 - 75 % </a:t>
            </a:r>
            <a:r>
              <a:rPr lang="cs-CZ" b="1" dirty="0" smtClean="0"/>
              <a:t>sleva.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      Uvolní </a:t>
            </a:r>
            <a:r>
              <a:rPr lang="cs-CZ" dirty="0"/>
              <a:t>se místo pro nové módní zboží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6792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Sezonní slevy 20%  , 50 % , 75 %   výprodeje jsou očekávané a zákazníky oblíbené. 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</a:t>
            </a:r>
            <a:r>
              <a:rPr lang="cs-CZ" dirty="0" smtClean="0">
                <a:solidFill>
                  <a:srgbClr val="C00000"/>
                </a:solidFill>
              </a:rPr>
              <a:t>Šance</a:t>
            </a:r>
          </a:p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                                             pro vás!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971827"/>
            <a:ext cx="1635199" cy="1525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 descr="http://www.ai-shop.cz/images/arch-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77653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ts1.mm.bing.net/th?id=H.4667934916545156&amp;w=191&amp;h=145&amp;c=7&amp;rs=1&amp;pid=1.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480" y="1504352"/>
            <a:ext cx="3240360" cy="2459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792" y="4005064"/>
            <a:ext cx="6570240" cy="2713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481341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Starého zboží je nutné se zbavit. Přichází nové.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1600201"/>
            <a:ext cx="4464496" cy="377301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7416824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64067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FF0000"/>
                </a:solidFill>
              </a:rPr>
              <a:t>Tržní </a:t>
            </a:r>
            <a:r>
              <a:rPr lang="cs-CZ" b="1" dirty="0">
                <a:solidFill>
                  <a:srgbClr val="FF0000"/>
                </a:solidFill>
              </a:rPr>
              <a:t>hospodářství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412776"/>
            <a:ext cx="8661648" cy="5328592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b="1" dirty="0">
                <a:solidFill>
                  <a:srgbClr val="FF0000"/>
                </a:solidFill>
              </a:rPr>
              <a:t>Továrny a firmy </a:t>
            </a:r>
            <a:r>
              <a:rPr lang="cs-CZ" dirty="0">
                <a:solidFill>
                  <a:srgbClr val="FF0000"/>
                </a:solidFill>
              </a:rPr>
              <a:t>na výrobu provádějí průzkum </a:t>
            </a:r>
            <a:r>
              <a:rPr lang="cs-CZ" dirty="0" smtClean="0">
                <a:solidFill>
                  <a:srgbClr val="FF0000"/>
                </a:solidFill>
              </a:rPr>
              <a:t>trhu. </a:t>
            </a:r>
          </a:p>
          <a:p>
            <a:pPr marL="0" lv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b="1" dirty="0" smtClean="0"/>
              <a:t>Výrobci řeší</a:t>
            </a:r>
            <a:r>
              <a:rPr lang="cs-CZ" dirty="0" smtClean="0"/>
              <a:t>: Co </a:t>
            </a:r>
            <a:r>
              <a:rPr lang="cs-CZ" dirty="0"/>
              <a:t>je </a:t>
            </a:r>
            <a:r>
              <a:rPr lang="cs-CZ" dirty="0" smtClean="0"/>
              <a:t>žádané? </a:t>
            </a:r>
            <a:r>
              <a:rPr lang="cs-CZ" dirty="0"/>
              <a:t>C</a:t>
            </a:r>
            <a:r>
              <a:rPr lang="cs-CZ" dirty="0" smtClean="0"/>
              <a:t>o </a:t>
            </a:r>
            <a:r>
              <a:rPr lang="cs-CZ" dirty="0"/>
              <a:t>jde na </a:t>
            </a:r>
            <a:r>
              <a:rPr lang="cs-CZ" dirty="0" smtClean="0"/>
              <a:t>odbyt?</a:t>
            </a:r>
          </a:p>
          <a:p>
            <a:pPr marL="514350" lvl="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Rychle </a:t>
            </a:r>
            <a:r>
              <a:rPr lang="cs-CZ" b="1" dirty="0"/>
              <a:t>reagují na zájem</a:t>
            </a:r>
            <a:r>
              <a:rPr lang="cs-CZ" dirty="0"/>
              <a:t> o druh, barvu, materiál se žádanými vlastnostmi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Mění pružně výrobu</a:t>
            </a:r>
            <a:r>
              <a:rPr lang="cs-CZ" dirty="0"/>
              <a:t>, přicházejí s novinkami. Podle požadavků a obliby zákazníků mění pružně výrobu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93111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002060"/>
                </a:solidFill>
              </a:rPr>
              <a:t>Nabídky nových kolekcí šatů najdou zákazníci na internetu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33174"/>
            <a:ext cx="2080698" cy="2924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48619"/>
            <a:ext cx="1152525" cy="1779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96752"/>
            <a:ext cx="2591742" cy="3297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8061" y="1648619"/>
            <a:ext cx="3422873" cy="376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365833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936104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Tržní hospodářství</a:t>
            </a:r>
            <a:r>
              <a:rPr lang="cs-CZ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Význam reklamy pro odbyt výrobků</a:t>
            </a:r>
          </a:p>
          <a:p>
            <a:pPr marL="0" lvl="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Výrobu </a:t>
            </a:r>
            <a:r>
              <a:rPr lang="cs-CZ" dirty="0"/>
              <a:t>ovlivňují </a:t>
            </a:r>
            <a:r>
              <a:rPr lang="cs-CZ" b="1" dirty="0"/>
              <a:t>lidé s dobrými nápady </a:t>
            </a:r>
            <a:r>
              <a:rPr lang="cs-CZ" dirty="0"/>
              <a:t>a vkusem - návrháři. Ti vytváří módní </a:t>
            </a:r>
            <a:r>
              <a:rPr lang="cs-CZ" b="1" dirty="0"/>
              <a:t>trendy</a:t>
            </a:r>
            <a:r>
              <a:rPr lang="cs-CZ" dirty="0"/>
              <a:t>, směry. 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Na nové výrobky s výbornými vlastnostmi je třeba upozornit. </a:t>
            </a:r>
            <a:r>
              <a:rPr lang="cs-CZ" sz="4400" dirty="0"/>
              <a:t>To zajistí </a:t>
            </a:r>
            <a:r>
              <a:rPr lang="cs-CZ" sz="4400" b="1" dirty="0"/>
              <a:t>REKLAMA.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70611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Módní trendy ovlivňují vkus zákazníků  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700808"/>
            <a:ext cx="8229600" cy="515719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Reklama pomáhá prodeji.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72308"/>
            <a:ext cx="4824536" cy="4585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1032" y="1463080"/>
            <a:ext cx="3361556" cy="3361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693644"/>
            <a:ext cx="2175364" cy="2175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826293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Tržní hospodářství</a:t>
            </a:r>
            <a:r>
              <a:rPr lang="cs-CZ" dirty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9036496" cy="525658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Konkurence a odbyt</a:t>
            </a:r>
          </a:p>
          <a:p>
            <a:pPr marL="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Je třeba sledovat </a:t>
            </a:r>
            <a:r>
              <a:rPr lang="cs-CZ" b="1" dirty="0" smtClean="0"/>
              <a:t>konkurenci. </a:t>
            </a:r>
          </a:p>
          <a:p>
            <a:pPr marL="514350" lvl="0" indent="-514350">
              <a:buFont typeface="+mj-lt"/>
              <a:buAutoNum type="arabicPeriod"/>
            </a:pPr>
            <a:endParaRPr lang="cs-CZ" dirty="0" smtClean="0"/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Na trhu si konkurují  - </a:t>
            </a:r>
            <a:r>
              <a:rPr lang="cs-CZ" b="1" dirty="0" smtClean="0"/>
              <a:t>soutěží </a:t>
            </a:r>
            <a:r>
              <a:rPr lang="cs-CZ" b="1" dirty="0"/>
              <a:t>mezi </a:t>
            </a:r>
            <a:r>
              <a:rPr lang="cs-CZ" b="1" dirty="0" smtClean="0"/>
              <a:t>sebou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o odbyt  - firmy se stejnými typy výrobků.</a:t>
            </a:r>
          </a:p>
          <a:p>
            <a:pPr marL="514350" lvl="0" indent="-514350">
              <a:buFont typeface="+mj-lt"/>
              <a:buAutoNum type="arabicPeriod"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3.  Konkurenci je třeba přizpůsobit </a:t>
            </a:r>
            <a:r>
              <a:rPr lang="cs-CZ" dirty="0"/>
              <a:t>výrobu i ceny</a:t>
            </a:r>
            <a:r>
              <a:rPr lang="cs-CZ" dirty="0" smtClean="0"/>
              <a:t>.</a:t>
            </a:r>
          </a:p>
          <a:p>
            <a:pPr marL="0" lvl="0" indent="0">
              <a:buNone/>
            </a:pPr>
            <a:r>
              <a:rPr lang="cs-CZ" b="1" dirty="0" smtClean="0"/>
              <a:t>      Odbyt </a:t>
            </a:r>
            <a:r>
              <a:rPr lang="cs-CZ" b="1" dirty="0"/>
              <a:t>je hlavním cílem.</a:t>
            </a:r>
            <a:endParaRPr lang="cs-CZ" dirty="0"/>
          </a:p>
          <a:p>
            <a:pPr marL="514350" indent="-514350" algn="ctr">
              <a:buFont typeface="+mj-lt"/>
              <a:buAutoNum type="arabicPeriod"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32855"/>
            <a:ext cx="3024336" cy="1374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315825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4392" y="5760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Odbyt je hlavním cílem prodejců.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</a:t>
            </a:r>
            <a:r>
              <a:rPr lang="cs-CZ" b="1" dirty="0" smtClean="0">
                <a:solidFill>
                  <a:srgbClr val="002060"/>
                </a:solidFill>
              </a:rPr>
              <a:t>AKCE!</a:t>
            </a:r>
          </a:p>
          <a:p>
            <a:r>
              <a:rPr lang="cs-CZ" b="1" dirty="0">
                <a:solidFill>
                  <a:srgbClr val="002060"/>
                </a:solidFill>
              </a:rPr>
              <a:t>                                AKCE!</a:t>
            </a:r>
          </a:p>
          <a:p>
            <a:r>
              <a:rPr lang="cs-CZ" b="1" dirty="0">
                <a:solidFill>
                  <a:srgbClr val="002060"/>
                </a:solidFill>
              </a:rPr>
              <a:t>                                </a:t>
            </a:r>
            <a:r>
              <a:rPr lang="cs-CZ" b="1" dirty="0" smtClean="0">
                <a:solidFill>
                  <a:srgbClr val="002060"/>
                </a:solidFill>
              </a:rPr>
              <a:t>AKCE!</a:t>
            </a:r>
            <a:endParaRPr lang="cs-CZ" b="1" dirty="0">
              <a:solidFill>
                <a:srgbClr val="002060"/>
              </a:solidFill>
            </a:endParaRPr>
          </a:p>
          <a:p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47886" y="620688"/>
            <a:ext cx="3528392" cy="49881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0396" y="1166672"/>
            <a:ext cx="3993604" cy="56148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573016"/>
            <a:ext cx="1874540" cy="1553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976" y="5115130"/>
            <a:ext cx="4166008" cy="16664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337940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Závady zboží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Na poškozené zboží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s</a:t>
            </a:r>
            <a:r>
              <a:rPr lang="cs-CZ" dirty="0" smtClean="0">
                <a:solidFill>
                  <a:srgbClr val="C00000"/>
                </a:solidFill>
              </a:rPr>
              <a:t>e vztahuje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Reklamační řád.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9050" y="332656"/>
            <a:ext cx="5314950" cy="6381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246246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Krize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Některé podniky </a:t>
            </a:r>
            <a:r>
              <a:rPr lang="cs-CZ" b="1" dirty="0">
                <a:solidFill>
                  <a:srgbClr val="FF0000"/>
                </a:solidFill>
              </a:rPr>
              <a:t>nedovedou </a:t>
            </a:r>
            <a:r>
              <a:rPr lang="cs-CZ" dirty="0">
                <a:solidFill>
                  <a:srgbClr val="FF0000"/>
                </a:solidFill>
              </a:rPr>
              <a:t>všechny tyto podmínky naplnit a ocitnou se v krizi.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CO </a:t>
            </a:r>
            <a:r>
              <a:rPr lang="cs-CZ" b="1" dirty="0">
                <a:solidFill>
                  <a:srgbClr val="FF0000"/>
                </a:solidFill>
              </a:rPr>
              <a:t>DĚLAT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</a:p>
          <a:p>
            <a:pPr marL="0" indent="0" algn="ctr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PROMÝŠLET</a:t>
            </a:r>
            <a:r>
              <a:rPr lang="cs-CZ" dirty="0"/>
              <a:t>, </a:t>
            </a:r>
            <a:r>
              <a:rPr lang="cs-CZ" b="1" dirty="0"/>
              <a:t>CO JE PŘÍČINOU</a:t>
            </a:r>
            <a:r>
              <a:rPr lang="cs-CZ" dirty="0"/>
              <a:t>, ŽE SE VÝROBKY ŠPATNĚ PRODÁVAJÍ</a:t>
            </a:r>
            <a:r>
              <a:rPr lang="cs-CZ" dirty="0" smtClean="0"/>
              <a:t>.</a:t>
            </a:r>
          </a:p>
          <a:p>
            <a:pPr marL="514350" lvl="0" indent="-514350">
              <a:buFont typeface="+mj-lt"/>
              <a:buAutoNum type="arabicPeriod"/>
            </a:pPr>
            <a:endParaRPr lang="cs-CZ" dirty="0" smtClean="0"/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Přijmout OPATŘENÍ.</a:t>
            </a:r>
          </a:p>
          <a:p>
            <a:pPr marL="514350" lvl="0" indent="-514350">
              <a:buFont typeface="+mj-lt"/>
              <a:buAutoNum type="arabicPeriod"/>
            </a:pP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UDĚLAT </a:t>
            </a:r>
            <a:r>
              <a:rPr lang="cs-CZ" dirty="0" smtClean="0"/>
              <a:t>VÝPRODEJ.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93502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dirty="0">
                <a:solidFill>
                  <a:srgbClr val="FF0000"/>
                </a:solidFill>
              </a:rPr>
              <a:t>POMOC STÁTU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 STÁTNÍ DOTACE </a:t>
            </a:r>
          </a:p>
          <a:p>
            <a:r>
              <a:rPr lang="cs-CZ" dirty="0" smtClean="0"/>
              <a:t>POMOC </a:t>
            </a:r>
            <a:r>
              <a:rPr lang="cs-CZ" dirty="0"/>
              <a:t>ZAHRANIČNÍHO </a:t>
            </a:r>
            <a:r>
              <a:rPr lang="cs-CZ" dirty="0" smtClean="0"/>
              <a:t>KAPITÁLU</a:t>
            </a:r>
          </a:p>
          <a:p>
            <a:pPr lvl="0"/>
            <a:endParaRPr lang="cs-CZ" dirty="0"/>
          </a:p>
          <a:p>
            <a:pPr marL="0" lvl="0" indent="0">
              <a:buNone/>
            </a:pPr>
            <a:r>
              <a:rPr lang="cs-CZ" dirty="0">
                <a:solidFill>
                  <a:srgbClr val="FF0000"/>
                </a:solidFill>
              </a:rPr>
              <a:t>POMOCI SI SAMI</a:t>
            </a:r>
            <a:r>
              <a:rPr lang="cs-CZ" dirty="0"/>
              <a:t>: </a:t>
            </a:r>
            <a:endParaRPr lang="cs-CZ" dirty="0" smtClean="0"/>
          </a:p>
          <a:p>
            <a:r>
              <a:rPr lang="cs-CZ" dirty="0" smtClean="0"/>
              <a:t>méně </a:t>
            </a:r>
            <a:r>
              <a:rPr lang="cs-CZ" dirty="0"/>
              <a:t>pracovních sil, méně </a:t>
            </a:r>
            <a:r>
              <a:rPr lang="cs-CZ" dirty="0" smtClean="0"/>
              <a:t>úředníků </a:t>
            </a:r>
          </a:p>
          <a:p>
            <a:r>
              <a:rPr lang="cs-CZ" dirty="0" smtClean="0"/>
              <a:t>levné </a:t>
            </a:r>
            <a:r>
              <a:rPr lang="cs-CZ" dirty="0"/>
              <a:t>suroviny, šetřit </a:t>
            </a:r>
            <a:r>
              <a:rPr lang="cs-CZ" dirty="0" smtClean="0"/>
              <a:t>vším:</a:t>
            </a:r>
            <a:endParaRPr lang="cs-CZ" dirty="0"/>
          </a:p>
          <a:p>
            <a:r>
              <a:rPr lang="cs-CZ" dirty="0"/>
              <a:t>            energie, pohonné látky a </a:t>
            </a:r>
            <a:r>
              <a:rPr lang="cs-CZ" dirty="0" smtClean="0"/>
              <a:t>suroviny</a:t>
            </a:r>
          </a:p>
          <a:p>
            <a:r>
              <a:rPr lang="cs-CZ" dirty="0" smtClean="0"/>
              <a:t> </a:t>
            </a:r>
            <a:r>
              <a:rPr lang="cs-CZ" dirty="0"/>
              <a:t>zvýšit kvalitu a zlepšit </a:t>
            </a:r>
            <a:r>
              <a:rPr lang="cs-CZ" dirty="0" smtClean="0"/>
              <a:t>vzhled</a:t>
            </a:r>
          </a:p>
          <a:p>
            <a:r>
              <a:rPr lang="cs-CZ" dirty="0" smtClean="0"/>
              <a:t>udělat </a:t>
            </a:r>
            <a:r>
              <a:rPr lang="cs-CZ" dirty="0"/>
              <a:t>dobrou  </a:t>
            </a:r>
            <a:r>
              <a:rPr lang="cs-CZ" dirty="0" smtClean="0"/>
              <a:t>reklamu </a:t>
            </a:r>
          </a:p>
          <a:p>
            <a:r>
              <a:rPr lang="cs-CZ" dirty="0" smtClean="0"/>
              <a:t>hledat </a:t>
            </a:r>
            <a:r>
              <a:rPr lang="cs-CZ" dirty="0"/>
              <a:t>nové </a:t>
            </a:r>
            <a:r>
              <a:rPr lang="cs-CZ" dirty="0" smtClean="0"/>
              <a:t>trhy</a:t>
            </a:r>
            <a:endParaRPr lang="cs-CZ" dirty="0"/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99316"/>
            <a:ext cx="1762125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070007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Dárkové balení výrobků pozvedne úroveň prodeje.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   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57150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358717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ÚKOL: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29131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 </a:t>
            </a:r>
            <a:r>
              <a:rPr lang="cs-CZ" dirty="0">
                <a:solidFill>
                  <a:srgbClr val="FF0000"/>
                </a:solidFill>
              </a:rPr>
              <a:t>čeho se skládá cena výrobku 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b="1" dirty="0" smtClean="0">
                <a:solidFill>
                  <a:srgbClr val="FF0000"/>
                </a:solidFill>
              </a:rPr>
              <a:t>zimní bunda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 </a:t>
            </a:r>
            <a:r>
              <a:rPr lang="cs-CZ" dirty="0">
                <a:solidFill>
                  <a:srgbClr val="FF0000"/>
                </a:solidFill>
              </a:rPr>
              <a:t>čem by se tedy dalo ušetřit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Řešení</a:t>
            </a:r>
            <a:r>
              <a:rPr lang="cs-CZ" b="1" dirty="0" smtClean="0"/>
              <a:t>: ?</a:t>
            </a:r>
            <a:endParaRPr lang="cs-CZ" dirty="0"/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31262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Řešení úkolu:</a:t>
            </a:r>
            <a:br>
              <a:rPr lang="cs-CZ" b="1" dirty="0" smtClean="0"/>
            </a:br>
            <a:r>
              <a:rPr lang="cs-CZ" sz="3100" dirty="0" smtClean="0"/>
              <a:t>Cena výrobku se skládá ze:</a:t>
            </a:r>
            <a:r>
              <a:rPr lang="cs-CZ" sz="3100" dirty="0"/>
              <a:t/>
            </a:r>
            <a:br>
              <a:rPr lang="cs-CZ" sz="3100" dirty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7500" lnSpcReduction="20000"/>
          </a:bodyPr>
          <a:lstStyle/>
          <a:p>
            <a:pPr lvl="0"/>
            <a:endParaRPr lang="cs-CZ" dirty="0" smtClean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Mzdy </a:t>
            </a:r>
            <a:r>
              <a:rPr lang="cs-CZ" dirty="0">
                <a:solidFill>
                  <a:srgbClr val="FF0000"/>
                </a:solidFill>
              </a:rPr>
              <a:t>pracovníků </a:t>
            </a:r>
            <a:r>
              <a:rPr lang="cs-CZ" dirty="0"/>
              <a:t>- mzda švadleny, mistra, kontroly, vedoucího, účetního, řidiče, skladník, </a:t>
            </a:r>
            <a:r>
              <a:rPr lang="cs-CZ" dirty="0" smtClean="0"/>
              <a:t>prodavačky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Cen materiálů </a:t>
            </a:r>
            <a:r>
              <a:rPr lang="cs-CZ" dirty="0">
                <a:solidFill>
                  <a:srgbClr val="FF0000"/>
                </a:solidFill>
              </a:rPr>
              <a:t>-</a:t>
            </a:r>
            <a:r>
              <a:rPr lang="cs-CZ" dirty="0"/>
              <a:t> látka, podšívka, </a:t>
            </a:r>
            <a:r>
              <a:rPr lang="cs-CZ" dirty="0" smtClean="0"/>
              <a:t>výztuž</a:t>
            </a:r>
            <a:r>
              <a:rPr lang="cs-CZ" dirty="0" smtClean="0"/>
              <a:t>, </a:t>
            </a:r>
            <a:r>
              <a:rPr lang="cs-CZ" dirty="0"/>
              <a:t>nitě, zipy, knoflíky, šňůry, nášivky, balení </a:t>
            </a:r>
            <a:r>
              <a:rPr lang="cs-CZ" dirty="0" smtClean="0"/>
              <a:t>apod.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Cen pomůcek</a:t>
            </a:r>
            <a:r>
              <a:rPr lang="cs-CZ" dirty="0" smtClean="0"/>
              <a:t> ( vybavení dílny)- </a:t>
            </a:r>
            <a:r>
              <a:rPr lang="cs-CZ" dirty="0"/>
              <a:t>šicí stroje, stůl, nůžky, žehličky, metr, věšáky, regály, apod</a:t>
            </a:r>
            <a:r>
              <a:rPr lang="cs-CZ" dirty="0" smtClean="0"/>
              <a:t>.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Cen energií </a:t>
            </a:r>
            <a:r>
              <a:rPr lang="cs-CZ" dirty="0"/>
              <a:t>- teplo, světlo, energie, benzín</a:t>
            </a:r>
            <a:r>
              <a:rPr lang="cs-CZ" dirty="0" smtClean="0"/>
              <a:t>.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>
                <a:solidFill>
                  <a:srgbClr val="FF0000"/>
                </a:solidFill>
              </a:rPr>
              <a:t>Ostatní </a:t>
            </a:r>
            <a:r>
              <a:rPr lang="cs-CZ" dirty="0" smtClean="0">
                <a:solidFill>
                  <a:srgbClr val="FF0000"/>
                </a:solidFill>
              </a:rPr>
              <a:t>platby-  </a:t>
            </a:r>
            <a:r>
              <a:rPr lang="cs-CZ" dirty="0"/>
              <a:t>pronájem dílny a obchodu, reklama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67771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Použitá literatura a zdroje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 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Platné </a:t>
            </a:r>
            <a:r>
              <a:rPr lang="cs-CZ" dirty="0"/>
              <a:t>zákony a vyhlášky lze najít na internetové adrese:</a:t>
            </a:r>
          </a:p>
          <a:p>
            <a:pPr marL="0" indent="0">
              <a:buNone/>
            </a:pPr>
            <a:r>
              <a:rPr lang="cs-CZ" u="sng" dirty="0"/>
              <a:t>http://</a:t>
            </a:r>
            <a:r>
              <a:rPr lang="cs-CZ" u="sng" dirty="0" smtClean="0"/>
              <a:t>www/aspi.cz</a:t>
            </a:r>
            <a:r>
              <a:rPr lang="cs-CZ" dirty="0" smtClean="0"/>
              <a:t> </a:t>
            </a:r>
            <a:r>
              <a:rPr lang="cs-CZ" dirty="0"/>
              <a:t>( ASPI = Automatizovaný systém  právních informací)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1370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/>
              <a:t>Použité zdroje a adresy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u="sng" dirty="0"/>
              <a:t>http://www.bing.com/images/search?q=prodejn%C3%AD+akce&amp;qs=n&amp;form=QBIR&amp;pq=prodejn%C3%AD+akce&amp;sc=0-9&amp;sp=-1&amp;sk=#view=detail&amp;id=543FA6BD7ABC60C2A880D2C96AF4B42C1BB2FF17&amp;selectedIndex=111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http://www.bing.com/images/search?q=prodejn%C3%AD+akce&amp;qs=n&amp;form=QBIR&amp;pq=prodejn%C3%AD+akce&amp;sc=0-9&amp;sp=-1&amp;sk=#</a:t>
            </a:r>
            <a:r>
              <a:rPr lang="cs-CZ" sz="1400" u="sng" dirty="0" smtClean="0"/>
              <a:t>view=detail&amp;id=2AE6D21B841EFCE9A07D89895CA6B09AB2E95860&amp;selectedIndex=117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http://www.bing.com/images/search?q=prodejn%C3%AD+akce&amp;qs=n&amp;form=QBIR&amp;pq=prodejn%C3%AD+akce&amp;sc=0-9&amp;sp=-1&amp;sk=#view=detail&amp;id=21BA2E66221076917DBEFC198992CE2D3D1C3E2F&amp;selectedIndex=118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http://www.bing.com/images/search?q=prodejn%C3%AD+akce&amp;qs=n&amp;form=QBIR&amp;pq=prodejn%C3%AD+akce&amp;sc=0-9&amp;sp=-1&amp;sk=#view=detail&amp;id=B789A856E15653B237E5F91E1F391A2D0AAEC0B6&amp;selectedIndex=131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</a:t>
            </a:r>
            <a:r>
              <a:rPr lang="cs-CZ" sz="1400" u="sng" dirty="0" smtClean="0"/>
              <a:t>www.temaklasterec.cz/images/banner_ZimaCV.pn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http://www.temaklasterec.cz/images/banner_ZimaCV.png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http://www.bing.com/images/search?q=Z%C3%A1kazn%C3%ADk&amp;qs=n&amp;form=QBLH&amp;pq=z%C3%A1kazn%C3%ADk&amp;sc=1-8&amp;sp=-1&amp;sk=#view=detail&amp;id=6E225217350D7BF3C7C583120BB30028FC9CA86D&amp;selectedIndex=13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</a:t>
            </a:r>
            <a:r>
              <a:rPr lang="cs-CZ" sz="1400" u="sng" dirty="0" smtClean="0"/>
              <a:t>www.bing.com/images/search?q=Z%C3%A1kazn%C3%ADk&amp;qs=n&amp;form=QBLH&amp;pq=z%C3%A1kazn%C3%ADk&amp;sc=1-8&amp;sp</a:t>
            </a:r>
            <a:r>
              <a:rPr lang="cs-CZ" sz="1400" u="sng" dirty="0"/>
              <a:t>=-1&amp;sk=#view=detail&amp;id=5AE87A0BDD4A34E154C009338BC45477C71DBC60&amp;selectedIndex=22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</a:t>
            </a:r>
            <a:r>
              <a:rPr lang="cs-CZ" sz="1400" u="sng" dirty="0" smtClean="0"/>
              <a:t>www.bing.com/images/search?q=Z%C3%A1kazn%C3%ADk&amp;qs=n&amp;form=QBLH&amp;pq=z%C3%A1kazn%C3%Ak&amp;sc=1-8&amp;sp</a:t>
            </a:r>
            <a:r>
              <a:rPr lang="cs-CZ" sz="1400" u="sng" dirty="0"/>
              <a:t>=-1&amp;sk=#view=detail&amp;id=D47967EEAAF71BD73ECECA37A78CFADD249DAFE2&amp;selectedIndex=33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http://www.bing.com/images/search?q=Z%C3%A1kazn%C3%ADk&amp;qs=n&amp;form=QBLH&amp;pq=z%C3%A1kazn%C3%ADk&amp;sc=1-8&amp;sp=-1&amp;sk=#view=detail&amp;id=C0E9966587239E35A61B67CE0E73A078BF6BFDA3&amp;selectedIndex=39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422908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 a adresy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400" u="sng" dirty="0"/>
              <a:t>http://www.bing.com/images/search?q=Z%C3%A1kazn%C3%ADk&amp;qs=n&amp;form=QBLH&amp;pq=z%C3%A1kazn%C3%ADk&amp;sc=1-8&amp;sp=-1&amp;sk=#view=detail&amp;id=2F74A8E56624AE97A7CB7089253E93AF14E47F58&amp;selectedIndex=75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http://www.bing.com/images/search?q=Z%C3%A1kazn%C3%ADk&amp;qs=n&amp;form=QBLH&amp;pq=z%C3%A1kazn%C3%ADk&amp;sc=1-8&amp;sp=-1&amp;sk=#view=detail&amp;id=598D8C6E7EB2E5E0E649FBB72F9D7C51E540BA16&amp;selectedIndex=94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http://www.bing.com/images/search?q=Z%C3%A1kazn%C3%ADk&amp;qs=n&amp;form=QBLH&amp;pq=z%C3%A1kazn%C3%ADk&amp;sc=1-8&amp;sp=-1&amp;sk=#view=detail&amp;id=598D8C6E7EB2E5E0E649FBB72F9D7C51E540BA16&amp;selectedIndex=94</a:t>
            </a:r>
            <a:endParaRPr lang="cs-CZ" sz="1400" dirty="0"/>
          </a:p>
          <a:p>
            <a:pPr marL="0" indent="0">
              <a:buNone/>
            </a:pPr>
            <a:r>
              <a:rPr lang="cs-CZ" sz="1400" dirty="0"/>
              <a:t> </a:t>
            </a:r>
          </a:p>
          <a:p>
            <a:pPr marL="0" indent="0">
              <a:buNone/>
            </a:pPr>
            <a:r>
              <a:rPr lang="cs-CZ" sz="1400" u="sng" dirty="0"/>
              <a:t>http://www.bing.com/images/search?q=Z%C3%A1kazn%C3%ADk&amp;qs=n&amp;form=QBLH&amp;pq=z%C3%A1kazn%C3%ADk&amp;sc=1-8&amp;sp=-1&amp;sk=#view=detail&amp;id=64938D4EE4F6B9A01D1FEF279DE9C4801D40E997&amp;selectedIndex=82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http://www.bing.com/images/search?q=v%C3%BDprodej&amp;qs=n&amp;form=QBIR&amp;pq=v%C3%BDprodej&amp;sc=0-2&amp;sp=-</a:t>
            </a:r>
            <a:r>
              <a:rPr lang="cs-CZ" sz="1400" u="sng" dirty="0" smtClean="0"/>
              <a:t>1&amp;sk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http://www.bing.com/images/search?q=v%C3%BDprodej&amp;qs=n&amp;form=QBIR&amp;pq=v%C3%BDprodej&amp;sc=0-2&amp;sp=-1&amp;sk=#view=detail&amp;id=9D7005600A9D6B01C0A30B90CAA8A7CB54A187EC&amp;selectedIndex=20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http://www.bing.com/images/search?q=v%C3%BDprodej&amp;qs=n&amp;form=QBIR&amp;pq=v%C3%BDprodej&amp;sc=0-2&amp;sp=-1&amp;sk=#view=detail&amp;id=906E126030DC48CD1E35C2F5AA7368452381FA8A&amp;selectedIndex=51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http://www.bing.com/images/search?q=v%C3%BDprodej&amp;qs=n&amp;form=QBIR&amp;pq=v%C3%BDprodej&amp;sc=0-2&amp;sp=-1&amp;sk=#view=detail&amp;id=5D1509C408D24F892A894D2DBD5B60241E8340C5&amp;selectedIndex=57</a:t>
            </a:r>
            <a:endParaRPr lang="cs-CZ" sz="1400" dirty="0"/>
          </a:p>
          <a:p>
            <a:pPr marL="0" indent="0">
              <a:buNone/>
            </a:pPr>
            <a:r>
              <a:rPr lang="cs-CZ" sz="1400" dirty="0"/>
              <a:t> </a:t>
            </a:r>
          </a:p>
          <a:p>
            <a:r>
              <a:rPr lang="cs-CZ" sz="14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50371306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839</Words>
  <Application>Microsoft Office PowerPoint</Application>
  <PresentationFormat>Předvádění na obrazovce (4:3)</PresentationFormat>
  <Paragraphs>201</Paragraphs>
  <Slides>25</Slides>
  <Notes>25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Výukový materiál Zpracovaný v rámci projektu EU peníze školám </vt:lpstr>
      <vt:lpstr> Téma: Člověk v demokratickém státě 16. Tržní hospodářství </vt:lpstr>
      <vt:lpstr>Tržní hospodářství </vt:lpstr>
      <vt:lpstr>Tržní hospodářství </vt:lpstr>
      <vt:lpstr>Zboží se nesmí nikde hromadit.</vt:lpstr>
      <vt:lpstr>Spokojenost a odbyt</vt:lpstr>
      <vt:lpstr>Snímek 7</vt:lpstr>
      <vt:lpstr>Tržní hospodářství </vt:lpstr>
      <vt:lpstr>Sezonní slevy 20%  , 50 % , 75 %   výprodeje jsou očekávané a zákazníky oblíbené. </vt:lpstr>
      <vt:lpstr>Starého zboží je nutné se zbavit. Přichází nové. </vt:lpstr>
      <vt:lpstr> Tržní hospodářství  </vt:lpstr>
      <vt:lpstr>Nabídky nových kolekcí šatů najdou zákazníci na internetu</vt:lpstr>
      <vt:lpstr>Tržní hospodářství </vt:lpstr>
      <vt:lpstr>Módní trendy ovlivňují vkus zákazníků  </vt:lpstr>
      <vt:lpstr>Tržní hospodářství </vt:lpstr>
      <vt:lpstr>Odbyt je hlavním cílem prodejců.</vt:lpstr>
      <vt:lpstr>Závady zboží</vt:lpstr>
      <vt:lpstr>Krize</vt:lpstr>
      <vt:lpstr>Krize</vt:lpstr>
      <vt:lpstr>Dárkové balení výrobků pozvedne úroveň prodeje.</vt:lpstr>
      <vt:lpstr> ÚKOL: </vt:lpstr>
      <vt:lpstr> Řešení úkolu: Cena výrobku se skládá ze: </vt:lpstr>
      <vt:lpstr>Použitá literatura a zdroje </vt:lpstr>
      <vt:lpstr>Použité zdroje a adresy</vt:lpstr>
      <vt:lpstr>Použité zdroje a adresy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Dum</cp:lastModifiedBy>
  <cp:revision>33</cp:revision>
  <dcterms:created xsi:type="dcterms:W3CDTF">2013-11-22T15:12:52Z</dcterms:created>
  <dcterms:modified xsi:type="dcterms:W3CDTF">2014-02-03T15:54:28Z</dcterms:modified>
</cp:coreProperties>
</file>