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8" r:id="rId2"/>
    <p:sldId id="257" r:id="rId3"/>
    <p:sldId id="269" r:id="rId4"/>
    <p:sldId id="271" r:id="rId5"/>
    <p:sldId id="272" r:id="rId6"/>
    <p:sldId id="273" r:id="rId7"/>
    <p:sldId id="274" r:id="rId8"/>
    <p:sldId id="264" r:id="rId9"/>
    <p:sldId id="265" r:id="rId10"/>
    <p:sldId id="270" r:id="rId11"/>
    <p:sldId id="258" r:id="rId12"/>
    <p:sldId id="259" r:id="rId13"/>
    <p:sldId id="260" r:id="rId14"/>
    <p:sldId id="261" r:id="rId15"/>
    <p:sldId id="267" r:id="rId16"/>
    <p:sldId id="275" r:id="rId17"/>
    <p:sldId id="262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613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684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4395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640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21064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1805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95094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9609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5369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50294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17.wmf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gif"/><Relationship Id="rId5" Type="http://schemas.openxmlformats.org/officeDocument/2006/relationships/image" Target="../media/image35.png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40.gif"/><Relationship Id="rId4" Type="http://schemas.openxmlformats.org/officeDocument/2006/relationships/image" Target="../media/image3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7" Type="http://schemas.openxmlformats.org/officeDocument/2006/relationships/image" Target="../media/image53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gif"/><Relationship Id="rId5" Type="http://schemas.openxmlformats.org/officeDocument/2006/relationships/image" Target="../media/image51.gif"/><Relationship Id="rId4" Type="http://schemas.openxmlformats.org/officeDocument/2006/relationships/image" Target="../media/image5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p%C5%99%C3%ADjmy&amp;go=&amp;qs=bs&amp;form=QBIR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1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1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0526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18. Tisk, televize, rozhlas, internet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7532" y="3429000"/>
            <a:ext cx="3746713" cy="281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Media</a:t>
            </a:r>
            <a:endParaRPr lang="cs-CZ" dirty="0"/>
          </a:p>
        </p:txBody>
      </p:sp>
      <p:pic>
        <p:nvPicPr>
          <p:cNvPr id="1027" name="Picture 3" descr="C:\Users\Marcelka\AppData\Local\Microsoft\Windows\Temporary Internet Files\Content.IE5\HAJBB3WE\MC9002406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52736"/>
            <a:ext cx="4536503" cy="526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ka\AppData\Local\Microsoft\Windows\Temporary Internet Files\Content.IE5\HAJBB3WE\MC9003121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6589" y="526423"/>
            <a:ext cx="10858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ka\AppData\Local\Microsoft\Windows\Temporary Internet Files\Content.IE5\SMQE8UKY\MC9002386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14239"/>
            <a:ext cx="3093646" cy="211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07110" y="-186924"/>
            <a:ext cx="3043060" cy="5071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 descr="C:\Users\Marcelka\AppData\Local\Microsoft\Windows\Temporary Internet Files\Content.IE5\HAJBB3WE\MC9002817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5603" y="4940707"/>
            <a:ext cx="2416902" cy="167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6609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795" y="433388"/>
            <a:ext cx="8229600" cy="1143000"/>
          </a:xfrm>
        </p:spPr>
        <p:txBody>
          <a:bodyPr/>
          <a:lstStyle/>
          <a:p>
            <a:r>
              <a:rPr lang="cs-CZ" dirty="0" smtClean="0"/>
              <a:t>Tisk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b="1" dirty="0" smtClean="0"/>
              <a:t>Noviny </a:t>
            </a:r>
            <a:r>
              <a:rPr lang="cs-CZ" dirty="0" smtClean="0"/>
              <a:t>- informace, události,</a:t>
            </a:r>
          </a:p>
          <a:p>
            <a:r>
              <a:rPr lang="cs-CZ" dirty="0"/>
              <a:t> </a:t>
            </a:r>
            <a:r>
              <a:rPr lang="cs-CZ" dirty="0" smtClean="0"/>
              <a:t>            zprávy a komentáře.</a:t>
            </a:r>
            <a:endParaRPr lang="cs-CZ" dirty="0"/>
          </a:p>
        </p:txBody>
      </p:sp>
      <p:pic>
        <p:nvPicPr>
          <p:cNvPr id="5123" name="Picture 3" descr="C:\Users\Marcelka\AppData\Local\Microsoft\Windows\Temporary Internet Files\Content.IE5\HAJBB3WE\MC9004297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145" y="2087563"/>
            <a:ext cx="18415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celka\AppData\Local\Microsoft\Windows\Temporary Internet Files\Content.IE5\SMQE8UKY\MC900404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4795" y="3135313"/>
            <a:ext cx="140970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celka\AppData\Local\Microsoft\Windows\Temporary Internet Files\Content.IE5\JHJ5I4C4\MC9004122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2457" y="27199"/>
            <a:ext cx="12033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ka\AppData\Local\Microsoft\Windows\Temporary Internet Files\Content.IE5\HAJBB3WE\MC900411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793" y="2814638"/>
            <a:ext cx="20129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ka\AppData\Local\Microsoft\Windows\Temporary Internet Files\Content.IE5\E8S3FLZX\MC900369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6845" y="4595813"/>
            <a:ext cx="1125538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Marcelka\AppData\Local\Microsoft\Windows\Temporary Internet Files\Content.IE5\SMQE8UKY\MC9004102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3368" y="4108450"/>
            <a:ext cx="1841501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Marcelka\AppData\Local\Microsoft\Windows\Temporary Internet Files\Content.IE5\E8S3FLZX\MC9004101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9626" y="965412"/>
            <a:ext cx="200342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Marcelka\AppData\Local\Microsoft\Windows\Temporary Internet Files\Content.IE5\JHJ5I4C4\MC9003701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5775"/>
            <a:ext cx="1193262" cy="168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Marcelka\AppData\Local\Microsoft\Windows\Temporary Internet Files\Content.IE5\E8S3FLZX\MC9003966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4200" y="4595813"/>
            <a:ext cx="1373187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Marcelka\AppData\Local\Microsoft\Windows\Temporary Internet Files\Content.IE5\HAJBB3WE\MC9003966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03051" y="2087563"/>
            <a:ext cx="1090613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Marcelka\AppData\Local\Microsoft\Windows\Temporary Internet Files\Content.IE5\SMQE8UKY\MC9003472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3738" y="5762625"/>
            <a:ext cx="1160462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7043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              Rozhlas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Rozhlasové přenosy</a:t>
            </a:r>
            <a:endParaRPr lang="cs-CZ" dirty="0"/>
          </a:p>
        </p:txBody>
      </p:sp>
      <p:pic>
        <p:nvPicPr>
          <p:cNvPr id="8194" name="Picture 2" descr="C:\Users\Marcelka\AppData\Local\Microsoft\Windows\Temporary Internet Files\Content.IE5\JHJ5I4C4\MC9003245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403" y="54688"/>
            <a:ext cx="1166632" cy="143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arcelka\AppData\Local\Microsoft\Windows\Temporary Internet Files\Content.IE5\E8S3FLZX\MC900324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69161"/>
            <a:ext cx="1123120" cy="148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ka\AppData\Local\Microsoft\Windows\Temporary Internet Files\Content.IE5\SMQE8UKY\MC9003490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7279" y="67401"/>
            <a:ext cx="1099109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rcelka\AppData\Local\Microsoft\Windows\Temporary Internet Files\Content.IE5\HAJBB3WE\MC900251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0620" y="175437"/>
            <a:ext cx="3523380" cy="296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Marcelka\AppData\Local\Microsoft\Windows\Temporary Internet Files\Content.IE5\E8S3FLZX\MC9002517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4154" y="4081338"/>
            <a:ext cx="4581933" cy="268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Marcelka\AppData\Local\Microsoft\Windows\Temporary Internet Files\Content.IE5\HAJBB3WE\MC9002785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2328" y="731625"/>
            <a:ext cx="3078292" cy="296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Marcelka\AppData\Local\Microsoft\Windows\Temporary Internet Files\Content.IE5\HAJBB3WE\MC9003013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4438" y="3475378"/>
            <a:ext cx="4737860" cy="329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3302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Televize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Přenosy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Sport       Příroda                    Aktuality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Kultura</a:t>
            </a:r>
            <a:endParaRPr lang="cs-CZ" dirty="0"/>
          </a:p>
        </p:txBody>
      </p:sp>
      <p:pic>
        <p:nvPicPr>
          <p:cNvPr id="7171" name="Picture 3" descr="C:\Users\Marcelka\AppData\Local\Microsoft\Windows\Temporary Internet Files\Content.IE5\E8S3FLZX\MC9004347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5454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ka\AppData\Local\Microsoft\Windows\Temporary Internet Files\Content.IE5\JHJ5I4C4\MC9002167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4782" y="332656"/>
            <a:ext cx="2411760" cy="245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ka\AppData\Local\Microsoft\Windows\Temporary Internet Files\Content.IE5\JHJ5I4C4\MC9002412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3341" y="193785"/>
            <a:ext cx="1774850" cy="172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arcelka\AppData\Local\Microsoft\Windows\Temporary Internet Files\Content.IE5\HAJBB3WE\MC9003342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7" y="3645024"/>
            <a:ext cx="1962759" cy="287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Desktop\crop-44649-ceska-televize1_520x2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2941591"/>
            <a:ext cx="6516216" cy="3692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5887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7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Práce</a:t>
            </a:r>
          </a:p>
          <a:p>
            <a:pPr marL="0" indent="0">
              <a:buNone/>
            </a:pPr>
            <a:r>
              <a:rPr lang="cs-CZ" dirty="0" smtClean="0"/>
              <a:t>Zábava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oučení</a:t>
            </a:r>
            <a:endParaRPr lang="cs-CZ" dirty="0"/>
          </a:p>
        </p:txBody>
      </p:sp>
      <p:pic>
        <p:nvPicPr>
          <p:cNvPr id="6146" name="Picture 2" descr="C:\Users\Marcelka\AppData\Local\Microsoft\Windows\Temporary Internet Files\Content.IE5\JHJ5I4C4\MP9004482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154707" y="1916832"/>
            <a:ext cx="2321947" cy="160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ka\AppData\Local\Microsoft\Windows\Temporary Internet Files\Content.IE5\E8S3FLZX\MP9004423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8896" y="3517694"/>
            <a:ext cx="5004048" cy="33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ka\AppData\Local\Microsoft\Windows\Temporary Internet Files\Content.IE5\JHJ5I4C4\MP9004422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0198" y="0"/>
            <a:ext cx="428625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rcelka\AppData\Local\Microsoft\Windows\Temporary Internet Files\Content.IE5\HAJBB3WE\MP9004423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980782"/>
            <a:ext cx="4309416" cy="287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1781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767" y="172883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Tisk, televize, rozhlas, internet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2070" y="157556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Hromadné </a:t>
            </a:r>
            <a:r>
              <a:rPr lang="cs-CZ" b="1" dirty="0"/>
              <a:t>sdělovací </a:t>
            </a:r>
            <a:r>
              <a:rPr lang="cs-CZ" b="1" dirty="0" smtClean="0"/>
              <a:t>prostředky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  jsou určené pro velké množství lidí, masy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– </a:t>
            </a:r>
            <a:r>
              <a:rPr lang="cs-CZ" sz="4800" dirty="0" smtClean="0"/>
              <a:t>masmédia.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 </a:t>
            </a:r>
            <a:r>
              <a:rPr lang="cs-CZ" dirty="0" smtClean="0"/>
              <a:t>Jsou to tisk</a:t>
            </a:r>
            <a:r>
              <a:rPr lang="cs-CZ" dirty="0"/>
              <a:t>, televize, internet a rozhlas.</a:t>
            </a:r>
          </a:p>
        </p:txBody>
      </p:sp>
      <p:pic>
        <p:nvPicPr>
          <p:cNvPr id="4098" name="Picture 2" descr="C:\Users\Marcelka\AppData\Local\Microsoft\Windows\Temporary Internet Files\Content.IE5\HAJBB3WE\MC9003966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5520" y="2924944"/>
            <a:ext cx="1090612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ka\AppData\Local\Microsoft\Windows\Temporary Internet Files\Content.IE5\E8S3FLZX\MC9003966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513" y="1291258"/>
            <a:ext cx="137318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513" y="4218188"/>
            <a:ext cx="1706645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 descr="C:\Users\Marcelka\AppData\Local\Microsoft\Windows\Temporary Internet Files\Content.IE5\HAJBB3WE\MM900318058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075" y="1304712"/>
            <a:ext cx="871115" cy="90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celka\AppData\Local\Microsoft\Windows\Temporary Internet Files\Content.IE5\JHJ5I4C4\MC90038543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829" y="5608200"/>
            <a:ext cx="1688232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celka\AppData\Local\Microsoft\Windows\Temporary Internet Files\Content.IE5\E8S3FLZX\MC9003106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7258" y="380515"/>
            <a:ext cx="1577340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1154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TISK</a:t>
            </a:r>
            <a:endParaRPr lang="cs-CZ" sz="40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3056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Noviny patří mezi nejstarší sdělovací prostředky</a:t>
            </a:r>
          </a:p>
          <a:p>
            <a:pPr marL="0" indent="0" algn="ctr">
              <a:buNone/>
            </a:pPr>
            <a:r>
              <a:rPr lang="cs-CZ" dirty="0" smtClean="0"/>
              <a:t>       Poprvé </a:t>
            </a:r>
            <a:r>
              <a:rPr lang="cs-CZ" dirty="0"/>
              <a:t>vyšly v 18. století.</a:t>
            </a:r>
          </a:p>
          <a:p>
            <a:pPr algn="ctr"/>
            <a:endParaRPr lang="cs-CZ" dirty="0"/>
          </a:p>
          <a:p>
            <a:pPr algn="ctr"/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TISK </a:t>
            </a:r>
          </a:p>
          <a:p>
            <a:pPr marL="0" indent="0" algn="ctr">
              <a:buNone/>
            </a:pPr>
            <a:r>
              <a:rPr lang="cs-CZ" dirty="0" smtClean="0"/>
              <a:t>Hlavní </a:t>
            </a:r>
            <a:r>
              <a:rPr lang="cs-CZ" dirty="0"/>
              <a:t>cíl = zprávy z politiky, kultury, a sportu. </a:t>
            </a:r>
            <a:endParaRPr lang="cs-CZ" dirty="0" smtClean="0"/>
          </a:p>
        </p:txBody>
      </p:sp>
      <p:pic>
        <p:nvPicPr>
          <p:cNvPr id="3074" name="Picture 2" descr="C:\Users\Marcelka\AppData\Local\Microsoft\Windows\Temporary Internet Files\Content.IE5\SMQE8UKY\MC9003472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599" y="2328233"/>
            <a:ext cx="116037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ka\AppData\Local\Microsoft\Windows\Temporary Internet Files\Content.IE5\HAJBB3WE\MC9003916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83199"/>
            <a:ext cx="13620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SMQE8UKY\MM900337033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13375"/>
            <a:ext cx="1584176" cy="1209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ka\AppData\Local\Microsoft\Windows\Temporary Internet Files\Content.IE5\HAJBB3WE\MC9003966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5725" y="-466725"/>
            <a:ext cx="1090613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1789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0599"/>
          </a:xfrm>
        </p:spPr>
        <p:txBody>
          <a:bodyPr/>
          <a:lstStyle/>
          <a:p>
            <a:r>
              <a:rPr lang="cs-CZ" dirty="0" smtClean="0"/>
              <a:t>Tisk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151" y="2306059"/>
            <a:ext cx="323283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20688"/>
            <a:ext cx="3282752" cy="218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1432" y="3465902"/>
            <a:ext cx="4712568" cy="3366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Marcelka\AppData\Local\Microsoft\Windows\Temporary Internet Files\Content.IE5\HAJBB3WE\MP9003855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526" y="153038"/>
            <a:ext cx="1584176" cy="187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ka\AppData\Local\Microsoft\Windows\Temporary Internet Files\Content.IE5\SMQE8UKY\MP9004010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230" y="153038"/>
            <a:ext cx="969711" cy="187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9220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TELEVIZE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/>
              <a:t>TELEVIZE</a:t>
            </a:r>
            <a:r>
              <a:rPr lang="cs-CZ" dirty="0"/>
              <a:t> </a:t>
            </a:r>
            <a:r>
              <a:rPr lang="cs-CZ" dirty="0" smtClean="0"/>
              <a:t> nejsledovanější masmédium</a:t>
            </a:r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ůsobí </a:t>
            </a:r>
            <a:r>
              <a:rPr lang="cs-CZ" dirty="0"/>
              <a:t>na všechny věkové </a:t>
            </a:r>
            <a:r>
              <a:rPr lang="cs-CZ" dirty="0" smtClean="0"/>
              <a:t>skupiny, muže i </a:t>
            </a:r>
            <a:r>
              <a:rPr lang="cs-CZ" dirty="0"/>
              <a:t>ž</a:t>
            </a:r>
            <a:r>
              <a:rPr lang="cs-CZ" dirty="0" smtClean="0"/>
              <a:t>eny, lidi s různým stupněm vzdělání.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Zprostředkuje </a:t>
            </a:r>
            <a:r>
              <a:rPr lang="cs-CZ" dirty="0"/>
              <a:t>filmy, divadla, koncerty, zábavu, ale i </a:t>
            </a:r>
            <a:r>
              <a:rPr lang="cs-CZ" dirty="0" smtClean="0"/>
              <a:t>informace, naučné filmy </a:t>
            </a:r>
            <a:r>
              <a:rPr lang="cs-CZ" dirty="0"/>
              <a:t>a aktuality.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Program je </a:t>
            </a:r>
            <a:r>
              <a:rPr lang="cs-CZ" dirty="0"/>
              <a:t>„jídelní lístek“ vybrat si, ne sníst vše.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9311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TELEVIZE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522920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Kladné </a:t>
            </a:r>
            <a:r>
              <a:rPr lang="cs-CZ" b="1" dirty="0"/>
              <a:t>stránky</a:t>
            </a: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uvolnění</a:t>
            </a:r>
            <a:r>
              <a:rPr lang="cs-CZ" dirty="0"/>
              <a:t>, informace a zážitky v pohodlí domova. 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MNOHO </a:t>
            </a:r>
            <a:r>
              <a:rPr lang="cs-CZ" dirty="0"/>
              <a:t>DIVÁKŮ</a:t>
            </a:r>
            <a:r>
              <a:rPr lang="cs-CZ" dirty="0" smtClean="0"/>
              <a:t>. </a:t>
            </a:r>
            <a:r>
              <a:rPr lang="cs-CZ" dirty="0"/>
              <a:t>KRÁSNÉ PROŽITKY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/>
              <a:t>Záporné stránky</a:t>
            </a: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Sledování televize vede </a:t>
            </a:r>
            <a:r>
              <a:rPr lang="cs-CZ" dirty="0"/>
              <a:t>diváka k </a:t>
            </a:r>
            <a:r>
              <a:rPr lang="cs-CZ" dirty="0" smtClean="0"/>
              <a:t>pasivitě. </a:t>
            </a:r>
          </a:p>
          <a:p>
            <a:pPr marL="0" indent="0" algn="ctr">
              <a:buNone/>
            </a:pPr>
            <a:r>
              <a:rPr lang="cs-CZ" dirty="0" smtClean="0"/>
              <a:t>Je to zprostředkovaný </a:t>
            </a:r>
            <a:r>
              <a:rPr lang="cs-CZ" dirty="0"/>
              <a:t>obraz </a:t>
            </a:r>
            <a:r>
              <a:rPr lang="cs-CZ" dirty="0" smtClean="0"/>
              <a:t>světa</a:t>
            </a:r>
            <a:r>
              <a:rPr lang="cs-CZ" dirty="0"/>
              <a:t>.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Časté </a:t>
            </a:r>
            <a:r>
              <a:rPr lang="cs-CZ" dirty="0"/>
              <a:t>násilí otupuje cit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Reklama – manipuluje nás, abychom potřebovali mnoho věcí</a:t>
            </a:r>
            <a:r>
              <a:rPr lang="cs-CZ" dirty="0" smtClean="0"/>
              <a:t>,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které nám vnucují. Reklama má soužit jako objektivní zdroj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informací</a:t>
            </a:r>
            <a:r>
              <a:rPr lang="cs-CZ" dirty="0"/>
              <a:t>. MUSÍME SE UČIT NEPODLÉHAT REKLAMĚ.</a:t>
            </a:r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1768475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490"/>
            <a:ext cx="136207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TELEVIZE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Veřejnoprávní televize</a:t>
            </a:r>
            <a:r>
              <a:rPr lang="cs-CZ" dirty="0"/>
              <a:t> – je financována z poplatků občanů, proto musí být </a:t>
            </a:r>
            <a:r>
              <a:rPr lang="cs-CZ" dirty="0" err="1"/>
              <a:t>seriozní</a:t>
            </a:r>
            <a:r>
              <a:rPr lang="cs-CZ" dirty="0"/>
              <a:t>, ověřené informace tj. nepřehání a je pro všechny věkové skupiny.</a:t>
            </a:r>
          </a:p>
          <a:p>
            <a:r>
              <a:rPr lang="cs-CZ" b="1" dirty="0"/>
              <a:t>       Soukromá televize</a:t>
            </a:r>
            <a:r>
              <a:rPr lang="cs-CZ" dirty="0"/>
              <a:t> – zdrojem  financí  jsou reklamy. Přerušuje často pořady reklamou. Jsou různě zaměřené – aktuality, sport, kultura, staré filmy, hudba, historie, víra, přírodověda, sex.</a:t>
            </a:r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INTERNET</a:t>
            </a:r>
            <a:r>
              <a:rPr lang="cs-CZ" dirty="0"/>
              <a:t> – je médiem s velkou budoucností. Slouží k získávání informací. Lze si rychle a levně psát  s celým světem. Organizuje prodej, nabídku a poptávku. Provádí reklamu. ŠÍŘÍ KULTURU – FILMY, HUDBU, UMĚNÍ, KRÁSY SVĚTA, ZPRAVODAJSTVÍ. </a:t>
            </a:r>
          </a:p>
          <a:p>
            <a:endParaRPr lang="cs-CZ" dirty="0"/>
          </a:p>
        </p:txBody>
      </p:sp>
      <p:pic>
        <p:nvPicPr>
          <p:cNvPr id="10242" name="Picture 2" descr="C:\Users\Marcelka\AppData\Local\Microsoft\Windows\Temporary Internet Files\Content.IE5\HAJBB3WE\MC90044216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21088"/>
            <a:ext cx="2163613" cy="216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ROZHLAS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ROZHLAS</a:t>
            </a:r>
            <a:r>
              <a:rPr lang="cs-CZ" dirty="0"/>
              <a:t> – rychlé působení zvuku bez obrazu. Lze být neustále v obraze. Je levný a dostupný.</a:t>
            </a:r>
          </a:p>
          <a:p>
            <a:endParaRPr lang="cs-CZ" dirty="0"/>
          </a:p>
        </p:txBody>
      </p:sp>
      <p:pic>
        <p:nvPicPr>
          <p:cNvPr id="11267" name="Picture 3" descr="C:\Users\Marcelka\AppData\Local\Microsoft\Windows\Temporary Internet Files\Content.IE5\HAJBB3WE\MC900200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7902" y="3151112"/>
            <a:ext cx="1820570" cy="16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Marcelka\AppData\Local\Microsoft\Windows\Temporary Internet Files\Content.IE5\SMQE8UKY\MC900300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9537" y="4934287"/>
            <a:ext cx="1257300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Marcelka\AppData\Local\Microsoft\Windows\Temporary Internet Files\Content.IE5\SMQE8UKY\MM900282851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2271" y="548680"/>
            <a:ext cx="1304925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Marcelka\AppData\Local\Microsoft\Windows\Temporary Internet Files\Content.IE5\HAJBB3WE\MM900234765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4462" y="3961271"/>
            <a:ext cx="3635619" cy="279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Marcelka\AppData\Local\Microsoft\Windows\Temporary Internet Files\Content.IE5\HAJBB3WE\MM900234686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043" y="3102578"/>
            <a:ext cx="3127452" cy="333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9536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Zamysli se, jak přispívají media k demokracii se společnosti (demokracie = svoboda slova).</a:t>
            </a:r>
          </a:p>
          <a:p>
            <a:pPr marL="0" indent="0">
              <a:buNone/>
            </a:pPr>
            <a:r>
              <a:rPr lang="cs-CZ" dirty="0" smtClean="0"/>
              <a:t>Uvědom si, která media máme?</a:t>
            </a:r>
          </a:p>
          <a:p>
            <a:pPr marL="0" indent="0">
              <a:buNone/>
            </a:pPr>
            <a:r>
              <a:rPr lang="cs-CZ" dirty="0" smtClean="0"/>
              <a:t>Která nás poučí o různých věcech?</a:t>
            </a:r>
          </a:p>
          <a:p>
            <a:pPr marL="0" indent="0">
              <a:buNone/>
            </a:pPr>
            <a:r>
              <a:rPr lang="cs-CZ" dirty="0" smtClean="0"/>
              <a:t>Která slouží k demokratickým projevům?</a:t>
            </a:r>
          </a:p>
          <a:p>
            <a:pPr marL="0" indent="0">
              <a:buNone/>
            </a:pPr>
            <a:r>
              <a:rPr lang="cs-CZ" dirty="0" smtClean="0"/>
              <a:t>Jak se můžeme dovědět o názorech lidí na určitou věc?</a:t>
            </a:r>
          </a:p>
          <a:p>
            <a:pPr marL="0" indent="0">
              <a:buNone/>
            </a:pPr>
            <a:r>
              <a:rPr lang="cs-CZ" dirty="0" smtClean="0"/>
              <a:t>Jak můžeme vyslovit určitý názor?</a:t>
            </a:r>
          </a:p>
          <a:p>
            <a:pPr marL="0" indent="0">
              <a:buNone/>
            </a:pPr>
            <a:r>
              <a:rPr lang="cs-CZ" dirty="0" smtClean="0"/>
              <a:t>Myslíš, že je důležité vyslovit svůj názor?</a:t>
            </a:r>
            <a:endParaRPr lang="cs-CZ" dirty="0"/>
          </a:p>
        </p:txBody>
      </p:sp>
      <p:pic>
        <p:nvPicPr>
          <p:cNvPr id="1026" name="Picture 2" descr="C:\Users\Marcelka\AppData\Local\Microsoft\Windows\Temporary Internet Files\Content.IE5\E8S3FLZX\MC900297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3350" y="360363"/>
            <a:ext cx="1820863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AppData\Local\Microsoft\Windows\Temporary Internet Files\Content.IE5\HAJBB3WE\MC9002975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9150" y="257175"/>
            <a:ext cx="180975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3674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</a:t>
            </a:r>
            <a:r>
              <a:rPr lang="cs-CZ" dirty="0" smtClean="0"/>
              <a:t>znění pozdějších </a:t>
            </a:r>
            <a:r>
              <a:rPr lang="cs-CZ" dirty="0"/>
              <a:t>předpisů, a další související zákony.</a:t>
            </a:r>
          </a:p>
          <a:p>
            <a:pPr marL="0" indent="0">
              <a:buNone/>
            </a:pPr>
            <a:r>
              <a:rPr lang="cs-CZ" u="sng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http://www.bing.</a:t>
            </a:r>
            <a:r>
              <a:rPr lang="cs-CZ" dirty="0" err="1">
                <a:hlinkClick r:id="rId3"/>
              </a:rPr>
              <a:t>com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images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search</a:t>
            </a:r>
            <a:r>
              <a:rPr lang="cs-CZ" dirty="0">
                <a:hlinkClick r:id="rId3"/>
              </a:rPr>
              <a:t>?q=p%C5%99%C3%</a:t>
            </a:r>
            <a:r>
              <a:rPr lang="cs-CZ" dirty="0" err="1">
                <a:hlinkClick r:id="rId3"/>
              </a:rPr>
              <a:t>ADjmy</a:t>
            </a:r>
            <a:r>
              <a:rPr lang="cs-CZ" dirty="0">
                <a:hlinkClick r:id="rId3"/>
              </a:rPr>
              <a:t>&amp;go=&amp;</a:t>
            </a:r>
            <a:r>
              <a:rPr lang="cs-CZ" dirty="0" err="1" smtClean="0">
                <a:hlinkClick r:id="rId3"/>
              </a:rPr>
              <a:t>qs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bs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form</a:t>
            </a:r>
            <a:r>
              <a:rPr lang="cs-CZ" dirty="0" smtClean="0">
                <a:hlinkClick r:id="rId3"/>
              </a:rPr>
              <a:t>=QBIR#</a:t>
            </a:r>
            <a:r>
              <a:rPr lang="cs-CZ" dirty="0" err="1" smtClean="0">
                <a:hlinkClick r:id="rId3"/>
              </a:rPr>
              <a:t>view</a:t>
            </a:r>
            <a:r>
              <a:rPr lang="cs-CZ" dirty="0" smtClean="0">
                <a:hlinkClick r:id="rId3"/>
              </a:rPr>
              <a:t>=detail&amp;id=B9534034281F0862A06E3115D8E13FBC32AAE508&amp;</a:t>
            </a:r>
            <a:r>
              <a:rPr lang="cs-CZ" dirty="0" err="1" smtClean="0">
                <a:hlinkClick r:id="rId3"/>
              </a:rPr>
              <a:t>selectedIndex</a:t>
            </a:r>
            <a:r>
              <a:rPr lang="cs-CZ" dirty="0" smtClean="0">
                <a:hlinkClick r:id="rId3"/>
              </a:rPr>
              <a:t>=18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1990</TotalTime>
  <Words>449</Words>
  <Application>Microsoft Office PowerPoint</Application>
  <PresentationFormat>Předvádění na obrazovce (4:3)</PresentationFormat>
  <Paragraphs>116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Výukový materiál Zpracovaný v rámci projektu EU peníze školám </vt:lpstr>
      <vt:lpstr> Téma: Člověk v demokratickém státě 18. Tisk, televize, rozhlas, internet </vt:lpstr>
      <vt:lpstr>Media</vt:lpstr>
      <vt:lpstr>Tisk</vt:lpstr>
      <vt:lpstr>               Rozhlas</vt:lpstr>
      <vt:lpstr>Televize</vt:lpstr>
      <vt:lpstr>Internet</vt:lpstr>
      <vt:lpstr>Tisk, televize, rozhlas, internet </vt:lpstr>
      <vt:lpstr>TISK</vt:lpstr>
      <vt:lpstr>Tisk</vt:lpstr>
      <vt:lpstr>TELEVIZE </vt:lpstr>
      <vt:lpstr>TELEVIZE </vt:lpstr>
      <vt:lpstr>TELEVIZE</vt:lpstr>
      <vt:lpstr>INTERNET</vt:lpstr>
      <vt:lpstr>ROZHLAS</vt:lpstr>
      <vt:lpstr>Diskuse</vt:lpstr>
      <vt:lpstr>Použitá literatura a zdroje 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30</cp:revision>
  <dcterms:created xsi:type="dcterms:W3CDTF">2013-11-22T15:12:52Z</dcterms:created>
  <dcterms:modified xsi:type="dcterms:W3CDTF">2014-02-03T15:51:01Z</dcterms:modified>
</cp:coreProperties>
</file>