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Layouts/slideLayout6.xml" ContentType="application/vnd.openxmlformats-officedocument.presentationml.slideLayout+xml"/>
  <Override PartName="/ppt/notesSlides/notesSlide38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36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3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Default Extension="gif" ContentType="image/gif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notesSlides/notesSlide29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281" r:id="rId2"/>
    <p:sldId id="257" r:id="rId3"/>
    <p:sldId id="258" r:id="rId4"/>
    <p:sldId id="259" r:id="rId5"/>
    <p:sldId id="260" r:id="rId6"/>
    <p:sldId id="261" r:id="rId7"/>
    <p:sldId id="290" r:id="rId8"/>
    <p:sldId id="264" r:id="rId9"/>
    <p:sldId id="265" r:id="rId10"/>
    <p:sldId id="266" r:id="rId11"/>
    <p:sldId id="262" r:id="rId12"/>
    <p:sldId id="263" r:id="rId13"/>
    <p:sldId id="291" r:id="rId14"/>
    <p:sldId id="267" r:id="rId15"/>
    <p:sldId id="268" r:id="rId16"/>
    <p:sldId id="269" r:id="rId17"/>
    <p:sldId id="282" r:id="rId18"/>
    <p:sldId id="283" r:id="rId19"/>
    <p:sldId id="286" r:id="rId20"/>
    <p:sldId id="270" r:id="rId21"/>
    <p:sldId id="271" r:id="rId22"/>
    <p:sldId id="292" r:id="rId23"/>
    <p:sldId id="284" r:id="rId24"/>
    <p:sldId id="272" r:id="rId25"/>
    <p:sldId id="288" r:id="rId26"/>
    <p:sldId id="273" r:id="rId27"/>
    <p:sldId id="276" r:id="rId28"/>
    <p:sldId id="293" r:id="rId29"/>
    <p:sldId id="274" r:id="rId30"/>
    <p:sldId id="277" r:id="rId31"/>
    <p:sldId id="294" r:id="rId32"/>
    <p:sldId id="275" r:id="rId33"/>
    <p:sldId id="280" r:id="rId34"/>
    <p:sldId id="278" r:id="rId35"/>
    <p:sldId id="289" r:id="rId36"/>
    <p:sldId id="295" r:id="rId37"/>
    <p:sldId id="279" r:id="rId38"/>
    <p:sldId id="287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EF122E7B-FEAD-44FB-B5B4-AD82B96B5A4C}">
          <p14:sldIdLst>
            <p14:sldId id="281"/>
            <p14:sldId id="257"/>
            <p14:sldId id="258"/>
            <p14:sldId id="259"/>
            <p14:sldId id="260"/>
            <p14:sldId id="261"/>
            <p14:sldId id="290"/>
            <p14:sldId id="264"/>
            <p14:sldId id="265"/>
            <p14:sldId id="266"/>
            <p14:sldId id="262"/>
            <p14:sldId id="263"/>
            <p14:sldId id="291"/>
            <p14:sldId id="267"/>
            <p14:sldId id="268"/>
            <p14:sldId id="269"/>
            <p14:sldId id="282"/>
            <p14:sldId id="283"/>
            <p14:sldId id="286"/>
            <p14:sldId id="270"/>
            <p14:sldId id="271"/>
            <p14:sldId id="292"/>
            <p14:sldId id="284"/>
            <p14:sldId id="272"/>
            <p14:sldId id="288"/>
          </p14:sldIdLst>
        </p14:section>
        <p14:section name="Oddíl bez názvu" id="{E4914E5C-0732-4872-AFAE-30D7F6DA19E4}">
          <p14:sldIdLst>
            <p14:sldId id="273"/>
            <p14:sldId id="276"/>
            <p14:sldId id="293"/>
            <p14:sldId id="274"/>
            <p14:sldId id="277"/>
            <p14:sldId id="294"/>
            <p14:sldId id="275"/>
            <p14:sldId id="280"/>
          </p14:sldIdLst>
        </p14:section>
        <p14:section name="Oddíl bez názvu" id="{BB6B5CA5-5D2A-4ED3-B05C-7C04919BD2CB}">
          <p14:sldIdLst>
            <p14:sldId id="278"/>
            <p14:sldId id="289"/>
            <p14:sldId id="295"/>
            <p14:sldId id="279"/>
            <p14:sldId id="28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181" autoAdjust="0"/>
    <p:restoredTop sz="94660"/>
  </p:normalViewPr>
  <p:slideViewPr>
    <p:cSldViewPr>
      <p:cViewPr>
        <p:scale>
          <a:sx n="80" d="100"/>
          <a:sy n="80" d="100"/>
        </p:scale>
        <p:origin x="-59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9533C-9585-4707-94D2-C1620431D97F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FE1130-011E-46F8-9602-E99497976A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9418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714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98894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868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63712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26994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99836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68258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0517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60210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4500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32608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91123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32343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405517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943543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29825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62143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26511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12794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761804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01543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39520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506288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163698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33380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299596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68086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418802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094640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492329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209901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152457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531160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800833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986341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603782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pPr/>
              <a:t>38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05301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0387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0249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6765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077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0348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709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0839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894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5315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8340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0375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5956B-FD7B-4D06-8718-55C70EE108D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22E8A-2286-4886-90D4-90D7D769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1737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jpe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jpeg"/><Relationship Id="rId4" Type="http://schemas.openxmlformats.org/officeDocument/2006/relationships/image" Target="../media/image2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ad.cz/cz/stat_symboly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/aspi.cz" TargetMode="Externa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899592" y="948400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323528" y="2564904"/>
            <a:ext cx="8640960" cy="3888432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t: </a:t>
            </a:r>
            <a:r>
              <a:rPr lang="cs-CZ" sz="2100" b="1" dirty="0" smtClean="0">
                <a:solidFill>
                  <a:srgbClr val="FF0000"/>
                </a:solidFill>
              </a:rPr>
              <a:t>Občanská výchova</a:t>
            </a:r>
          </a:p>
          <a:p>
            <a:pPr algn="l"/>
            <a:r>
              <a:rPr lang="cs-CZ" sz="2100" b="1" dirty="0" smtClean="0">
                <a:solidFill>
                  <a:srgbClr val="FF0000"/>
                </a:solidFill>
              </a:rPr>
              <a:t>Ročník: 3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Tematická oblast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OV3</a:t>
            </a:r>
          </a:p>
          <a:p>
            <a:pPr algn="l"/>
            <a:r>
              <a:rPr lang="cs-CZ" sz="21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Tento materiál slouží k výuce a opakování učiva pro žáky, kteří byli v souladu s § 9 vyhlášky číslo 73/2005 Sb. o vzdělávání dětí, žáků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  <a:endParaRPr lang="cs-CZ" sz="2100" dirty="0" smtClean="0">
              <a:solidFill>
                <a:schemeClr val="tx1"/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Autor: Mgr. Marcela VLASATÍKOVÁ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Srpen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12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04572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Téma: Člověk a právo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 smtClean="0"/>
              <a:t>1. Právní řád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3573016"/>
            <a:ext cx="3528392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6324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>
                <a:solidFill>
                  <a:srgbClr val="FF0000"/>
                </a:solidFill>
              </a:rPr>
              <a:t>Právní </a:t>
            </a:r>
            <a:r>
              <a:rPr lang="cs-CZ" b="1" dirty="0">
                <a:solidFill>
                  <a:srgbClr val="FF0000"/>
                </a:solidFill>
              </a:rPr>
              <a:t>řád </a:t>
            </a:r>
            <a:r>
              <a:rPr lang="cs-CZ" b="1" dirty="0"/>
              <a:t>  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784976" cy="5112568"/>
          </a:xfrm>
        </p:spPr>
        <p:txBody>
          <a:bodyPr>
            <a:normAutofit fontScale="85000" lnSpcReduction="10000"/>
          </a:bodyPr>
          <a:lstStyle/>
          <a:p>
            <a:pPr marL="0" lvl="0" indent="0">
              <a:buNone/>
            </a:pPr>
            <a:r>
              <a:rPr lang="cs-CZ" b="1" dirty="0"/>
              <a:t>Co je to právní řád?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Jsou to závazná pravidla, kterými jsou občané povinní se řídit.     </a:t>
            </a:r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lvl="0" indent="0">
              <a:buNone/>
            </a:pPr>
            <a:r>
              <a:rPr lang="cs-CZ" b="1" dirty="0"/>
              <a:t>Co jej tvoří?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Právní řád tvoří </a:t>
            </a:r>
            <a:r>
              <a:rPr lang="cs-CZ" dirty="0" smtClean="0"/>
              <a:t> 1</a:t>
            </a:r>
            <a:r>
              <a:rPr lang="cs-CZ" dirty="0"/>
              <a:t>. Ústava a ústavní zákony</a:t>
            </a:r>
          </a:p>
          <a:p>
            <a:pPr marL="0" indent="0">
              <a:buNone/>
            </a:pPr>
            <a:r>
              <a:rPr lang="cs-CZ" dirty="0"/>
              <a:t>                         </a:t>
            </a:r>
            <a:r>
              <a:rPr lang="cs-CZ" dirty="0" smtClean="0"/>
              <a:t>    2</a:t>
            </a:r>
            <a:r>
              <a:rPr lang="cs-CZ" dirty="0"/>
              <a:t>. Zákony, nařízení vlády a vyhlášky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lvl="0" indent="0">
              <a:buNone/>
            </a:pPr>
            <a:r>
              <a:rPr lang="cs-CZ" b="1" dirty="0"/>
              <a:t>Kde najdeme všechny právní předpisy?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Najdeme je ve </a:t>
            </a:r>
            <a:r>
              <a:rPr lang="cs-CZ" dirty="0">
                <a:solidFill>
                  <a:srgbClr val="FF0000"/>
                </a:solidFill>
              </a:rPr>
              <a:t>Sbírce zákonů.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9311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Sbírka zákonů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400600"/>
          </a:xfrm>
        </p:spPr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 algn="ctr">
              <a:buNone/>
            </a:pPr>
            <a:r>
              <a:rPr lang="cs-CZ" b="1" dirty="0">
                <a:solidFill>
                  <a:srgbClr val="FF0000"/>
                </a:solidFill>
              </a:rPr>
              <a:t>Sbírka </a:t>
            </a:r>
            <a:r>
              <a:rPr lang="cs-CZ" b="1" dirty="0" smtClean="0">
                <a:solidFill>
                  <a:srgbClr val="FF0000"/>
                </a:solidFill>
              </a:rPr>
              <a:t>zákonů </a:t>
            </a:r>
            <a:r>
              <a:rPr lang="cs-CZ" dirty="0" smtClean="0"/>
              <a:t>je </a:t>
            </a:r>
            <a:r>
              <a:rPr lang="cs-CZ" dirty="0"/>
              <a:t>s</a:t>
            </a:r>
            <a:r>
              <a:rPr lang="cs-CZ" dirty="0" smtClean="0"/>
              <a:t>ouhrn všech</a:t>
            </a:r>
            <a:r>
              <a:rPr lang="cs-CZ" b="1" dirty="0" smtClean="0"/>
              <a:t> </a:t>
            </a:r>
          </a:p>
          <a:p>
            <a:pPr marL="0" indent="0" algn="ctr">
              <a:buNone/>
            </a:pPr>
            <a:r>
              <a:rPr lang="cs-CZ" dirty="0"/>
              <a:t>p</a:t>
            </a:r>
            <a:r>
              <a:rPr lang="cs-CZ" dirty="0" smtClean="0"/>
              <a:t>ředpisů</a:t>
            </a:r>
            <a:r>
              <a:rPr lang="cs-CZ" b="1" dirty="0" smtClean="0"/>
              <a:t> - zákonů, nařízení a vyhlášek, </a:t>
            </a:r>
          </a:p>
          <a:p>
            <a:pPr marL="0" indent="0" algn="ctr">
              <a:buNone/>
            </a:pPr>
            <a:r>
              <a:rPr lang="cs-CZ" dirty="0" smtClean="0"/>
              <a:t>kterými stát usměrňuje </a:t>
            </a:r>
          </a:p>
          <a:p>
            <a:pPr marL="0" indent="0" algn="ctr">
              <a:buNone/>
            </a:pPr>
            <a:r>
              <a:rPr lang="cs-CZ" dirty="0" smtClean="0"/>
              <a:t>chování obyvatel a organizací v ČR.</a:t>
            </a:r>
          </a:p>
          <a:p>
            <a:pPr marL="0" indent="0" algn="ctr">
              <a:buNone/>
            </a:pPr>
            <a:r>
              <a:rPr lang="cs-CZ" dirty="0" smtClean="0"/>
              <a:t> Vydává ji ministerstvo vnitra.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sz="2600" b="1" dirty="0"/>
              <a:t>Mají státy stejný právní řád?</a:t>
            </a:r>
            <a:endParaRPr lang="cs-CZ" sz="2600" dirty="0"/>
          </a:p>
          <a:p>
            <a:pPr marL="0" indent="0">
              <a:buNone/>
            </a:pPr>
            <a:r>
              <a:rPr lang="cs-CZ" sz="2600" dirty="0"/>
              <a:t>Každý stát má svůj vlastní právní řád. 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Co </a:t>
            </a:r>
            <a:r>
              <a:rPr lang="cs-CZ" sz="2600" dirty="0"/>
              <a:t>je dovoleno u </a:t>
            </a:r>
            <a:r>
              <a:rPr lang="cs-CZ" sz="2600" dirty="0" smtClean="0"/>
              <a:t>nás, to </a:t>
            </a:r>
            <a:r>
              <a:rPr lang="cs-CZ" sz="2600" dirty="0"/>
              <a:t>může být v jiném státě zakázáno.</a:t>
            </a:r>
          </a:p>
          <a:p>
            <a:pPr marL="0" indent="0">
              <a:buNone/>
            </a:pPr>
            <a:r>
              <a:rPr lang="cs-CZ" sz="2600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7061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Rozdělení právního řádu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Víme už, že soustava zákonů se dělí na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b="1" dirty="0" smtClean="0"/>
              <a:t>veřejné právo</a:t>
            </a:r>
          </a:p>
          <a:p>
            <a:pPr marL="0" indent="0">
              <a:buNone/>
            </a:pPr>
            <a:r>
              <a:rPr lang="cs-CZ" sz="2800" dirty="0"/>
              <a:t>Je zaměřeno na </a:t>
            </a:r>
            <a:r>
              <a:rPr lang="cs-CZ" sz="2800" dirty="0">
                <a:solidFill>
                  <a:srgbClr val="FF0000"/>
                </a:solidFill>
              </a:rPr>
              <a:t>veřejný pořádek</a:t>
            </a:r>
            <a:r>
              <a:rPr lang="cs-CZ" sz="2800" dirty="0"/>
              <a:t>. Zájmy veřejné jsou nadřazeny před zájmy jednotlivce.</a:t>
            </a:r>
          </a:p>
          <a:p>
            <a:pPr marL="0" indent="0">
              <a:buNone/>
            </a:pPr>
            <a:r>
              <a:rPr lang="cs-CZ" sz="2800" dirty="0"/>
              <a:t> </a:t>
            </a:r>
          </a:p>
          <a:p>
            <a:pPr marL="0" indent="0">
              <a:buNone/>
            </a:pPr>
            <a:r>
              <a:rPr lang="cs-CZ" sz="2800" b="1" dirty="0"/>
              <a:t>soukromé </a:t>
            </a:r>
            <a:r>
              <a:rPr lang="cs-CZ" sz="2800" b="1" dirty="0" smtClean="0"/>
              <a:t>právo</a:t>
            </a:r>
          </a:p>
          <a:p>
            <a:pPr marL="0" indent="0">
              <a:buNone/>
            </a:pPr>
            <a:r>
              <a:rPr lang="cs-CZ" sz="2800" dirty="0"/>
              <a:t>Řeší práva </a:t>
            </a:r>
            <a:r>
              <a:rPr lang="cs-CZ" sz="2800" dirty="0">
                <a:solidFill>
                  <a:srgbClr val="FF0000"/>
                </a:solidFill>
              </a:rPr>
              <a:t>jednotlivců</a:t>
            </a:r>
            <a:r>
              <a:rPr lang="cs-CZ" sz="2800" dirty="0"/>
              <a:t>, mají stejná práva jako instituce. </a:t>
            </a:r>
            <a:r>
              <a:rPr lang="cs-CZ" sz="2800" dirty="0" smtClean="0"/>
              <a:t>Respektují </a:t>
            </a:r>
            <a:r>
              <a:rPr lang="cs-CZ" sz="2800" dirty="0"/>
              <a:t>osobní svobodu jednotlivce.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89935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Rozdělení právního řádu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064" y="1412776"/>
            <a:ext cx="9111936" cy="532859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4400" b="1" dirty="0">
                <a:solidFill>
                  <a:srgbClr val="FF0000"/>
                </a:solidFill>
              </a:rPr>
              <a:t>Víme </a:t>
            </a:r>
            <a:r>
              <a:rPr lang="cs-CZ" sz="4400" b="1" dirty="0" smtClean="0">
                <a:solidFill>
                  <a:srgbClr val="FF0000"/>
                </a:solidFill>
              </a:rPr>
              <a:t>dále, </a:t>
            </a:r>
            <a:r>
              <a:rPr lang="cs-CZ" sz="4400" b="1" dirty="0">
                <a:solidFill>
                  <a:srgbClr val="FF0000"/>
                </a:solidFill>
              </a:rPr>
              <a:t>že </a:t>
            </a:r>
          </a:p>
          <a:p>
            <a:pPr marL="0" indent="0">
              <a:buNone/>
            </a:pPr>
            <a:r>
              <a:rPr lang="cs-CZ" sz="4500" b="1" dirty="0"/>
              <a:t>veřejné </a:t>
            </a:r>
            <a:r>
              <a:rPr lang="cs-CZ" sz="4500" b="1" dirty="0" smtClean="0"/>
              <a:t>právo </a:t>
            </a:r>
            <a:r>
              <a:rPr lang="cs-CZ" sz="4500" dirty="0" smtClean="0"/>
              <a:t>se dělí na</a:t>
            </a:r>
          </a:p>
          <a:p>
            <a:pPr marL="0" indent="0">
              <a:buNone/>
            </a:pPr>
            <a:endParaRPr lang="cs-CZ" sz="4500" dirty="0" smtClean="0"/>
          </a:p>
          <a:p>
            <a:pPr marL="0" indent="0">
              <a:buNone/>
            </a:pPr>
            <a:r>
              <a:rPr lang="cs-CZ" b="1" dirty="0"/>
              <a:t>Ústavní právo </a:t>
            </a:r>
            <a:r>
              <a:rPr lang="cs-CZ" dirty="0"/>
              <a:t>– základní práva a povinnosti občanů</a:t>
            </a:r>
          </a:p>
          <a:p>
            <a:pPr marL="0" indent="0">
              <a:buNone/>
            </a:pPr>
            <a:r>
              <a:rPr lang="cs-CZ" b="1" dirty="0"/>
              <a:t>Trestní právo </a:t>
            </a:r>
            <a:r>
              <a:rPr lang="cs-CZ" dirty="0"/>
              <a:t>– upravuje trestání osob za vážná provinění a tresty za ně</a:t>
            </a:r>
          </a:p>
          <a:p>
            <a:pPr marL="0" indent="0">
              <a:buNone/>
            </a:pPr>
            <a:r>
              <a:rPr lang="cs-CZ" b="1" dirty="0" smtClean="0"/>
              <a:t>Správní právo </a:t>
            </a:r>
            <a:r>
              <a:rPr lang="cs-CZ" dirty="0"/>
              <a:t>– </a:t>
            </a:r>
            <a:r>
              <a:rPr lang="cs-CZ" dirty="0" smtClean="0"/>
              <a:t>upravuje práva úředníků a občanů, úřední jednání o věcech občanů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Finanční právo </a:t>
            </a:r>
            <a:r>
              <a:rPr lang="cs-CZ" dirty="0"/>
              <a:t>– upravuje peněžní záležitosti, např. </a:t>
            </a:r>
            <a:r>
              <a:rPr lang="cs-CZ" dirty="0" smtClean="0"/>
              <a:t>daně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500" b="1" dirty="0" smtClean="0"/>
              <a:t>soukromé právo </a:t>
            </a:r>
            <a:r>
              <a:rPr lang="cs-CZ" sz="4500" dirty="0" smtClean="0"/>
              <a:t>se dělí na</a:t>
            </a:r>
          </a:p>
          <a:p>
            <a:pPr marL="0" indent="0">
              <a:buNone/>
            </a:pPr>
            <a:endParaRPr lang="cs-CZ" sz="4500" dirty="0" smtClean="0"/>
          </a:p>
          <a:p>
            <a:pPr marL="0" indent="0">
              <a:buNone/>
            </a:pPr>
            <a:r>
              <a:rPr lang="cs-CZ" b="1" dirty="0"/>
              <a:t>Občanské právo </a:t>
            </a:r>
            <a:r>
              <a:rPr lang="cs-CZ" dirty="0"/>
              <a:t>– majetkoprávní vztahy, právo na dům, byt, pozemek, auto, apod. </a:t>
            </a:r>
          </a:p>
          <a:p>
            <a:pPr marL="0" indent="0">
              <a:buNone/>
            </a:pPr>
            <a:r>
              <a:rPr lang="cs-CZ" b="1" dirty="0"/>
              <a:t>Rodinné právo </a:t>
            </a:r>
            <a:r>
              <a:rPr lang="cs-CZ" dirty="0"/>
              <a:t>– vztahy mezi manžely, rodiči a dětmi, adopce apod.</a:t>
            </a:r>
          </a:p>
          <a:p>
            <a:pPr marL="0" indent="0">
              <a:buNone/>
            </a:pPr>
            <a:r>
              <a:rPr lang="cs-CZ" b="1" dirty="0"/>
              <a:t>Obchodní právo </a:t>
            </a:r>
            <a:r>
              <a:rPr lang="cs-CZ" dirty="0"/>
              <a:t>– vztahy při podnikání, </a:t>
            </a:r>
            <a:r>
              <a:rPr lang="cs-CZ" dirty="0" smtClean="0"/>
              <a:t>nákup, </a:t>
            </a:r>
            <a:r>
              <a:rPr lang="cs-CZ" dirty="0"/>
              <a:t>prodej, </a:t>
            </a:r>
            <a:r>
              <a:rPr lang="cs-CZ" dirty="0" smtClean="0"/>
              <a:t>výroba zboží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Pracovní právo</a:t>
            </a:r>
            <a:r>
              <a:rPr lang="cs-CZ" dirty="0"/>
              <a:t> – pracovně právní vztahy, Zákoník práce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7000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latin typeface="Arial"/>
                <a:ea typeface="Calibri"/>
                <a:cs typeface="Times New Roman"/>
              </a:rPr>
              <a:t/>
            </a:r>
            <a:br>
              <a:rPr lang="cs-CZ" b="1" dirty="0" smtClean="0">
                <a:latin typeface="Arial"/>
                <a:ea typeface="Calibri"/>
                <a:cs typeface="Times New Roman"/>
              </a:rPr>
            </a:br>
            <a:r>
              <a:rPr lang="cs-CZ" b="1" dirty="0" smtClean="0">
                <a:solidFill>
                  <a:srgbClr val="002060"/>
                </a:solidFill>
                <a:latin typeface="Arial"/>
                <a:ea typeface="Calibri"/>
                <a:cs typeface="Times New Roman"/>
              </a:rPr>
              <a:t>Otázky </a:t>
            </a:r>
            <a:r>
              <a:rPr lang="cs-CZ" b="1" dirty="0" smtClean="0">
                <a:latin typeface="Arial"/>
                <a:ea typeface="Calibri"/>
                <a:cs typeface="Times New Roman"/>
              </a:rPr>
              <a:t>          </a:t>
            </a:r>
            <a:r>
              <a:rPr lang="cs-CZ" sz="4000" b="1" dirty="0" smtClean="0">
                <a:latin typeface="Arial"/>
                <a:ea typeface="Calibri"/>
                <a:cs typeface="Times New Roman"/>
              </a:rPr>
              <a:t>Právní </a:t>
            </a:r>
            <a:r>
              <a:rPr lang="cs-CZ" sz="4000" b="1" dirty="0">
                <a:latin typeface="Arial"/>
                <a:ea typeface="Calibri"/>
                <a:cs typeface="Times New Roman"/>
              </a:rPr>
              <a:t>řád   </a:t>
            </a:r>
            <a:r>
              <a:rPr lang="cs-CZ" sz="4000" dirty="0">
                <a:ea typeface="Calibri"/>
                <a:cs typeface="Times New Roman"/>
              </a:rPr>
              <a:t/>
            </a:r>
            <a:br>
              <a:rPr lang="cs-CZ" sz="4000" dirty="0">
                <a:ea typeface="Calibri"/>
                <a:cs typeface="Times New Roman"/>
              </a:rPr>
            </a:b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949280"/>
          </a:xfrm>
        </p:spPr>
        <p:txBody>
          <a:bodyPr>
            <a:normAutofit fontScale="40000" lnSpcReduction="20000"/>
          </a:bodyPr>
          <a:lstStyle/>
          <a:p>
            <a:pPr lvl="0">
              <a:lnSpc>
                <a:spcPct val="115000"/>
              </a:lnSpc>
              <a:buFont typeface="+mj-lt"/>
              <a:buAutoNum type="arabicPeriod"/>
            </a:pPr>
            <a:endParaRPr lang="cs-CZ" b="1" dirty="0" smtClean="0">
              <a:latin typeface="Arial"/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sz="4500" b="1" dirty="0" smtClean="0">
                <a:latin typeface="Arial"/>
                <a:ea typeface="Calibri"/>
                <a:cs typeface="Times New Roman"/>
              </a:rPr>
              <a:t>Co </a:t>
            </a:r>
            <a:r>
              <a:rPr lang="cs-CZ" sz="4500" b="1" dirty="0">
                <a:latin typeface="Arial"/>
                <a:ea typeface="Calibri"/>
                <a:cs typeface="Times New Roman"/>
              </a:rPr>
              <a:t>je to právní řád?</a:t>
            </a:r>
            <a:endParaRPr lang="cs-CZ" sz="45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sz="4500" b="1" dirty="0">
                <a:latin typeface="Arial"/>
                <a:ea typeface="Calibri"/>
                <a:cs typeface="Times New Roman"/>
              </a:rPr>
              <a:t>Co jej tvoří?</a:t>
            </a:r>
            <a:endParaRPr lang="cs-CZ" sz="45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sz="4500" b="1" dirty="0">
                <a:latin typeface="Arial"/>
                <a:ea typeface="Calibri"/>
                <a:cs typeface="Times New Roman"/>
              </a:rPr>
              <a:t>Kde najdeme všechny právní předpisy?</a:t>
            </a:r>
            <a:endParaRPr lang="cs-CZ" sz="45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sz="4500" b="1" dirty="0">
                <a:latin typeface="Arial"/>
                <a:ea typeface="Calibri"/>
                <a:cs typeface="Times New Roman"/>
              </a:rPr>
              <a:t>Mají státy stejný právní řád</a:t>
            </a:r>
            <a:r>
              <a:rPr lang="cs-CZ" sz="4500" b="1" dirty="0" smtClean="0">
                <a:latin typeface="Arial"/>
                <a:ea typeface="Calibri"/>
                <a:cs typeface="Times New Roman"/>
              </a:rPr>
              <a:t>?</a:t>
            </a:r>
            <a:endParaRPr lang="cs-CZ" sz="45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sz="4500" b="1" dirty="0">
                <a:latin typeface="Arial"/>
                <a:ea typeface="Calibri"/>
                <a:cs typeface="Times New Roman"/>
              </a:rPr>
              <a:t>Co to je </a:t>
            </a:r>
            <a:r>
              <a:rPr lang="cs-CZ" sz="4500" b="1" dirty="0">
                <a:solidFill>
                  <a:srgbClr val="FF0000"/>
                </a:solidFill>
                <a:latin typeface="Arial"/>
                <a:ea typeface="Calibri"/>
                <a:cs typeface="Times New Roman"/>
              </a:rPr>
              <a:t>veřejné právo</a:t>
            </a:r>
            <a:r>
              <a:rPr lang="cs-CZ" sz="4500" b="1" dirty="0" smtClean="0">
                <a:solidFill>
                  <a:srgbClr val="FF0000"/>
                </a:solidFill>
                <a:latin typeface="Arial"/>
                <a:ea typeface="Calibri"/>
                <a:cs typeface="Times New Roman"/>
              </a:rPr>
              <a:t>?</a:t>
            </a:r>
            <a:endParaRPr lang="cs-CZ" sz="4500" dirty="0">
              <a:solidFill>
                <a:srgbClr val="FF0000"/>
              </a:solidFill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sz="4500" b="1" dirty="0">
                <a:latin typeface="Arial"/>
                <a:ea typeface="Calibri"/>
                <a:cs typeface="Times New Roman"/>
              </a:rPr>
              <a:t>Vysvětli pojmy:</a:t>
            </a:r>
            <a:endParaRPr lang="cs-CZ" sz="4500" dirty="0">
              <a:ea typeface="Calibri"/>
              <a:cs typeface="Times New Roman"/>
            </a:endParaRP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r>
              <a:rPr lang="cs-CZ" sz="4500" dirty="0">
                <a:solidFill>
                  <a:srgbClr val="FF0000"/>
                </a:solidFill>
                <a:latin typeface="Arial"/>
                <a:ea typeface="Calibri"/>
                <a:cs typeface="Times New Roman"/>
              </a:rPr>
              <a:t>Ústavní právo</a:t>
            </a:r>
            <a:endParaRPr lang="cs-CZ" sz="4500" dirty="0">
              <a:solidFill>
                <a:srgbClr val="FF0000"/>
              </a:solidFill>
              <a:ea typeface="Calibri"/>
              <a:cs typeface="Times New Roman"/>
            </a:endParaRP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r>
              <a:rPr lang="cs-CZ" sz="4500" dirty="0">
                <a:solidFill>
                  <a:srgbClr val="FF0000"/>
                </a:solidFill>
                <a:latin typeface="Arial"/>
                <a:ea typeface="Calibri"/>
                <a:cs typeface="Times New Roman"/>
              </a:rPr>
              <a:t>Trestní právo</a:t>
            </a:r>
            <a:endParaRPr lang="cs-CZ" sz="4500" dirty="0">
              <a:solidFill>
                <a:srgbClr val="FF0000"/>
              </a:solidFill>
              <a:ea typeface="Calibri"/>
              <a:cs typeface="Times New Roman"/>
            </a:endParaRP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r>
              <a:rPr lang="cs-CZ" sz="4500" dirty="0">
                <a:solidFill>
                  <a:srgbClr val="FF0000"/>
                </a:solidFill>
                <a:latin typeface="Arial"/>
                <a:ea typeface="Calibri"/>
                <a:cs typeface="Times New Roman"/>
              </a:rPr>
              <a:t>Obchodní právo </a:t>
            </a:r>
            <a:endParaRPr lang="cs-CZ" sz="4500" dirty="0">
              <a:solidFill>
                <a:srgbClr val="FF0000"/>
              </a:solidFill>
              <a:ea typeface="Calibri"/>
              <a:cs typeface="Times New Roman"/>
            </a:endParaRP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r>
              <a:rPr lang="cs-CZ" sz="4500" dirty="0">
                <a:solidFill>
                  <a:srgbClr val="FF0000"/>
                </a:solidFill>
                <a:latin typeface="Arial"/>
                <a:ea typeface="Calibri"/>
                <a:cs typeface="Times New Roman"/>
              </a:rPr>
              <a:t>Finanční právo</a:t>
            </a:r>
            <a:endParaRPr lang="cs-CZ" sz="4500" dirty="0">
              <a:solidFill>
                <a:srgbClr val="FF0000"/>
              </a:solidFill>
              <a:ea typeface="Calibri"/>
              <a:cs typeface="Times New Roman"/>
            </a:endParaRPr>
          </a:p>
          <a:p>
            <a:pPr marL="0" lvl="0" indent="0">
              <a:lnSpc>
                <a:spcPct val="115000"/>
              </a:lnSpc>
              <a:buNone/>
            </a:pPr>
            <a:r>
              <a:rPr lang="cs-CZ" sz="4500" b="1" dirty="0" smtClean="0">
                <a:latin typeface="Arial"/>
                <a:ea typeface="Calibri"/>
                <a:cs typeface="Times New Roman"/>
              </a:rPr>
              <a:t>7.    Co </a:t>
            </a:r>
            <a:r>
              <a:rPr lang="cs-CZ" sz="4500" b="1" dirty="0">
                <a:latin typeface="Arial"/>
                <a:ea typeface="Calibri"/>
                <a:cs typeface="Times New Roman"/>
              </a:rPr>
              <a:t>řeší </a:t>
            </a:r>
            <a:r>
              <a:rPr lang="cs-CZ" sz="4500" b="1" dirty="0">
                <a:solidFill>
                  <a:srgbClr val="002060"/>
                </a:solidFill>
                <a:latin typeface="Arial"/>
                <a:ea typeface="Calibri"/>
                <a:cs typeface="Times New Roman"/>
              </a:rPr>
              <a:t>soukromé právo?</a:t>
            </a:r>
            <a:endParaRPr lang="cs-CZ" sz="4500" dirty="0">
              <a:solidFill>
                <a:srgbClr val="002060"/>
              </a:solidFill>
              <a:ea typeface="Calibri"/>
              <a:cs typeface="Times New Roman"/>
            </a:endParaRPr>
          </a:p>
          <a:p>
            <a:pPr marL="0" lvl="0" indent="0">
              <a:lnSpc>
                <a:spcPct val="115000"/>
              </a:lnSpc>
              <a:buNone/>
            </a:pPr>
            <a:r>
              <a:rPr lang="cs-CZ" sz="4500" b="1" dirty="0" smtClean="0">
                <a:latin typeface="Arial"/>
                <a:ea typeface="Calibri"/>
                <a:cs typeface="Times New Roman"/>
              </a:rPr>
              <a:t>8.    Vysvětli </a:t>
            </a:r>
            <a:r>
              <a:rPr lang="cs-CZ" sz="4500" b="1" dirty="0">
                <a:latin typeface="Arial"/>
                <a:ea typeface="Calibri"/>
                <a:cs typeface="Times New Roman"/>
              </a:rPr>
              <a:t>pojmy:</a:t>
            </a:r>
            <a:endParaRPr lang="cs-CZ" sz="4500" dirty="0">
              <a:ea typeface="Calibri"/>
              <a:cs typeface="Times New Roman"/>
            </a:endParaRP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r>
              <a:rPr lang="cs-CZ" sz="4500" dirty="0">
                <a:solidFill>
                  <a:srgbClr val="002060"/>
                </a:solidFill>
                <a:latin typeface="Arial"/>
                <a:ea typeface="Calibri"/>
                <a:cs typeface="Times New Roman"/>
              </a:rPr>
              <a:t>Občanské právo</a:t>
            </a:r>
            <a:endParaRPr lang="cs-CZ" sz="4500" dirty="0">
              <a:solidFill>
                <a:srgbClr val="002060"/>
              </a:solidFill>
              <a:ea typeface="Calibri"/>
              <a:cs typeface="Times New Roman"/>
            </a:endParaRP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r>
              <a:rPr lang="cs-CZ" sz="4500" dirty="0">
                <a:solidFill>
                  <a:srgbClr val="002060"/>
                </a:solidFill>
                <a:latin typeface="Arial"/>
                <a:ea typeface="Calibri"/>
                <a:cs typeface="Times New Roman"/>
              </a:rPr>
              <a:t>Rodinné právo</a:t>
            </a:r>
            <a:endParaRPr lang="cs-CZ" sz="4500" dirty="0">
              <a:solidFill>
                <a:srgbClr val="002060"/>
              </a:solidFill>
              <a:ea typeface="Calibri"/>
              <a:cs typeface="Times New Roman"/>
            </a:endParaRP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r>
              <a:rPr lang="cs-CZ" sz="4500" dirty="0">
                <a:solidFill>
                  <a:srgbClr val="002060"/>
                </a:solidFill>
                <a:latin typeface="Arial"/>
                <a:ea typeface="Calibri"/>
                <a:cs typeface="Times New Roman"/>
              </a:rPr>
              <a:t>Obchodní právo</a:t>
            </a:r>
            <a:endParaRPr lang="cs-CZ" sz="4500" dirty="0">
              <a:solidFill>
                <a:srgbClr val="002060"/>
              </a:solidFill>
              <a:ea typeface="Calibri"/>
              <a:cs typeface="Times New Roman"/>
            </a:endParaRPr>
          </a:p>
          <a:p>
            <a:pPr marL="457200">
              <a:lnSpc>
                <a:spcPct val="115000"/>
              </a:lnSpc>
              <a:spcAft>
                <a:spcPts val="1000"/>
              </a:spcAft>
            </a:pPr>
            <a:r>
              <a:rPr lang="cs-CZ" sz="4500" dirty="0">
                <a:solidFill>
                  <a:srgbClr val="002060"/>
                </a:solidFill>
                <a:latin typeface="Arial"/>
                <a:ea typeface="Calibri"/>
                <a:cs typeface="Times New Roman"/>
              </a:rPr>
              <a:t>Pracovní právo</a:t>
            </a:r>
            <a:endParaRPr lang="cs-CZ" sz="4500" dirty="0">
              <a:solidFill>
                <a:srgbClr val="002060"/>
              </a:solidFill>
              <a:ea typeface="Calibri"/>
              <a:cs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392480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Právní vědomí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701007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b="1" dirty="0" smtClean="0"/>
              <a:t>Právní </a:t>
            </a:r>
            <a:r>
              <a:rPr lang="cs-CZ" b="1" dirty="0"/>
              <a:t>vědomí </a:t>
            </a:r>
            <a:r>
              <a:rPr lang="cs-CZ" dirty="0" smtClean="0"/>
              <a:t>je </a:t>
            </a:r>
            <a:r>
              <a:rPr lang="cs-CZ" dirty="0"/>
              <a:t>to </a:t>
            </a:r>
            <a:r>
              <a:rPr lang="cs-CZ" dirty="0">
                <a:solidFill>
                  <a:srgbClr val="FF0000"/>
                </a:solidFill>
              </a:rPr>
              <a:t>znalost 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dirty="0" smtClean="0"/>
              <a:t>právních </a:t>
            </a:r>
            <a:r>
              <a:rPr lang="cs-CZ" dirty="0"/>
              <a:t>předpisů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a 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přesvědčení </a:t>
            </a:r>
            <a:r>
              <a:rPr lang="cs-CZ" dirty="0"/>
              <a:t>o jejich spravedlnosti 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a </a:t>
            </a:r>
            <a:r>
              <a:rPr lang="cs-CZ" dirty="0"/>
              <a:t>nutnosti je dodržovat.</a:t>
            </a:r>
          </a:p>
          <a:p>
            <a:pPr marL="0" indent="0">
              <a:buNone/>
            </a:pPr>
            <a:r>
              <a:rPr lang="cs-CZ" dirty="0"/>
              <a:t> 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7" name="Picture 3" descr="C:\Program Files\Microsoft Office\MEDIA\CAGCAT10\j030084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157192"/>
            <a:ext cx="1815084" cy="152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9766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Zásady právního vědomí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Základní </a:t>
            </a:r>
            <a:r>
              <a:rPr lang="cs-CZ" b="1" dirty="0"/>
              <a:t>zásady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Před </a:t>
            </a:r>
            <a:r>
              <a:rPr lang="cs-CZ" dirty="0"/>
              <a:t>zákonem jsme si všichni rovni.</a:t>
            </a:r>
          </a:p>
          <a:p>
            <a:r>
              <a:rPr lang="cs-CZ" dirty="0" smtClean="0"/>
              <a:t>Každý </a:t>
            </a:r>
            <a:r>
              <a:rPr lang="cs-CZ" dirty="0"/>
              <a:t>člověk má </a:t>
            </a:r>
            <a:r>
              <a:rPr lang="cs-CZ" dirty="0">
                <a:solidFill>
                  <a:srgbClr val="FF0000"/>
                </a:solidFill>
              </a:rPr>
              <a:t>povinnost </a:t>
            </a:r>
            <a:r>
              <a:rPr lang="cs-CZ" dirty="0"/>
              <a:t>seznámit se se zákony.</a:t>
            </a:r>
          </a:p>
          <a:p>
            <a:r>
              <a:rPr lang="cs-CZ" dirty="0" smtClean="0"/>
              <a:t>Občané </a:t>
            </a:r>
            <a:r>
              <a:rPr lang="cs-CZ" dirty="0"/>
              <a:t>jsou za porušení zákonů trestáni podle stejných zákonů.</a:t>
            </a:r>
          </a:p>
          <a:p>
            <a:endParaRPr lang="cs-CZ" dirty="0"/>
          </a:p>
        </p:txBody>
      </p:sp>
      <p:pic>
        <p:nvPicPr>
          <p:cNvPr id="2051" name="Picture 3" descr="C:\Users\Marcelka\AppData\Local\Microsoft\Windows\Temporary Internet Files\Content.IE5\E8S3FLZX\MP9004028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8447" y="1484784"/>
            <a:ext cx="1883701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81610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Způsobilost k právním úkonům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Způsobilost </a:t>
            </a:r>
            <a:r>
              <a:rPr lang="cs-CZ" dirty="0"/>
              <a:t>k právním úkonům vzniká od </a:t>
            </a:r>
            <a:r>
              <a:rPr lang="cs-CZ" b="1" dirty="0"/>
              <a:t>18 </a:t>
            </a:r>
            <a:r>
              <a:rPr lang="cs-CZ" b="1" dirty="0" smtClean="0"/>
              <a:t>let věku.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Nezletilé děti zastupují </a:t>
            </a:r>
            <a:r>
              <a:rPr lang="cs-CZ" b="1" dirty="0"/>
              <a:t>rodiče nebo poručníci</a:t>
            </a:r>
            <a:r>
              <a:rPr lang="cs-CZ" dirty="0"/>
              <a:t> N</a:t>
            </a:r>
            <a:r>
              <a:rPr lang="cs-CZ" dirty="0" smtClean="0"/>
              <a:t>áhradní  rodinná výchova -  </a:t>
            </a:r>
            <a:r>
              <a:rPr lang="cs-CZ" b="1" dirty="0"/>
              <a:t>zákonní zástupci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Někdy může být i zletilý člověk </a:t>
            </a:r>
            <a:r>
              <a:rPr lang="cs-CZ" b="1" dirty="0"/>
              <a:t>zbaven způsobilosti</a:t>
            </a:r>
            <a:r>
              <a:rPr lang="cs-CZ" dirty="0"/>
              <a:t> k právním úkonům </a:t>
            </a:r>
            <a:r>
              <a:rPr lang="cs-CZ" dirty="0" smtClean="0"/>
              <a:t>(např</a:t>
            </a:r>
            <a:r>
              <a:rPr lang="cs-CZ" dirty="0"/>
              <a:t>. kvůli duševní nemoci).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3074" name="Picture 2" descr="C:\Users\Marcelka\AppData\Local\Microsoft\Windows\Temporary Internet Files\Content.IE5\JHJ5I4C4\MC9002119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6744" y="5517232"/>
            <a:ext cx="1810512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2791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Zastupování  advokáty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784976" cy="5112568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b="1" dirty="0" smtClean="0"/>
              <a:t>Právní předpisy jsou velmi složité.</a:t>
            </a:r>
          </a:p>
          <a:p>
            <a:pPr marL="0" indent="0" algn="ctr">
              <a:buNone/>
            </a:pPr>
            <a:r>
              <a:rPr lang="cs-CZ" dirty="0"/>
              <a:t>L</a:t>
            </a:r>
            <a:r>
              <a:rPr lang="cs-CZ" dirty="0" smtClean="0"/>
              <a:t>idé </a:t>
            </a:r>
            <a:r>
              <a:rPr lang="cs-CZ" dirty="0"/>
              <a:t>se nechávají </a:t>
            </a:r>
            <a:r>
              <a:rPr lang="cs-CZ" dirty="0" smtClean="0"/>
              <a:t>zastupovat </a:t>
            </a:r>
            <a:r>
              <a:rPr lang="cs-CZ" b="1" dirty="0" smtClean="0"/>
              <a:t>advokáty, </a:t>
            </a:r>
          </a:p>
          <a:p>
            <a:pPr marL="0" indent="0" algn="ctr">
              <a:buNone/>
            </a:pPr>
            <a:r>
              <a:rPr lang="cs-CZ" dirty="0" smtClean="0"/>
              <a:t>protože </a:t>
            </a:r>
            <a:r>
              <a:rPr lang="cs-CZ" dirty="0"/>
              <a:t>nemohou znát všechny právní předpisy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Po advokátech většinou chtějí: </a:t>
            </a:r>
            <a:endParaRPr lang="cs-CZ" dirty="0" smtClean="0"/>
          </a:p>
          <a:p>
            <a:r>
              <a:rPr lang="cs-CZ" b="1" dirty="0" smtClean="0"/>
              <a:t>sepsat smlouvy </a:t>
            </a:r>
          </a:p>
          <a:p>
            <a:r>
              <a:rPr lang="cs-CZ" b="1" dirty="0" smtClean="0"/>
              <a:t>poskytnout </a:t>
            </a:r>
            <a:r>
              <a:rPr lang="cs-CZ" b="1" dirty="0"/>
              <a:t>právní </a:t>
            </a:r>
            <a:r>
              <a:rPr lang="cs-CZ" b="1" dirty="0" smtClean="0"/>
              <a:t>rady</a:t>
            </a:r>
          </a:p>
          <a:p>
            <a:r>
              <a:rPr lang="cs-CZ" b="1" dirty="0" smtClean="0"/>
              <a:t>obhajobu </a:t>
            </a:r>
            <a:r>
              <a:rPr lang="cs-CZ" b="1" dirty="0"/>
              <a:t>v trestním řízení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V trestním řízení </a:t>
            </a:r>
            <a:r>
              <a:rPr lang="cs-CZ" b="1" dirty="0"/>
              <a:t>má každý právo</a:t>
            </a:r>
            <a:r>
              <a:rPr lang="cs-CZ" dirty="0"/>
              <a:t> na pomoc advokáta,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který </a:t>
            </a:r>
            <a:r>
              <a:rPr lang="cs-CZ" dirty="0"/>
              <a:t>ho zastupuje a radí mu.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3126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Pomoc notáře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Lidé potřebují pomoc </a:t>
            </a:r>
            <a:r>
              <a:rPr lang="cs-CZ" b="1" dirty="0" smtClean="0"/>
              <a:t>notáře</a:t>
            </a:r>
            <a:r>
              <a:rPr lang="cs-CZ" dirty="0" smtClean="0"/>
              <a:t>, </a:t>
            </a:r>
            <a:r>
              <a:rPr lang="cs-CZ" dirty="0"/>
              <a:t>když </a:t>
            </a:r>
            <a:r>
              <a:rPr lang="cs-CZ" dirty="0" smtClean="0"/>
              <a:t>chtějí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sepsat </a:t>
            </a:r>
            <a:r>
              <a:rPr lang="cs-CZ" b="1" dirty="0"/>
              <a:t>smlouvu o prodeji majetku a </a:t>
            </a:r>
            <a:r>
              <a:rPr lang="cs-CZ" b="1" dirty="0" smtClean="0"/>
              <a:t>nemovitosti</a:t>
            </a:r>
          </a:p>
          <a:p>
            <a:r>
              <a:rPr lang="cs-CZ" b="1" dirty="0" smtClean="0"/>
              <a:t>ověřit listiny</a:t>
            </a:r>
          </a:p>
          <a:p>
            <a:r>
              <a:rPr lang="cs-CZ" b="1" dirty="0" smtClean="0"/>
              <a:t>uložit </a:t>
            </a:r>
            <a:r>
              <a:rPr lang="cs-CZ" b="1" dirty="0"/>
              <a:t>listiny – závěť nebo peníze. </a:t>
            </a:r>
          </a:p>
        </p:txBody>
      </p:sp>
      <p:pic>
        <p:nvPicPr>
          <p:cNvPr id="7170" name="Picture 2" descr="C:\Users\Marcelka\AppData\Local\Microsoft\Windows\Temporary Internet Files\Content.IE5\HAJBB3WE\MC9002516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60648"/>
            <a:ext cx="1662112" cy="182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46777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778098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>
                <a:latin typeface="Arial"/>
                <a:ea typeface="Calibri"/>
                <a:cs typeface="Times New Roman"/>
              </a:rPr>
              <a:t/>
            </a:r>
            <a:br>
              <a:rPr lang="cs-CZ" b="1" dirty="0">
                <a:latin typeface="Arial"/>
                <a:ea typeface="Calibri"/>
                <a:cs typeface="Times New Roman"/>
              </a:rPr>
            </a:br>
            <a:r>
              <a:rPr lang="cs-CZ" b="1" dirty="0" smtClean="0">
                <a:solidFill>
                  <a:srgbClr val="002060"/>
                </a:solidFill>
                <a:latin typeface="Arial"/>
                <a:ea typeface="Calibri"/>
                <a:cs typeface="Times New Roman"/>
              </a:rPr>
              <a:t>Otázky </a:t>
            </a:r>
            <a:r>
              <a:rPr lang="cs-CZ" b="1" dirty="0" smtClean="0">
                <a:latin typeface="Arial"/>
                <a:ea typeface="Calibri"/>
                <a:cs typeface="Times New Roman"/>
              </a:rPr>
              <a:t>           </a:t>
            </a:r>
            <a:r>
              <a:rPr lang="cs-CZ" sz="4000" b="1" dirty="0" smtClean="0">
                <a:latin typeface="Arial"/>
                <a:ea typeface="Calibri"/>
                <a:cs typeface="Times New Roman"/>
              </a:rPr>
              <a:t>Právní </a:t>
            </a:r>
            <a:r>
              <a:rPr lang="cs-CZ" sz="4000" b="1" dirty="0">
                <a:latin typeface="Arial"/>
                <a:ea typeface="Calibri"/>
                <a:cs typeface="Times New Roman"/>
              </a:rPr>
              <a:t>vědomí   </a:t>
            </a:r>
            <a:r>
              <a:rPr lang="cs-CZ" dirty="0">
                <a:ea typeface="Calibri"/>
                <a:cs typeface="Times New Roman"/>
              </a:rPr>
              <a:t/>
            </a:r>
            <a:br>
              <a:rPr lang="cs-CZ" dirty="0">
                <a:ea typeface="Calibri"/>
                <a:cs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55000" lnSpcReduction="20000"/>
          </a:bodyPr>
          <a:lstStyle/>
          <a:p>
            <a:pPr lvl="0">
              <a:lnSpc>
                <a:spcPct val="115000"/>
              </a:lnSpc>
              <a:buFont typeface="+mj-lt"/>
              <a:buAutoNum type="arabicPeriod"/>
            </a:pPr>
            <a:endParaRPr lang="cs-CZ" sz="3800" dirty="0" smtClean="0">
              <a:latin typeface="Arial"/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sz="4400" dirty="0" smtClean="0">
                <a:latin typeface="Arial"/>
                <a:ea typeface="Calibri"/>
                <a:cs typeface="Times New Roman"/>
              </a:rPr>
              <a:t>Co </a:t>
            </a:r>
            <a:r>
              <a:rPr lang="cs-CZ" sz="4400" dirty="0">
                <a:latin typeface="Arial"/>
                <a:ea typeface="Calibri"/>
                <a:cs typeface="Times New Roman"/>
              </a:rPr>
              <a:t>je </a:t>
            </a:r>
            <a:r>
              <a:rPr lang="cs-CZ" sz="4400" dirty="0" smtClean="0">
                <a:latin typeface="Arial"/>
                <a:ea typeface="Calibri"/>
                <a:cs typeface="Times New Roman"/>
              </a:rPr>
              <a:t>to právní vědomí?  </a:t>
            </a:r>
            <a:r>
              <a:rPr lang="cs-CZ" sz="4400" dirty="0">
                <a:latin typeface="Arial"/>
                <a:ea typeface="Calibri"/>
                <a:cs typeface="Times New Roman"/>
              </a:rPr>
              <a:t>znalost právních </a:t>
            </a:r>
            <a:r>
              <a:rPr lang="cs-CZ" sz="4400" dirty="0" smtClean="0">
                <a:latin typeface="Arial"/>
                <a:ea typeface="Calibri"/>
                <a:cs typeface="Times New Roman"/>
              </a:rPr>
              <a:t>předpisů</a:t>
            </a:r>
            <a:endParaRPr lang="cs-CZ" sz="44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sz="4400" b="1" dirty="0">
                <a:latin typeface="Arial"/>
                <a:ea typeface="Calibri"/>
                <a:cs typeface="Times New Roman"/>
              </a:rPr>
              <a:t>Jaké jsou základní zásady právního vědomí?</a:t>
            </a:r>
            <a:r>
              <a:rPr lang="cs-CZ" sz="4400" dirty="0">
                <a:latin typeface="Arial"/>
                <a:ea typeface="Calibri"/>
                <a:cs typeface="Times New Roman"/>
              </a:rPr>
              <a:t>    </a:t>
            </a:r>
            <a:endParaRPr lang="cs-CZ" sz="44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sz="4400" dirty="0">
                <a:latin typeface="Arial"/>
                <a:ea typeface="Calibri"/>
                <a:cs typeface="Times New Roman"/>
              </a:rPr>
              <a:t>Jsou občané za porušení zákonů trestáni podle stejných zákonů?  </a:t>
            </a:r>
            <a:endParaRPr lang="cs-CZ" sz="44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sz="4400" dirty="0">
                <a:latin typeface="Arial"/>
                <a:ea typeface="Calibri"/>
                <a:cs typeface="Times New Roman"/>
              </a:rPr>
              <a:t>Od kolika let vzniká způsobilost k právním úkonům?</a:t>
            </a:r>
            <a:endParaRPr lang="cs-CZ" sz="44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sz="4400" dirty="0">
                <a:latin typeface="Arial"/>
                <a:ea typeface="Calibri"/>
                <a:cs typeface="Times New Roman"/>
              </a:rPr>
              <a:t>Kdo zastupuje nezletilé děti?.</a:t>
            </a:r>
            <a:endParaRPr lang="cs-CZ" sz="44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sz="4400" dirty="0">
                <a:latin typeface="Arial"/>
                <a:ea typeface="Calibri"/>
                <a:cs typeface="Times New Roman"/>
              </a:rPr>
              <a:t>Kdy je zletilý člověk </a:t>
            </a:r>
            <a:r>
              <a:rPr lang="cs-CZ" sz="4400" b="1" dirty="0">
                <a:latin typeface="Arial"/>
                <a:ea typeface="Calibri"/>
                <a:cs typeface="Times New Roman"/>
              </a:rPr>
              <a:t>zbaven způsobilosti</a:t>
            </a:r>
            <a:r>
              <a:rPr lang="cs-CZ" sz="4400" dirty="0">
                <a:latin typeface="Arial"/>
                <a:ea typeface="Calibri"/>
                <a:cs typeface="Times New Roman"/>
              </a:rPr>
              <a:t> k právním úkonům?</a:t>
            </a:r>
            <a:endParaRPr lang="cs-CZ" sz="44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sz="4400" b="1" dirty="0">
                <a:latin typeface="Arial"/>
                <a:ea typeface="Calibri"/>
                <a:cs typeface="Times New Roman"/>
              </a:rPr>
              <a:t>Proč se lidé nechávají zastupovat advokáty?</a:t>
            </a:r>
            <a:endParaRPr lang="cs-CZ" sz="44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sz="4400" dirty="0">
                <a:latin typeface="Arial"/>
                <a:ea typeface="Calibri"/>
                <a:cs typeface="Times New Roman"/>
              </a:rPr>
              <a:t>Co po advokátech většinou chtějí?  </a:t>
            </a:r>
            <a:endParaRPr lang="cs-CZ" sz="44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sz="4400" dirty="0">
                <a:latin typeface="Arial"/>
                <a:ea typeface="Calibri"/>
                <a:cs typeface="Times New Roman"/>
              </a:rPr>
              <a:t>Kdy žádají o pomoc </a:t>
            </a:r>
            <a:r>
              <a:rPr lang="cs-CZ" sz="4400" b="1" dirty="0">
                <a:latin typeface="Arial"/>
                <a:ea typeface="Calibri"/>
                <a:cs typeface="Times New Roman"/>
              </a:rPr>
              <a:t>notáře?</a:t>
            </a:r>
            <a:r>
              <a:rPr lang="cs-CZ" sz="4400" dirty="0">
                <a:latin typeface="Arial"/>
                <a:ea typeface="Calibri"/>
                <a:cs typeface="Times New Roman"/>
              </a:rPr>
              <a:t>  </a:t>
            </a:r>
            <a:endParaRPr lang="cs-CZ" sz="4400" dirty="0"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buFont typeface="+mj-lt"/>
              <a:buAutoNum type="arabicPeriod"/>
            </a:pPr>
            <a:r>
              <a:rPr lang="cs-CZ" sz="4400" dirty="0">
                <a:latin typeface="Arial"/>
                <a:ea typeface="Calibri"/>
                <a:cs typeface="Times New Roman"/>
              </a:rPr>
              <a:t>Kde mohou lidé najít zákony? </a:t>
            </a:r>
            <a:endParaRPr lang="cs-CZ" sz="4400" dirty="0">
              <a:ea typeface="Calibri"/>
              <a:cs typeface="Times New Roman"/>
            </a:endParaRPr>
          </a:p>
          <a:p>
            <a:pPr marL="11430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4400" dirty="0">
                <a:latin typeface="Arial"/>
                <a:ea typeface="Calibri"/>
                <a:cs typeface="Times New Roman"/>
              </a:rPr>
              <a:t> </a:t>
            </a:r>
            <a:endParaRPr lang="cs-CZ" sz="4400" dirty="0">
              <a:ea typeface="Calibri"/>
              <a:cs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47191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Orgány právní </a:t>
            </a:r>
            <a:r>
              <a:rPr lang="cs-CZ" b="1" dirty="0" smtClean="0">
                <a:solidFill>
                  <a:srgbClr val="FF0000"/>
                </a:solidFill>
              </a:rPr>
              <a:t>moci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/>
              <a:t> </a:t>
            </a:r>
            <a:r>
              <a:rPr lang="cs-CZ" b="1" dirty="0" smtClean="0"/>
              <a:t>Co </a:t>
            </a:r>
            <a:r>
              <a:rPr lang="cs-CZ" b="1" dirty="0"/>
              <a:t>jsou to orgány právní moci?</a:t>
            </a:r>
            <a:endParaRPr lang="cs-CZ" dirty="0"/>
          </a:p>
          <a:p>
            <a:pPr marL="0" indent="0">
              <a:buNone/>
            </a:pPr>
            <a:r>
              <a:rPr lang="cs-CZ" sz="3900" b="1" dirty="0" smtClean="0">
                <a:solidFill>
                  <a:srgbClr val="FF0000"/>
                </a:solidFill>
              </a:rPr>
              <a:t>Policie</a:t>
            </a:r>
          </a:p>
          <a:p>
            <a:pPr marL="0" indent="0">
              <a:buNone/>
            </a:pPr>
            <a:r>
              <a:rPr lang="cs-CZ" sz="3900" b="1" dirty="0" smtClean="0">
                <a:solidFill>
                  <a:srgbClr val="FF0000"/>
                </a:solidFill>
              </a:rPr>
              <a:t>Státní zastupitelství</a:t>
            </a:r>
          </a:p>
          <a:p>
            <a:pPr marL="0" indent="0">
              <a:buNone/>
            </a:pPr>
            <a:r>
              <a:rPr lang="cs-CZ" sz="3900" b="1" dirty="0">
                <a:solidFill>
                  <a:srgbClr val="FF0000"/>
                </a:solidFill>
              </a:rPr>
              <a:t>Soudy</a:t>
            </a:r>
          </a:p>
          <a:p>
            <a:pPr marL="0" indent="0">
              <a:buNone/>
            </a:pPr>
            <a:r>
              <a:rPr lang="cs-CZ" sz="3900" b="1" dirty="0" smtClean="0">
                <a:solidFill>
                  <a:srgbClr val="FF0000"/>
                </a:solidFill>
              </a:rPr>
              <a:t>Úřady – správní orgány</a:t>
            </a:r>
            <a:endParaRPr lang="cs-CZ" sz="39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900" dirty="0">
                <a:solidFill>
                  <a:srgbClr val="FF0000"/>
                </a:solidFill>
              </a:rPr>
              <a:t> </a:t>
            </a:r>
          </a:p>
          <a:p>
            <a:pPr marL="0" lvl="0" indent="0">
              <a:buNone/>
            </a:pPr>
            <a:r>
              <a:rPr lang="cs-CZ" b="1" dirty="0"/>
              <a:t>Co má za úkol ombudsman?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Veřejný ochrance práv, pokud se lidé nedomohou jinak spravedlnosti, pomáhá jim na úřadech.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94710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Policie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rmAutofit fontScale="85000" lnSpcReduction="10000"/>
          </a:bodyPr>
          <a:lstStyle/>
          <a:p>
            <a:pPr marL="0" lvl="0" indent="0">
              <a:buNone/>
            </a:pPr>
            <a:endParaRPr lang="cs-CZ" b="1" dirty="0" smtClean="0"/>
          </a:p>
          <a:p>
            <a:pPr marL="0" lvl="0" indent="0">
              <a:buNone/>
            </a:pPr>
            <a:r>
              <a:rPr lang="cs-CZ" b="1" dirty="0" smtClean="0"/>
              <a:t>Co </a:t>
            </a:r>
            <a:r>
              <a:rPr lang="cs-CZ" b="1" dirty="0"/>
              <a:t>to je policie?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Ozbrojený bezpečnostní sbor.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lvl="0" indent="0">
              <a:buNone/>
            </a:pPr>
            <a:r>
              <a:rPr lang="cs-CZ" b="1" dirty="0"/>
              <a:t>Jaký má hlavní úkol?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Udržuje pořádek. Chrání bezpečnost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sz="8500" dirty="0" smtClean="0">
                <a:solidFill>
                  <a:srgbClr val="002060"/>
                </a:solidFill>
                <a:latin typeface="Brush Script MT" panose="03060802040406070304" pitchFamily="66" charset="0"/>
              </a:rPr>
              <a:t>Pomáhat a chránit</a:t>
            </a:r>
            <a:endParaRPr lang="cs-CZ" sz="8500" dirty="0">
              <a:solidFill>
                <a:srgbClr val="002060"/>
              </a:solidFill>
              <a:latin typeface="Brush Script MT" panose="03060802040406070304" pitchFamily="66" charset="0"/>
            </a:endParaRPr>
          </a:p>
          <a:p>
            <a:pPr marL="0" indent="0">
              <a:buNone/>
            </a:pPr>
            <a:r>
              <a:rPr lang="cs-CZ" b="1" dirty="0"/>
              <a:t> </a:t>
            </a:r>
            <a:r>
              <a:rPr lang="cs-CZ" b="1" dirty="0" smtClean="0"/>
              <a:t>Pod </a:t>
            </a:r>
            <a:r>
              <a:rPr lang="cs-CZ" b="1" dirty="0"/>
              <a:t>kterým ministerstvem pracuje policie?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Ministerstvo vnitra.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194" name="Picture 2" descr="C:\Users\Marcelka\AppData\Local\Microsoft\Windows\Temporary Internet Files\Content.IE5\E8S3FLZX\MC9003392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20228" y="404665"/>
            <a:ext cx="1829509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23152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Úkoly policie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 fontScale="70000" lnSpcReduction="20000"/>
          </a:bodyPr>
          <a:lstStyle/>
          <a:p>
            <a:pPr marL="0" lvl="0" indent="0">
              <a:buNone/>
            </a:pPr>
            <a:endParaRPr lang="cs-CZ" sz="3400" b="1" dirty="0" smtClean="0"/>
          </a:p>
          <a:p>
            <a:pPr marL="0" lvl="0" indent="0">
              <a:buNone/>
            </a:pPr>
            <a:r>
              <a:rPr lang="cs-CZ" sz="3400" b="1" dirty="0" smtClean="0"/>
              <a:t>KTERÉ </a:t>
            </a:r>
            <a:r>
              <a:rPr lang="cs-CZ" sz="3400" b="1" dirty="0"/>
              <a:t>ÚKOLY PLNÍ SMĚREM</a:t>
            </a:r>
            <a:r>
              <a:rPr lang="cs-CZ" sz="3400" b="1" dirty="0" smtClean="0"/>
              <a:t>:</a:t>
            </a:r>
          </a:p>
          <a:p>
            <a:pPr marL="0" lvl="0" indent="0">
              <a:buNone/>
            </a:pPr>
            <a:endParaRPr lang="cs-CZ" dirty="0"/>
          </a:p>
          <a:p>
            <a:r>
              <a:rPr lang="cs-CZ" b="1" dirty="0" smtClean="0"/>
              <a:t>k</a:t>
            </a:r>
            <a:r>
              <a:rPr lang="cs-CZ" b="1" dirty="0"/>
              <a:t> občanům?  </a:t>
            </a:r>
            <a:r>
              <a:rPr lang="cs-CZ" dirty="0"/>
              <a:t>Chrání jejich bezpečnost a majetek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dirty="0" smtClean="0"/>
              <a:t>ke </a:t>
            </a:r>
            <a:r>
              <a:rPr lang="cs-CZ" b="1" dirty="0"/>
              <a:t>shromážděním lidí?  </a:t>
            </a:r>
            <a:r>
              <a:rPr lang="cs-CZ" dirty="0"/>
              <a:t>Udržuje</a:t>
            </a:r>
            <a:r>
              <a:rPr lang="cs-CZ" b="1" dirty="0"/>
              <a:t> </a:t>
            </a:r>
            <a:r>
              <a:rPr lang="cs-CZ" dirty="0"/>
              <a:t>pořádek při manifestacích, kulturních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a sportovních </a:t>
            </a:r>
            <a:r>
              <a:rPr lang="cs-CZ" dirty="0"/>
              <a:t>akcích</a:t>
            </a:r>
            <a:r>
              <a:rPr lang="cs-CZ" b="1" dirty="0" smtClean="0"/>
              <a:t>.</a:t>
            </a:r>
          </a:p>
          <a:p>
            <a:endParaRPr lang="cs-CZ" dirty="0"/>
          </a:p>
          <a:p>
            <a:r>
              <a:rPr lang="cs-CZ" b="1" dirty="0" smtClean="0"/>
              <a:t>ke </a:t>
            </a:r>
            <a:r>
              <a:rPr lang="cs-CZ" b="1" dirty="0"/>
              <a:t>zločincům?   </a:t>
            </a:r>
            <a:r>
              <a:rPr lang="cs-CZ" dirty="0"/>
              <a:t>Odhaluje trestné činy, terorismus a organizovaný zločin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/>
              <a:t>ke </a:t>
            </a:r>
            <a:r>
              <a:rPr lang="cs-CZ" b="1" dirty="0"/>
              <a:t>státním </a:t>
            </a:r>
            <a:r>
              <a:rPr lang="cs-CZ" b="1" dirty="0" smtClean="0"/>
              <a:t>hranicím</a:t>
            </a:r>
            <a:r>
              <a:rPr lang="cs-CZ" b="1" dirty="0"/>
              <a:t>?   </a:t>
            </a:r>
            <a:r>
              <a:rPr lang="cs-CZ" dirty="0"/>
              <a:t>Chrání hranice - cizinecká a pohraniční policie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/>
              <a:t>k</a:t>
            </a:r>
            <a:r>
              <a:rPr lang="cs-CZ" b="1" dirty="0"/>
              <a:t> osobnostem a úřadům?  </a:t>
            </a:r>
            <a:r>
              <a:rPr lang="cs-CZ" dirty="0"/>
              <a:t>Ochraňuje osobnosti, politiky úřady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/>
              <a:t>směrem </a:t>
            </a:r>
            <a:r>
              <a:rPr lang="cs-CZ" b="1" dirty="0"/>
              <a:t>k dopravě?   </a:t>
            </a:r>
            <a:r>
              <a:rPr lang="cs-CZ" dirty="0"/>
              <a:t>Plynulost a bezpečnost v dopravě.</a:t>
            </a:r>
          </a:p>
          <a:p>
            <a:pPr marL="0" indent="0">
              <a:buNone/>
            </a:pPr>
            <a:r>
              <a:rPr lang="cs-CZ" b="1" dirty="0"/>
              <a:t>	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0"/>
            <a:ext cx="2995097" cy="2204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63532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Policisté mají </a:t>
            </a:r>
            <a:r>
              <a:rPr lang="cs-CZ" sz="2800" b="1" dirty="0"/>
              <a:t>přesně určené pravomoci a právo užívat donucovací prostředky.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600201"/>
            <a:ext cx="7571184" cy="392906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9218" name="Picture 2" descr="C:\Users\Marcelka\AppData\Local\Microsoft\Windows\Temporary Internet Files\Content.IE5\HAJBB3WE\MP9002022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511894"/>
            <a:ext cx="3024336" cy="4365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Marcelka\AppData\Local\Microsoft\Windows\Temporary Internet Files\Content.IE5\SMQE8UKY\MP9002022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322" y="1196752"/>
            <a:ext cx="4504534" cy="3032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Marcelka\AppData\Local\Microsoft\Windows\Temporary Internet Files\Content.IE5\JHJ5I4C4\MP90040084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229100"/>
            <a:ext cx="390207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156744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Náročná práce policie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932" y="1700808"/>
            <a:ext cx="8655868" cy="489654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pl-PL" sz="2400" b="1" dirty="0" smtClean="0"/>
          </a:p>
          <a:p>
            <a:pPr marL="0" indent="0">
              <a:buNone/>
            </a:pPr>
            <a:r>
              <a:rPr lang="pl-PL" sz="2400" b="1" dirty="0" smtClean="0"/>
              <a:t>Cizinci </a:t>
            </a:r>
            <a:r>
              <a:rPr lang="pl-PL" sz="2400" b="1" dirty="0"/>
              <a:t>zatčení v Česku byli napojeni na Al-Káidu. </a:t>
            </a:r>
            <a:endParaRPr lang="pl-PL" sz="2400" b="1" dirty="0" smtClean="0"/>
          </a:p>
          <a:p>
            <a:endParaRPr lang="pl-PL" sz="2400" b="1" dirty="0"/>
          </a:p>
          <a:p>
            <a:endParaRPr lang="pl-PL" sz="2400" b="1" dirty="0" smtClean="0"/>
          </a:p>
          <a:p>
            <a:endParaRPr lang="pl-PL" sz="2400" b="1" dirty="0"/>
          </a:p>
          <a:p>
            <a:endParaRPr lang="pl-PL" sz="2400" b="1" dirty="0" smtClean="0"/>
          </a:p>
          <a:p>
            <a:endParaRPr lang="pl-PL" sz="2400" b="1" dirty="0"/>
          </a:p>
          <a:p>
            <a:endParaRPr lang="pl-PL" sz="2400" b="1" dirty="0" smtClean="0"/>
          </a:p>
          <a:p>
            <a:endParaRPr lang="pl-PL" sz="2400" b="1" dirty="0"/>
          </a:p>
          <a:p>
            <a:endParaRPr lang="pl-PL" sz="2400" b="1" dirty="0" smtClean="0"/>
          </a:p>
          <a:p>
            <a:endParaRPr lang="pl-PL" sz="2400" b="1" dirty="0"/>
          </a:p>
          <a:p>
            <a:pPr marL="0" indent="0">
              <a:buNone/>
            </a:pPr>
            <a:r>
              <a:rPr lang="cs-CZ" sz="2400" b="1" dirty="0" smtClean="0"/>
              <a:t>                                                                                  Zatčení </a:t>
            </a:r>
            <a:r>
              <a:rPr lang="cs-CZ" sz="2400" b="1" dirty="0" err="1"/>
              <a:t>rowdies</a:t>
            </a:r>
            <a:r>
              <a:rPr lang="cs-CZ" sz="2400" b="1" dirty="0"/>
              <a:t> v Praze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717032"/>
            <a:ext cx="3456384" cy="2248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932" y="2564905"/>
            <a:ext cx="5227435" cy="3744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0"/>
            <a:ext cx="3462510" cy="25649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604384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Městská policie hledá injekční stříkačky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507288" cy="514543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Městská policie má </a:t>
            </a:r>
          </a:p>
          <a:p>
            <a:pPr marL="0" indent="0">
              <a:buNone/>
            </a:pPr>
            <a:r>
              <a:rPr lang="cs-CZ" sz="2800" dirty="0" smtClean="0"/>
              <a:t>práci s bezdomovci</a:t>
            </a:r>
            <a:endParaRPr lang="cs-CZ" sz="2800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85914" y="3833664"/>
            <a:ext cx="4565353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41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751" y="885502"/>
            <a:ext cx="3537942" cy="26534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4566" y="885502"/>
            <a:ext cx="3588048" cy="2691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779247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Pravomoci policie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20680"/>
          </a:xfrm>
        </p:spPr>
        <p:txBody>
          <a:bodyPr>
            <a:normAutofit fontScale="77500" lnSpcReduction="20000"/>
          </a:bodyPr>
          <a:lstStyle/>
          <a:p>
            <a:pPr marL="0" lvl="0" indent="0">
              <a:buNone/>
            </a:pPr>
            <a:endParaRPr lang="cs-CZ" b="1" dirty="0" smtClean="0"/>
          </a:p>
          <a:p>
            <a:pPr marL="0" lvl="0" indent="0">
              <a:buNone/>
            </a:pPr>
            <a:endParaRPr lang="cs-CZ" b="1" dirty="0"/>
          </a:p>
          <a:p>
            <a:pPr marL="0" lvl="0" indent="0">
              <a:buNone/>
            </a:pPr>
            <a:endParaRPr lang="cs-CZ" b="1" dirty="0" smtClean="0"/>
          </a:p>
          <a:p>
            <a:pPr marL="0" lvl="0" indent="0">
              <a:buNone/>
            </a:pPr>
            <a:endParaRPr lang="cs-CZ" b="1" dirty="0"/>
          </a:p>
          <a:p>
            <a:pPr marL="0" lvl="0" indent="0">
              <a:buNone/>
            </a:pPr>
            <a:endParaRPr lang="cs-CZ" b="1" dirty="0" smtClean="0"/>
          </a:p>
          <a:p>
            <a:pPr marL="0" lvl="0" indent="0">
              <a:buNone/>
            </a:pPr>
            <a:r>
              <a:rPr lang="cs-CZ" b="1" dirty="0" smtClean="0"/>
              <a:t>Jak </a:t>
            </a:r>
            <a:r>
              <a:rPr lang="cs-CZ" b="1" dirty="0"/>
              <a:t>policisté vědí, jak si počínat</a:t>
            </a:r>
            <a:r>
              <a:rPr lang="cs-CZ" b="1" dirty="0" smtClean="0"/>
              <a:t>?                  </a:t>
            </a:r>
            <a:r>
              <a:rPr lang="cs-CZ" sz="2100" b="1" dirty="0" smtClean="0"/>
              <a:t>Mluvčí policie Petra </a:t>
            </a:r>
            <a:r>
              <a:rPr lang="cs-CZ" sz="2100" b="1" dirty="0" err="1" smtClean="0"/>
              <a:t>Vedrová</a:t>
            </a:r>
            <a:endParaRPr lang="cs-CZ" sz="2100" dirty="0"/>
          </a:p>
          <a:p>
            <a:pPr marL="0" indent="0">
              <a:buNone/>
            </a:pPr>
            <a:r>
              <a:rPr lang="cs-CZ" dirty="0"/>
              <a:t>Mají přesně určené pravomoci a právo užívat donucovací prostředky. Nejprve je vyzvou, aby přestali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b="1" dirty="0"/>
              <a:t>Kde nosí policisté odznak a služební průkaz?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Na uniformě. Vždy u sebe.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lvl="0" indent="0">
              <a:buNone/>
            </a:pPr>
            <a:r>
              <a:rPr lang="cs-CZ" b="1" dirty="0"/>
              <a:t>Kdy se máme obracet na policii?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Př. Vidíme trestný čin. Někdo dlouho nevychází z bytu. Velký hluk. Podnapilý leží, obtěžuje. Vandalismus. Sprejer. Rvačka. Sebevražda nebo hrozba.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5652"/>
            <a:ext cx="3024336" cy="22347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96663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/>
          <a:lstStyle/>
          <a:p>
            <a:pPr algn="l"/>
            <a:r>
              <a:rPr lang="cs-CZ" b="1" dirty="0">
                <a:solidFill>
                  <a:srgbClr val="FF0000"/>
                </a:solidFill>
              </a:rPr>
              <a:t>Pravomoci policie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00808"/>
            <a:ext cx="8964488" cy="4968552"/>
          </a:xfrm>
        </p:spPr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cs-CZ" b="1" dirty="0" smtClean="0"/>
              <a:t>Má </a:t>
            </a:r>
            <a:r>
              <a:rPr lang="cs-CZ" b="1" dirty="0"/>
              <a:t>policista právo nás legitimovat?</a:t>
            </a:r>
            <a:endParaRPr lang="cs-CZ" dirty="0"/>
          </a:p>
          <a:p>
            <a:pPr marL="0" lvl="0" indent="0">
              <a:buNone/>
            </a:pPr>
            <a:r>
              <a:rPr lang="cs-CZ" dirty="0"/>
              <a:t>Pokud nás přistihne při trestném činu. </a:t>
            </a: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Jsme-li </a:t>
            </a:r>
            <a:r>
              <a:rPr lang="cs-CZ" dirty="0"/>
              <a:t>hledaná osoba</a:t>
            </a:r>
            <a:r>
              <a:rPr lang="cs-CZ" dirty="0" smtClean="0"/>
              <a:t>.</a:t>
            </a:r>
            <a:r>
              <a:rPr lang="cs-CZ" b="1" dirty="0"/>
              <a:t> </a:t>
            </a:r>
            <a:endParaRPr lang="cs-CZ" b="1" dirty="0" smtClean="0"/>
          </a:p>
          <a:p>
            <a:pPr marL="0" lvl="0" indent="0">
              <a:buNone/>
            </a:pPr>
            <a:endParaRPr lang="cs-CZ" b="1" dirty="0" smtClean="0"/>
          </a:p>
          <a:p>
            <a:pPr marL="0" lvl="0" indent="0">
              <a:buNone/>
            </a:pPr>
            <a:r>
              <a:rPr lang="cs-CZ" b="1" dirty="0" smtClean="0"/>
              <a:t>Co </a:t>
            </a:r>
            <a:r>
              <a:rPr lang="cs-CZ" b="1" dirty="0"/>
              <a:t>udělat, když vidíme výtržníka nebo vandala?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Voláme policii, neřešíme to sami.</a:t>
            </a:r>
          </a:p>
          <a:p>
            <a:pPr mar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b="1" dirty="0"/>
              <a:t>Co když policistu neuposlechneme nebo na něj zaútočíme?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Jsme stíhání. Je to trestný čin útoku na veřejného činitele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1281" y="0"/>
            <a:ext cx="2923208" cy="1844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10481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002060"/>
                </a:solidFill>
                <a:latin typeface="Arial"/>
                <a:ea typeface="Times New Roman"/>
              </a:rPr>
              <a:t>Otázky </a:t>
            </a:r>
            <a:r>
              <a:rPr lang="cs-CZ" sz="2700" b="1" dirty="0" smtClean="0">
                <a:latin typeface="Arial"/>
                <a:ea typeface="Times New Roman"/>
              </a:rPr>
              <a:t>     Orgány </a:t>
            </a:r>
            <a:r>
              <a:rPr lang="cs-CZ" sz="2700" b="1" dirty="0">
                <a:latin typeface="Arial"/>
                <a:ea typeface="Times New Roman"/>
              </a:rPr>
              <a:t>právní moci. </a:t>
            </a:r>
            <a:r>
              <a:rPr lang="cs-CZ" b="1" dirty="0">
                <a:latin typeface="Arial"/>
                <a:ea typeface="Times New Roman"/>
              </a:rPr>
              <a:t>Policie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>
            <a:normAutofit fontScale="55000" lnSpcReduction="20000"/>
          </a:bodyPr>
          <a:lstStyle/>
          <a:p>
            <a:pPr lvl="0">
              <a:buFont typeface="+mj-lt"/>
              <a:buAutoNum type="arabicPeriod"/>
            </a:pPr>
            <a:r>
              <a:rPr lang="cs-CZ" dirty="0">
                <a:latin typeface="Arial"/>
                <a:ea typeface="Times New Roman"/>
              </a:rPr>
              <a:t>Co jsou to orgány právní moci?</a:t>
            </a:r>
            <a:endParaRPr lang="cs-CZ" dirty="0">
              <a:latin typeface="Times New Roman"/>
              <a:ea typeface="Times New Roman"/>
            </a:endParaRPr>
          </a:p>
          <a:p>
            <a:pPr lvl="0">
              <a:buFont typeface="+mj-lt"/>
              <a:buAutoNum type="arabicPeriod"/>
            </a:pPr>
            <a:r>
              <a:rPr lang="cs-CZ" dirty="0">
                <a:latin typeface="Arial"/>
                <a:ea typeface="Times New Roman"/>
              </a:rPr>
              <a:t>Co má za úkol ombudsman?</a:t>
            </a:r>
            <a:endParaRPr lang="cs-CZ" dirty="0">
              <a:latin typeface="Times New Roman"/>
              <a:ea typeface="Times New Roman"/>
            </a:endParaRPr>
          </a:p>
          <a:p>
            <a:pPr lvl="0">
              <a:buFont typeface="+mj-lt"/>
              <a:buAutoNum type="arabicPeriod"/>
            </a:pPr>
            <a:r>
              <a:rPr lang="cs-CZ" dirty="0">
                <a:latin typeface="Arial"/>
                <a:ea typeface="Times New Roman"/>
              </a:rPr>
              <a:t>Co to je policie?</a:t>
            </a:r>
            <a:endParaRPr lang="cs-CZ" dirty="0">
              <a:latin typeface="Times New Roman"/>
              <a:ea typeface="Times New Roman"/>
            </a:endParaRPr>
          </a:p>
          <a:p>
            <a:pPr lvl="0">
              <a:buFont typeface="+mj-lt"/>
              <a:buAutoNum type="arabicPeriod"/>
            </a:pPr>
            <a:r>
              <a:rPr lang="cs-CZ" dirty="0">
                <a:latin typeface="Arial"/>
                <a:ea typeface="Times New Roman"/>
              </a:rPr>
              <a:t>Jaký má hlavní úkol?</a:t>
            </a:r>
            <a:endParaRPr lang="cs-CZ" dirty="0">
              <a:latin typeface="Times New Roman"/>
              <a:ea typeface="Times New Roman"/>
            </a:endParaRPr>
          </a:p>
          <a:p>
            <a:pPr lvl="0">
              <a:buFont typeface="+mj-lt"/>
              <a:buAutoNum type="arabicPeriod"/>
            </a:pPr>
            <a:r>
              <a:rPr lang="cs-CZ" dirty="0">
                <a:latin typeface="Arial"/>
                <a:ea typeface="Times New Roman"/>
              </a:rPr>
              <a:t>Pod kterým ministerstvem pracuje policie?</a:t>
            </a:r>
            <a:endParaRPr lang="cs-CZ" dirty="0">
              <a:latin typeface="Times New Roman"/>
              <a:ea typeface="Times New Roman"/>
            </a:endParaRPr>
          </a:p>
          <a:p>
            <a:pPr lvl="0">
              <a:buFont typeface="+mj-lt"/>
              <a:buAutoNum type="arabicPeriod"/>
            </a:pPr>
            <a:r>
              <a:rPr lang="cs-CZ" dirty="0">
                <a:latin typeface="Arial"/>
                <a:ea typeface="Times New Roman"/>
              </a:rPr>
              <a:t>KTERÉ ÚKOLY PLNÍ SMĚREM:</a:t>
            </a:r>
            <a:endParaRPr lang="cs-CZ" dirty="0">
              <a:latin typeface="Times New Roman"/>
              <a:ea typeface="Times New Roman"/>
            </a:endParaRPr>
          </a:p>
          <a:p>
            <a:pPr marL="114300" indent="0"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- k občanům?</a:t>
            </a:r>
            <a:endParaRPr lang="cs-CZ" dirty="0">
              <a:latin typeface="Times New Roman"/>
              <a:ea typeface="Times New Roman"/>
            </a:endParaRPr>
          </a:p>
          <a:p>
            <a:pPr marL="114300" indent="0"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- ke shromážděním lidí?</a:t>
            </a:r>
            <a:endParaRPr lang="cs-CZ" dirty="0">
              <a:latin typeface="Times New Roman"/>
              <a:ea typeface="Times New Roman"/>
            </a:endParaRPr>
          </a:p>
          <a:p>
            <a:pPr marL="114300" indent="0"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- ke zločincům?</a:t>
            </a:r>
            <a:endParaRPr lang="cs-CZ" dirty="0">
              <a:latin typeface="Times New Roman"/>
              <a:ea typeface="Times New Roman"/>
            </a:endParaRPr>
          </a:p>
          <a:p>
            <a:pPr marL="114300" indent="0"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- ke státním hranicím,</a:t>
            </a:r>
            <a:endParaRPr lang="cs-CZ" dirty="0">
              <a:latin typeface="Times New Roman"/>
              <a:ea typeface="Times New Roman"/>
            </a:endParaRPr>
          </a:p>
          <a:p>
            <a:pPr marL="114300" indent="0"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- k osobnostem a úřadům?</a:t>
            </a:r>
            <a:endParaRPr lang="cs-CZ" dirty="0">
              <a:latin typeface="Times New Roman"/>
              <a:ea typeface="Times New Roman"/>
            </a:endParaRPr>
          </a:p>
          <a:p>
            <a:pPr marL="114300" lvl="0" indent="0">
              <a:buNone/>
            </a:pPr>
            <a:r>
              <a:rPr lang="cs-CZ" dirty="0">
                <a:latin typeface="Arial"/>
                <a:ea typeface="Times New Roman"/>
              </a:rPr>
              <a:t>- směrem k dopravě</a:t>
            </a:r>
            <a:r>
              <a:rPr lang="cs-CZ" dirty="0" smtClean="0">
                <a:latin typeface="Arial"/>
                <a:ea typeface="Times New Roman"/>
              </a:rPr>
              <a:t>?</a:t>
            </a:r>
            <a:endParaRPr lang="cs-CZ" dirty="0">
              <a:latin typeface="Times New Roman"/>
              <a:ea typeface="Times New Roman"/>
            </a:endParaRPr>
          </a:p>
          <a:p>
            <a:pPr marL="0" indent="0">
              <a:buNone/>
            </a:pPr>
            <a:r>
              <a:rPr lang="cs-CZ" dirty="0" smtClean="0">
                <a:latin typeface="Arial"/>
                <a:ea typeface="Times New Roman"/>
              </a:rPr>
              <a:t>7. Jak </a:t>
            </a:r>
            <a:r>
              <a:rPr lang="cs-CZ" dirty="0">
                <a:latin typeface="Arial"/>
                <a:ea typeface="Times New Roman"/>
              </a:rPr>
              <a:t>policisté vědí, jak si počínat</a:t>
            </a:r>
            <a:r>
              <a:rPr lang="cs-CZ" dirty="0" smtClean="0">
                <a:latin typeface="Arial"/>
                <a:ea typeface="Times New Roman"/>
              </a:rPr>
              <a:t>?</a:t>
            </a:r>
          </a:p>
          <a:p>
            <a:pPr marL="0" indent="0">
              <a:buNone/>
            </a:pPr>
            <a:r>
              <a:rPr lang="cs-CZ" dirty="0" smtClean="0">
                <a:latin typeface="Arial"/>
                <a:ea typeface="Times New Roman"/>
              </a:rPr>
              <a:t>8.  </a:t>
            </a:r>
            <a:r>
              <a:rPr lang="cs-CZ" dirty="0">
                <a:latin typeface="Arial"/>
                <a:ea typeface="Times New Roman"/>
              </a:rPr>
              <a:t>Kde nosí policisté odznak a </a:t>
            </a:r>
            <a:r>
              <a:rPr lang="cs-CZ" dirty="0" smtClean="0">
                <a:latin typeface="Arial"/>
                <a:ea typeface="Times New Roman"/>
              </a:rPr>
              <a:t>průkaz?</a:t>
            </a:r>
            <a:endParaRPr lang="cs-CZ" dirty="0">
              <a:latin typeface="Times New Roman"/>
              <a:ea typeface="Times New Roman"/>
            </a:endParaRPr>
          </a:p>
          <a:p>
            <a:pPr marL="0" lvl="0" indent="0">
              <a:buNone/>
            </a:pPr>
            <a:endParaRPr lang="cs-CZ" dirty="0">
              <a:latin typeface="Times New Roman"/>
              <a:ea typeface="Times New Roman"/>
            </a:endParaRPr>
          </a:p>
          <a:p>
            <a:pPr marL="0" indent="0">
              <a:buNone/>
            </a:pPr>
            <a:r>
              <a:rPr lang="cs-CZ" dirty="0" smtClean="0">
                <a:latin typeface="Arial"/>
                <a:ea typeface="Times New Roman"/>
              </a:rPr>
              <a:t>9.   Kdy </a:t>
            </a:r>
            <a:r>
              <a:rPr lang="cs-CZ" dirty="0">
                <a:latin typeface="Arial"/>
                <a:ea typeface="Times New Roman"/>
              </a:rPr>
              <a:t>se máme obracet na policii</a:t>
            </a:r>
            <a:r>
              <a:rPr lang="cs-CZ" dirty="0" smtClean="0">
                <a:latin typeface="Arial"/>
                <a:ea typeface="Times New Roman"/>
              </a:rPr>
              <a:t>?</a:t>
            </a:r>
            <a:r>
              <a:rPr lang="cs-CZ" dirty="0">
                <a:latin typeface="Arial"/>
                <a:ea typeface="Times New Roman"/>
              </a:rPr>
              <a:t> </a:t>
            </a:r>
            <a:endParaRPr lang="cs-CZ" dirty="0" smtClean="0">
              <a:latin typeface="Arial"/>
              <a:ea typeface="Times New Roman"/>
            </a:endParaRPr>
          </a:p>
          <a:p>
            <a:pPr marL="0" indent="0">
              <a:buNone/>
            </a:pPr>
            <a:r>
              <a:rPr lang="cs-CZ" dirty="0" smtClean="0">
                <a:latin typeface="Arial"/>
                <a:ea typeface="Times New Roman"/>
              </a:rPr>
              <a:t>10. Má </a:t>
            </a:r>
            <a:r>
              <a:rPr lang="cs-CZ" dirty="0">
                <a:latin typeface="Arial"/>
                <a:ea typeface="Times New Roman"/>
              </a:rPr>
              <a:t>policista právo nás legitimovat?</a:t>
            </a:r>
            <a:endParaRPr lang="cs-CZ" dirty="0">
              <a:latin typeface="Times New Roman"/>
              <a:ea typeface="Times New Roman"/>
            </a:endParaRPr>
          </a:p>
          <a:p>
            <a:pPr marL="0" lvl="0" indent="0">
              <a:buNone/>
            </a:pPr>
            <a:endParaRPr lang="cs-CZ" dirty="0">
              <a:latin typeface="Times New Roman"/>
              <a:ea typeface="Times New Roman"/>
            </a:endParaRPr>
          </a:p>
          <a:p>
            <a:pPr marL="0" lvl="0" indent="0">
              <a:buNone/>
            </a:pPr>
            <a:r>
              <a:rPr lang="cs-CZ" dirty="0" smtClean="0">
                <a:latin typeface="Arial"/>
                <a:ea typeface="Times New Roman"/>
              </a:rPr>
              <a:t>11. Co </a:t>
            </a:r>
            <a:r>
              <a:rPr lang="cs-CZ" dirty="0">
                <a:latin typeface="Arial"/>
                <a:ea typeface="Times New Roman"/>
              </a:rPr>
              <a:t>udělat, když vidíme výtržníka nebo vandala?</a:t>
            </a:r>
            <a:endParaRPr lang="cs-CZ" dirty="0">
              <a:latin typeface="Times New Roman"/>
              <a:ea typeface="Times New Roman"/>
            </a:endParaRPr>
          </a:p>
          <a:p>
            <a:pPr marL="0" lvl="0" indent="0">
              <a:buNone/>
            </a:pPr>
            <a:r>
              <a:rPr lang="cs-CZ" dirty="0" smtClean="0">
                <a:latin typeface="Arial"/>
                <a:ea typeface="Times New Roman"/>
              </a:rPr>
              <a:t>12. Co </a:t>
            </a:r>
            <a:r>
              <a:rPr lang="cs-CZ" dirty="0">
                <a:latin typeface="Arial"/>
                <a:ea typeface="Times New Roman"/>
              </a:rPr>
              <a:t>když policistu neuposlechneme nebo na něj zaútočíme?</a:t>
            </a:r>
            <a:endParaRPr lang="cs-CZ" dirty="0">
              <a:latin typeface="Times New Roman"/>
              <a:ea typeface="Times New Roman"/>
            </a:endParaRP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00498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Technika městské policie ve větších městech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258" y="1700808"/>
            <a:ext cx="3960440" cy="2346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7123" y="1484784"/>
            <a:ext cx="4116078" cy="23445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00711" y="4144822"/>
            <a:ext cx="2943289" cy="2171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44822"/>
            <a:ext cx="3221513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822391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l"/>
            <a:r>
              <a:rPr lang="cs-CZ" b="1" dirty="0">
                <a:solidFill>
                  <a:srgbClr val="FF0000"/>
                </a:solidFill>
              </a:rPr>
              <a:t>M</a:t>
            </a:r>
            <a:r>
              <a:rPr lang="cs-CZ" b="1" dirty="0" smtClean="0">
                <a:solidFill>
                  <a:srgbClr val="FF0000"/>
                </a:solidFill>
              </a:rPr>
              <a:t>ěstská policie - úkoly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8964488" cy="5157192"/>
          </a:xfrm>
        </p:spPr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r>
              <a:rPr lang="cs-CZ" b="1" dirty="0"/>
              <a:t>Co je to městská policie?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Velká města si zřizují městskou nebo obecní policii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Má menší </a:t>
            </a:r>
            <a:r>
              <a:rPr lang="cs-CZ" dirty="0" smtClean="0"/>
              <a:t>pravomoci než státní policie.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lvl="0" indent="0">
              <a:buNone/>
            </a:pPr>
            <a:r>
              <a:rPr lang="cs-CZ" b="1" dirty="0"/>
              <a:t>Které úkoly plní směrem </a:t>
            </a:r>
            <a:endParaRPr lang="cs-CZ" b="1" dirty="0" smtClean="0"/>
          </a:p>
          <a:p>
            <a:pPr marL="0" lvl="0" indent="0">
              <a:buNone/>
            </a:pPr>
            <a:endParaRPr lang="cs-CZ" dirty="0"/>
          </a:p>
          <a:p>
            <a:r>
              <a:rPr lang="cs-CZ" b="1" dirty="0" smtClean="0"/>
              <a:t>k</a:t>
            </a:r>
            <a:r>
              <a:rPr lang="cs-CZ" b="1" dirty="0"/>
              <a:t> dopravě?   </a:t>
            </a:r>
            <a:r>
              <a:rPr lang="cs-CZ" dirty="0"/>
              <a:t>Parkování, chodci a cyklisté, rychlost.</a:t>
            </a:r>
          </a:p>
          <a:p>
            <a:r>
              <a:rPr lang="cs-CZ" b="1" dirty="0" smtClean="0"/>
              <a:t>k</a:t>
            </a:r>
            <a:r>
              <a:rPr lang="cs-CZ" b="1" dirty="0"/>
              <a:t> mladistvým?   </a:t>
            </a:r>
            <a:r>
              <a:rPr lang="cs-CZ" dirty="0"/>
              <a:t>Alkohol, drogy.</a:t>
            </a:r>
          </a:p>
          <a:p>
            <a:r>
              <a:rPr lang="cs-CZ" b="1" dirty="0" smtClean="0"/>
              <a:t>k</a:t>
            </a:r>
            <a:r>
              <a:rPr lang="cs-CZ" b="1" dirty="0"/>
              <a:t> ochraně občanů?    </a:t>
            </a:r>
            <a:r>
              <a:rPr lang="cs-CZ" dirty="0"/>
              <a:t>Zloději, výtržníci, vandalové, opilci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k dětem?   </a:t>
            </a:r>
            <a:r>
              <a:rPr lang="cs-CZ" dirty="0" smtClean="0"/>
              <a:t>Hlídá přechody a u škol.</a:t>
            </a:r>
          </a:p>
          <a:p>
            <a:r>
              <a:rPr lang="cs-CZ" b="1" dirty="0" smtClean="0"/>
              <a:t>k</a:t>
            </a:r>
            <a:r>
              <a:rPr lang="cs-CZ" b="1" dirty="0"/>
              <a:t> veřejnému pořádku? </a:t>
            </a:r>
            <a:r>
              <a:rPr lang="cs-CZ" dirty="0"/>
              <a:t>Noční klid, znečišťování, odpadky </a:t>
            </a:r>
          </a:p>
          <a:p>
            <a:pPr marL="0" indent="0">
              <a:buNone/>
            </a:pPr>
            <a:r>
              <a:rPr lang="cs-CZ" dirty="0"/>
              <a:t>                                              </a:t>
            </a:r>
            <a:r>
              <a:rPr lang="cs-CZ" dirty="0" smtClean="0"/>
              <a:t> a  </a:t>
            </a:r>
            <a:r>
              <a:rPr lang="cs-CZ" dirty="0"/>
              <a:t>skládky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46304" y="0"/>
            <a:ext cx="1944216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22358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Městská policie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Znaky městské policie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</a:t>
            </a:r>
            <a:r>
              <a:rPr lang="cs-CZ" dirty="0"/>
              <a:t>r</a:t>
            </a:r>
            <a:r>
              <a:rPr lang="cs-CZ" dirty="0" smtClean="0"/>
              <a:t>ůzných měst</a:t>
            </a:r>
            <a:endParaRPr lang="cs-CZ" dirty="0"/>
          </a:p>
        </p:txBody>
      </p:sp>
      <p:pic>
        <p:nvPicPr>
          <p:cNvPr id="19458" name="Picture 2" descr="http://ts2.mm.bing.net/th?id=H.4959520208913437&amp;w=145&amp;h=146&amp;c=7&amp;rs=1&amp;pid=1.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2311" y="1981200"/>
            <a:ext cx="2065466" cy="2079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819895"/>
            <a:ext cx="1652389" cy="21056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1" name="Picture 5" descr="https://fbcdn-profile-a.akamaihd.net/hprofile-ak-frc3/c10.10.160.160/302701_109044465928208_419235502_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64200" y="5117187"/>
            <a:ext cx="1524000" cy="152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46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2145" y="4219575"/>
            <a:ext cx="1832248" cy="23666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3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872745"/>
            <a:ext cx="3617979" cy="27134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4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62725" y="533400"/>
            <a:ext cx="2581275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454831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/>
            <a:r>
              <a:rPr lang="cs-CZ" b="1" dirty="0">
                <a:solidFill>
                  <a:srgbClr val="FF0000"/>
                </a:solidFill>
              </a:rPr>
              <a:t>Státní zastupitelství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504056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/>
              <a:t>Co to je státní zastupitelství</a:t>
            </a:r>
            <a:r>
              <a:rPr lang="cs-CZ" b="1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Je to článek soudní spravedlnosti. </a:t>
            </a:r>
          </a:p>
          <a:p>
            <a:pPr marL="0" indent="0">
              <a:buNone/>
            </a:pPr>
            <a:r>
              <a:rPr lang="cs-CZ" dirty="0" smtClean="0"/>
              <a:t>Pokud někdo spáchá trestný čin, </a:t>
            </a:r>
            <a:r>
              <a:rPr lang="cs-CZ" b="1" dirty="0" smtClean="0">
                <a:solidFill>
                  <a:srgbClr val="FF0000"/>
                </a:solidFill>
              </a:rPr>
              <a:t>podá soudu žalobu </a:t>
            </a:r>
            <a:r>
              <a:rPr lang="cs-CZ" dirty="0" smtClean="0"/>
              <a:t>– návrh na jeho stíhání.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 smtClean="0"/>
              <a:t>Co </a:t>
            </a:r>
            <a:r>
              <a:rPr lang="cs-CZ" b="1" dirty="0"/>
              <a:t>podává státní zastupitelství</a:t>
            </a:r>
            <a:r>
              <a:rPr lang="cs-CZ" b="1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Hlavním úkolem státního zastupitelství je podávat soudu obžaloby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 smtClean="0"/>
              <a:t>Jaký </a:t>
            </a:r>
            <a:r>
              <a:rPr lang="cs-CZ" b="1" dirty="0"/>
              <a:t>je postup  při stíhání trestných činů</a:t>
            </a:r>
            <a:r>
              <a:rPr lang="cs-CZ" b="1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Policie důkladně vyšetří trestný čin. </a:t>
            </a:r>
          </a:p>
          <a:p>
            <a:pPr marL="0" indent="0">
              <a:buNone/>
            </a:pPr>
            <a:r>
              <a:rPr lang="cs-CZ" dirty="0" smtClean="0"/>
              <a:t>Státní zástupce podá žalobu a návrh trestu. </a:t>
            </a:r>
          </a:p>
          <a:p>
            <a:pPr marL="0" indent="0">
              <a:buNone/>
            </a:pPr>
            <a:r>
              <a:rPr lang="cs-CZ" dirty="0" smtClean="0"/>
              <a:t>Soud rozhodne o vině a trestu.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Jaká je soustava státních zastupitelství?</a:t>
            </a:r>
          </a:p>
          <a:p>
            <a:pPr marL="0" indent="0">
              <a:buNone/>
            </a:pPr>
            <a:r>
              <a:rPr lang="cs-CZ" dirty="0" smtClean="0"/>
              <a:t>Okresní státní zastupitelství</a:t>
            </a:r>
          </a:p>
          <a:p>
            <a:pPr marL="0" indent="0">
              <a:buNone/>
            </a:pPr>
            <a:r>
              <a:rPr lang="cs-CZ" dirty="0" smtClean="0"/>
              <a:t>Krajské státní zastupitelství</a:t>
            </a:r>
          </a:p>
          <a:p>
            <a:pPr marL="0" indent="0">
              <a:buNone/>
            </a:pPr>
            <a:r>
              <a:rPr lang="cs-CZ" dirty="0" smtClean="0"/>
              <a:t>Vrchní státní zastupitelství</a:t>
            </a:r>
          </a:p>
          <a:p>
            <a:pPr marL="0" indent="0">
              <a:buNone/>
            </a:pPr>
            <a:r>
              <a:rPr lang="cs-CZ" dirty="0" smtClean="0"/>
              <a:t>Nejvyšší státní zastupitelství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4098" name="Picture 2" descr="C:\Users\Marcelka\AppData\Local\Microsoft\Windows\Temporary Internet Files\Content.IE5\HAJBB3WE\MP9004017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429000"/>
            <a:ext cx="3264408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26434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Státní zastupitelství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8686800" cy="532859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Může </a:t>
            </a:r>
            <a:r>
              <a:rPr lang="cs-CZ" b="1" dirty="0"/>
              <a:t>podat žalobu i občan</a:t>
            </a:r>
            <a:r>
              <a:rPr lang="cs-CZ" b="1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Ano, když se cítí poškozený(nevrácený dluh, poškozený majetek apod.)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Kde </a:t>
            </a:r>
            <a:r>
              <a:rPr lang="cs-CZ" b="1" dirty="0"/>
              <a:t>se podává? Je to zdarma</a:t>
            </a:r>
            <a:r>
              <a:rPr lang="cs-CZ" b="1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Žaloba se podává k soudu v místě bydliště.</a:t>
            </a:r>
          </a:p>
          <a:p>
            <a:pPr marL="0" indent="0">
              <a:buNone/>
            </a:pPr>
            <a:r>
              <a:rPr lang="cs-CZ" dirty="0" smtClean="0"/>
              <a:t>Platí se soudní poplatek(studenti, důchodci, invalidé mohou být od poplatku osvobozeni).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Jak </a:t>
            </a:r>
            <a:r>
              <a:rPr lang="cs-CZ" b="1" dirty="0"/>
              <a:t>vypadá žaloba</a:t>
            </a:r>
            <a:r>
              <a:rPr lang="cs-CZ" b="1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Je potřeba popsat, co se stalo, a přiložit  důkazy (dopisy,  </a:t>
            </a:r>
            <a:r>
              <a:rPr lang="cs-CZ" dirty="0" smtClean="0"/>
              <a:t>fotografie</a:t>
            </a:r>
            <a:r>
              <a:rPr lang="cs-CZ" dirty="0" smtClean="0"/>
              <a:t>,  </a:t>
            </a:r>
            <a:r>
              <a:rPr lang="cs-CZ" dirty="0"/>
              <a:t>ú</a:t>
            </a:r>
            <a:r>
              <a:rPr lang="cs-CZ" dirty="0" smtClean="0"/>
              <a:t>čtenky, faktury , posudky)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Jak </a:t>
            </a:r>
            <a:r>
              <a:rPr lang="cs-CZ" b="1" dirty="0"/>
              <a:t>nám pomůže advokát</a:t>
            </a:r>
            <a:r>
              <a:rPr lang="cs-CZ" b="1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Advokát může poskytovat právní rady a obhajovat nás v trestním řízení.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9927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pPr algn="l"/>
            <a:r>
              <a:rPr lang="cs-CZ" sz="4000" b="1" dirty="0" smtClean="0">
                <a:solidFill>
                  <a:srgbClr val="002060"/>
                </a:solidFill>
              </a:rPr>
              <a:t>Otázky            </a:t>
            </a:r>
            <a:r>
              <a:rPr lang="cs-CZ" sz="2800" b="1" dirty="0" smtClean="0">
                <a:latin typeface="Arial"/>
                <a:ea typeface="Times New Roman"/>
              </a:rPr>
              <a:t>Státní zastupitelství 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 fontScale="70000" lnSpcReduction="20000"/>
          </a:bodyPr>
          <a:lstStyle/>
          <a:p>
            <a:pPr marL="0" indent="0">
              <a:spcAft>
                <a:spcPts val="0"/>
              </a:spcAft>
              <a:buNone/>
            </a:pPr>
            <a:r>
              <a:rPr lang="cs-CZ" dirty="0" smtClean="0">
                <a:latin typeface="Arial"/>
                <a:ea typeface="Times New Roman"/>
              </a:rPr>
              <a:t>1. Co </a:t>
            </a:r>
            <a:r>
              <a:rPr lang="cs-CZ" dirty="0">
                <a:latin typeface="Arial"/>
                <a:ea typeface="Times New Roman"/>
              </a:rPr>
              <a:t>to je státní zastupitelství?</a:t>
            </a:r>
            <a:endParaRPr lang="cs-CZ" dirty="0">
              <a:latin typeface="Times New Roman"/>
              <a:ea typeface="Times New Roman"/>
            </a:endParaRPr>
          </a:p>
          <a:p>
            <a:pPr marL="0" indent="0"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 </a:t>
            </a:r>
            <a:endParaRPr lang="cs-CZ" dirty="0">
              <a:latin typeface="Times New Roman"/>
              <a:ea typeface="Times New Roman"/>
            </a:endParaRPr>
          </a:p>
          <a:p>
            <a:pPr marL="0" indent="0"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2. Co podává státní zastupitelství?</a:t>
            </a:r>
            <a:endParaRPr lang="cs-CZ" dirty="0">
              <a:latin typeface="Times New Roman"/>
              <a:ea typeface="Times New Roman"/>
            </a:endParaRPr>
          </a:p>
          <a:p>
            <a:pPr marL="0" indent="0"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 </a:t>
            </a:r>
            <a:endParaRPr lang="cs-CZ" dirty="0">
              <a:latin typeface="Times New Roman"/>
              <a:ea typeface="Times New Roman"/>
            </a:endParaRPr>
          </a:p>
          <a:p>
            <a:pPr marL="0" indent="0"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3. Jaký je postup  při stíhání trestných činů?</a:t>
            </a:r>
            <a:endParaRPr lang="cs-CZ" dirty="0">
              <a:latin typeface="Times New Roman"/>
              <a:ea typeface="Times New Roman"/>
            </a:endParaRPr>
          </a:p>
          <a:p>
            <a:pPr marL="0" indent="0"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 </a:t>
            </a:r>
            <a:endParaRPr lang="cs-CZ" dirty="0">
              <a:latin typeface="Times New Roman"/>
              <a:ea typeface="Times New Roman"/>
            </a:endParaRPr>
          </a:p>
          <a:p>
            <a:pPr marL="0" indent="0"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4. Jaká je soustava státních zastupitelství?</a:t>
            </a:r>
            <a:endParaRPr lang="cs-CZ" dirty="0">
              <a:latin typeface="Times New Roman"/>
              <a:ea typeface="Times New Roman"/>
            </a:endParaRPr>
          </a:p>
          <a:p>
            <a:pPr marL="0" indent="0"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 </a:t>
            </a:r>
            <a:endParaRPr lang="cs-CZ" dirty="0">
              <a:latin typeface="Times New Roman"/>
              <a:ea typeface="Times New Roman"/>
            </a:endParaRPr>
          </a:p>
          <a:p>
            <a:pPr marL="0" indent="0"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5. Může podat žalobu i občan?</a:t>
            </a:r>
            <a:endParaRPr lang="cs-CZ" dirty="0">
              <a:latin typeface="Times New Roman"/>
              <a:ea typeface="Times New Roman"/>
            </a:endParaRPr>
          </a:p>
          <a:p>
            <a:pPr marL="114300" indent="0"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 </a:t>
            </a:r>
            <a:endParaRPr lang="cs-CZ" dirty="0">
              <a:latin typeface="Times New Roman"/>
              <a:ea typeface="Times New Roman"/>
            </a:endParaRPr>
          </a:p>
          <a:p>
            <a:pPr marL="0" indent="0"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6. Kde se podává? Je to zdarma?</a:t>
            </a:r>
            <a:endParaRPr lang="cs-CZ" dirty="0">
              <a:latin typeface="Times New Roman"/>
              <a:ea typeface="Times New Roman"/>
            </a:endParaRPr>
          </a:p>
          <a:p>
            <a:pPr marL="0" indent="0"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 </a:t>
            </a:r>
            <a:endParaRPr lang="cs-CZ" dirty="0">
              <a:latin typeface="Times New Roman"/>
              <a:ea typeface="Times New Roman"/>
            </a:endParaRPr>
          </a:p>
          <a:p>
            <a:pPr marL="0" indent="0"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7. Jak vypadá žaloba?</a:t>
            </a:r>
            <a:endParaRPr lang="cs-CZ" dirty="0">
              <a:latin typeface="Times New Roman"/>
              <a:ea typeface="Times New Roman"/>
            </a:endParaRPr>
          </a:p>
          <a:p>
            <a:pPr marL="0" indent="0"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 </a:t>
            </a:r>
            <a:endParaRPr lang="cs-CZ" dirty="0">
              <a:latin typeface="Times New Roman"/>
              <a:ea typeface="Times New Roman"/>
            </a:endParaRPr>
          </a:p>
          <a:p>
            <a:pPr marL="0" indent="0"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8. Jak nám pomůže advokát?</a:t>
            </a:r>
            <a:endParaRPr lang="cs-CZ" dirty="0">
              <a:latin typeface="Times New Roman"/>
              <a:ea typeface="Times New Roman"/>
            </a:endParaRPr>
          </a:p>
          <a:p>
            <a:pPr marL="0" indent="0">
              <a:spcAft>
                <a:spcPts val="0"/>
              </a:spcAft>
              <a:buNone/>
            </a:pPr>
            <a:r>
              <a:rPr lang="cs-CZ" dirty="0">
                <a:latin typeface="Arial"/>
                <a:ea typeface="Times New Roman"/>
              </a:rPr>
              <a:t> </a:t>
            </a:r>
            <a:endParaRPr lang="cs-CZ" dirty="0">
              <a:latin typeface="Times New Roman"/>
              <a:ea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239930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Soudy</a:t>
            </a:r>
            <a:r>
              <a:rPr lang="cs-CZ" b="1" dirty="0">
                <a:solidFill>
                  <a:srgbClr val="FF0000"/>
                </a:solidFill>
              </a:rPr>
              <a:t/>
            </a:r>
            <a:br>
              <a:rPr lang="cs-CZ" b="1" dirty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8352928" cy="5760640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 Víme , že soudní moc dbá na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dodržování zákonů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800" b="1" dirty="0"/>
              <a:t>Jaký je hlavní úkol soudů?</a:t>
            </a:r>
            <a:endParaRPr lang="cs-CZ" sz="3800" dirty="0"/>
          </a:p>
          <a:p>
            <a:pPr marL="0" indent="0">
              <a:buNone/>
            </a:pPr>
            <a:r>
              <a:rPr lang="cs-CZ" sz="3800" dirty="0"/>
              <a:t> Posoudit </a:t>
            </a:r>
            <a:r>
              <a:rPr lang="cs-CZ" sz="3800" dirty="0" smtClean="0"/>
              <a:t>nestranně vinu </a:t>
            </a:r>
            <a:r>
              <a:rPr lang="cs-CZ" sz="3800" dirty="0"/>
              <a:t>a nevinu </a:t>
            </a:r>
            <a:r>
              <a:rPr lang="cs-CZ" sz="3800" dirty="0" smtClean="0"/>
              <a:t>obžalovaných.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sz="3800" b="1" dirty="0" smtClean="0"/>
              <a:t>Komu </a:t>
            </a:r>
            <a:r>
              <a:rPr lang="cs-CZ" sz="3800" b="1" dirty="0"/>
              <a:t>podléhají soudy?</a:t>
            </a:r>
            <a:endParaRPr lang="cs-CZ" sz="3800" dirty="0"/>
          </a:p>
          <a:p>
            <a:pPr marL="0" indent="0">
              <a:buNone/>
            </a:pPr>
            <a:r>
              <a:rPr lang="cs-CZ" sz="3800" dirty="0"/>
              <a:t> </a:t>
            </a:r>
            <a:r>
              <a:rPr lang="cs-CZ" sz="3800" dirty="0" smtClean="0"/>
              <a:t>Soudy </a:t>
            </a:r>
            <a:r>
              <a:rPr lang="cs-CZ" sz="3800" dirty="0"/>
              <a:t>jsou nezávislé, nepodléhají </a:t>
            </a:r>
            <a:r>
              <a:rPr lang="cs-CZ" sz="3800" b="1" dirty="0" smtClean="0"/>
              <a:t>žádným </a:t>
            </a:r>
            <a:r>
              <a:rPr lang="cs-CZ" sz="3800" b="1" dirty="0"/>
              <a:t>státním orgánům.</a:t>
            </a:r>
          </a:p>
          <a:p>
            <a:pPr marL="0" indent="0">
              <a:buNone/>
            </a:pPr>
            <a:endParaRPr lang="cs-CZ" sz="3800" dirty="0"/>
          </a:p>
          <a:p>
            <a:pPr marL="0" indent="0">
              <a:buNone/>
            </a:pPr>
            <a:r>
              <a:rPr lang="cs-CZ" sz="3800" b="1" dirty="0"/>
              <a:t> </a:t>
            </a:r>
            <a:r>
              <a:rPr lang="cs-CZ" sz="3800" b="1" dirty="0" smtClean="0"/>
              <a:t>JAKÁ JE SOUSTAVA SOUDŮ? </a:t>
            </a:r>
            <a:endParaRPr lang="cs-CZ" sz="3800" b="1" dirty="0"/>
          </a:p>
          <a:p>
            <a:r>
              <a:rPr lang="cs-CZ" sz="3800" dirty="0" smtClean="0"/>
              <a:t>Okresní soud</a:t>
            </a:r>
          </a:p>
          <a:p>
            <a:r>
              <a:rPr lang="cs-CZ" sz="3800" dirty="0" smtClean="0"/>
              <a:t>Krajský soud </a:t>
            </a:r>
          </a:p>
          <a:p>
            <a:r>
              <a:rPr lang="cs-CZ" sz="3800" dirty="0" smtClean="0"/>
              <a:t>Vrchní soud</a:t>
            </a:r>
          </a:p>
          <a:p>
            <a:r>
              <a:rPr lang="cs-CZ" sz="3800" dirty="0" smtClean="0"/>
              <a:t>Nejvyšší </a:t>
            </a:r>
            <a:r>
              <a:rPr lang="cs-CZ" sz="3800" dirty="0"/>
              <a:t>soud </a:t>
            </a:r>
            <a:r>
              <a:rPr lang="cs-CZ" sz="3800" b="1" dirty="0"/>
              <a:t> </a:t>
            </a:r>
            <a:endParaRPr lang="cs-CZ" sz="3800" dirty="0"/>
          </a:p>
        </p:txBody>
      </p:sp>
      <p:pic>
        <p:nvPicPr>
          <p:cNvPr id="5125" name="Picture 5" descr="C:\Users\Marcelka\AppData\Local\Microsoft\Windows\Temporary Internet Files\Content.IE5\JHJ5I4C4\MC9003194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581128"/>
            <a:ext cx="2808312" cy="2009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32245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Soudy</a:t>
            </a:r>
            <a:r>
              <a:rPr lang="cs-CZ" b="1" dirty="0">
                <a:solidFill>
                  <a:srgbClr val="FF0000"/>
                </a:solidFill>
              </a:rPr>
              <a:t/>
            </a:r>
            <a:br>
              <a:rPr lang="cs-CZ" b="1" dirty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92514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b="1" dirty="0"/>
              <a:t>Jaké jsou 2 základní typy soudů?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r>
              <a:rPr lang="cs-CZ" b="1" dirty="0">
                <a:solidFill>
                  <a:srgbClr val="FF0000"/>
                </a:solidFill>
              </a:rPr>
              <a:t>Soud civilní </a:t>
            </a:r>
            <a:r>
              <a:rPr lang="cs-CZ" dirty="0"/>
              <a:t>– řeší spory občanskoprávní – př. Rozvod, dědictví, soužití.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Soud trestní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– řeší trestné činy – př. Podvod, loupež, vražda, apod. </a:t>
            </a:r>
          </a:p>
          <a:p>
            <a:pPr marL="0" indent="0">
              <a:buNone/>
            </a:pP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  <a:r>
              <a:rPr lang="cs-CZ" b="1" dirty="0"/>
              <a:t>Na co má soud právo? Co je naší povinností?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Předvolat </a:t>
            </a:r>
            <a:r>
              <a:rPr lang="cs-CZ" dirty="0"/>
              <a:t>občana, který právo porušil.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Předvolat </a:t>
            </a:r>
            <a:r>
              <a:rPr lang="cs-CZ" dirty="0"/>
              <a:t>občana jako svědka.</a:t>
            </a:r>
          </a:p>
          <a:p>
            <a:pPr marL="0" indent="0">
              <a:buNone/>
            </a:pPr>
            <a:r>
              <a:rPr lang="cs-CZ" dirty="0" smtClean="0"/>
              <a:t>Jsme </a:t>
            </a:r>
            <a:r>
              <a:rPr lang="cs-CZ" dirty="0"/>
              <a:t>povinni dostavit se k soudu, pokud jsme předvoláni.</a:t>
            </a:r>
          </a:p>
        </p:txBody>
      </p:sp>
      <p:pic>
        <p:nvPicPr>
          <p:cNvPr id="6146" name="Picture 2" descr="C:\Users\Marcelka\AppData\Local\Microsoft\Windows\Temporary Internet Files\Content.IE5\E8S3FLZX\MM900337029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8641"/>
            <a:ext cx="2016224" cy="1693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55792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002060"/>
                </a:solidFill>
              </a:rPr>
              <a:t>Otázky          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Soudy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742950" lvl="0" indent="-742950">
              <a:buFont typeface="+mj-lt"/>
              <a:buAutoNum type="arabicPeriod"/>
            </a:pPr>
            <a:r>
              <a:rPr lang="cs-CZ" sz="4000" dirty="0"/>
              <a:t>Jaký je hlavní úkol soudů?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dirty="0" smtClean="0"/>
              <a:t>Komu </a:t>
            </a:r>
            <a:r>
              <a:rPr lang="cs-CZ" sz="4000" dirty="0"/>
              <a:t>podléhají soudy</a:t>
            </a:r>
            <a:r>
              <a:rPr lang="cs-CZ" sz="4000" dirty="0" smtClean="0"/>
              <a:t>?</a:t>
            </a:r>
            <a:r>
              <a:rPr lang="cs-CZ" sz="4000" dirty="0">
                <a:latin typeface="Arial"/>
                <a:ea typeface="Times New Roman"/>
              </a:rPr>
              <a:t> </a:t>
            </a:r>
            <a:r>
              <a:rPr lang="cs-CZ" sz="4000" dirty="0"/>
              <a:t> 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dirty="0" smtClean="0"/>
              <a:t>Jaká je </a:t>
            </a:r>
            <a:r>
              <a:rPr lang="cs-CZ" sz="4000" dirty="0" smtClean="0">
                <a:latin typeface="Arial"/>
                <a:ea typeface="Times New Roman"/>
              </a:rPr>
              <a:t>SOUSTAVA SOUDŮ ?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dirty="0" smtClean="0"/>
              <a:t>Jaké </a:t>
            </a:r>
            <a:r>
              <a:rPr lang="cs-CZ" sz="4000" dirty="0"/>
              <a:t>jsou 2 základní typy soudů?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dirty="0" smtClean="0"/>
              <a:t>Na </a:t>
            </a:r>
            <a:r>
              <a:rPr lang="cs-CZ" sz="4000" dirty="0"/>
              <a:t>co má soud právo</a:t>
            </a:r>
            <a:r>
              <a:rPr lang="cs-CZ" sz="4000" dirty="0" smtClean="0"/>
              <a:t>? 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dirty="0" smtClean="0"/>
              <a:t>Co </a:t>
            </a:r>
            <a:r>
              <a:rPr lang="cs-CZ" sz="4000" dirty="0"/>
              <a:t>je naší povinností?</a:t>
            </a:r>
          </a:p>
          <a:p>
            <a:pPr marL="0" indent="0">
              <a:buNone/>
            </a:pPr>
            <a:r>
              <a:rPr lang="cs-CZ" sz="4900" dirty="0"/>
              <a:t> </a:t>
            </a:r>
          </a:p>
          <a:p>
            <a:pPr marL="0" indent="0">
              <a:buNone/>
            </a:pPr>
            <a:r>
              <a:rPr lang="cs-CZ" sz="4900" dirty="0" smtClean="0"/>
              <a:t>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40037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pPr marL="0" indent="0"/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>
                <a:solidFill>
                  <a:srgbClr val="FF0000"/>
                </a:solidFill>
              </a:rPr>
              <a:t/>
            </a:r>
            <a:br>
              <a:rPr lang="cs-CZ" b="1" dirty="0">
                <a:solidFill>
                  <a:srgbClr val="FF0000"/>
                </a:solidFill>
              </a:rPr>
            </a:br>
            <a:r>
              <a:rPr lang="cs-CZ" sz="4900" b="1" dirty="0" smtClean="0">
                <a:solidFill>
                  <a:srgbClr val="FF0000"/>
                </a:solidFill>
              </a:rPr>
              <a:t>Úřady </a:t>
            </a:r>
            <a:r>
              <a:rPr lang="cs-CZ" sz="4900" b="1" dirty="0">
                <a:solidFill>
                  <a:srgbClr val="FF0000"/>
                </a:solidFill>
              </a:rPr>
              <a:t>– správní orgány</a:t>
            </a:r>
            <a:br>
              <a:rPr lang="cs-CZ" sz="4900" b="1" dirty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> </a:t>
            </a:r>
            <a:br>
              <a:rPr lang="cs-CZ" dirty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r>
              <a:rPr lang="cs-CZ" sz="4000" b="1" dirty="0" smtClean="0"/>
              <a:t>Jsou </a:t>
            </a:r>
            <a:r>
              <a:rPr lang="cs-CZ" sz="4000" b="1" dirty="0"/>
              <a:t>to </a:t>
            </a:r>
            <a:r>
              <a:rPr lang="cs-CZ" sz="4000" b="1" dirty="0" smtClean="0"/>
              <a:t>úřady </a:t>
            </a:r>
            <a:r>
              <a:rPr lang="cs-CZ" sz="4000" b="1" dirty="0"/>
              <a:t>státní </a:t>
            </a:r>
            <a:r>
              <a:rPr lang="cs-CZ" sz="4000" b="1" dirty="0" smtClean="0"/>
              <a:t>správy, </a:t>
            </a:r>
          </a:p>
          <a:p>
            <a:pPr marL="0" indent="0" algn="ctr">
              <a:buNone/>
            </a:pPr>
            <a:r>
              <a:rPr lang="cs-CZ" sz="4000" b="1" dirty="0" smtClean="0"/>
              <a:t>které</a:t>
            </a:r>
            <a:r>
              <a:rPr lang="cs-CZ" sz="4000" b="1" dirty="0"/>
              <a:t> sídlí na </a:t>
            </a:r>
            <a:r>
              <a:rPr lang="cs-CZ" sz="4000" b="1" dirty="0" err="1"/>
              <a:t>MěÚ</a:t>
            </a:r>
            <a:r>
              <a:rPr lang="cs-CZ" sz="4000" b="1" dirty="0"/>
              <a:t> </a:t>
            </a:r>
            <a:r>
              <a:rPr lang="cs-CZ" sz="4000" b="1" dirty="0" smtClean="0"/>
              <a:t>.</a:t>
            </a:r>
            <a:endParaRPr lang="cs-CZ" sz="4000" b="1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b="1" dirty="0">
                <a:solidFill>
                  <a:srgbClr val="FF0000"/>
                </a:solidFill>
              </a:rPr>
              <a:t>ROZHODUJÍ O PRÁVECH A POVINNOSTECH OBČANŮ 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4866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Správní </a:t>
            </a:r>
            <a:r>
              <a:rPr lang="cs-CZ" b="1" dirty="0">
                <a:solidFill>
                  <a:srgbClr val="FF0000"/>
                </a:solidFill>
              </a:rPr>
              <a:t>orgány</a:t>
            </a:r>
            <a:br>
              <a:rPr lang="cs-CZ" b="1" dirty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dirty="0"/>
              <a:t>Správní orgány </a:t>
            </a:r>
            <a:r>
              <a:rPr lang="cs-CZ" sz="2400" dirty="0"/>
              <a:t>vykonávají </a:t>
            </a:r>
            <a:r>
              <a:rPr lang="cs-CZ" sz="2400" b="1" dirty="0"/>
              <a:t>správní </a:t>
            </a:r>
            <a:r>
              <a:rPr lang="cs-CZ" sz="2400" b="1" dirty="0" smtClean="0"/>
              <a:t>řízení </a:t>
            </a:r>
            <a:r>
              <a:rPr lang="cs-CZ" sz="2400" dirty="0" smtClean="0"/>
              <a:t>podle</a:t>
            </a:r>
            <a:r>
              <a:rPr lang="cs-CZ" sz="2400" b="1" dirty="0" smtClean="0"/>
              <a:t> správního řádu.</a:t>
            </a:r>
          </a:p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/>
              <a:t>Např.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dirty="0"/>
              <a:t>Když si občan chce</a:t>
            </a:r>
            <a:r>
              <a:rPr lang="cs-CZ" b="1" dirty="0"/>
              <a:t> postavit domek,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dirty="0" smtClean="0"/>
              <a:t>žádá </a:t>
            </a:r>
            <a:r>
              <a:rPr lang="cs-CZ" dirty="0"/>
              <a:t>příslušný</a:t>
            </a:r>
            <a:r>
              <a:rPr lang="cs-CZ" b="1" dirty="0"/>
              <a:t> stavební úřad o povolení.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Potom probíhá </a:t>
            </a:r>
            <a:r>
              <a:rPr lang="cs-CZ" b="1" dirty="0">
                <a:solidFill>
                  <a:srgbClr val="FF0000"/>
                </a:solidFill>
              </a:rPr>
              <a:t>správní řízení</a:t>
            </a:r>
            <a:r>
              <a:rPr lang="cs-CZ" dirty="0">
                <a:solidFill>
                  <a:srgbClr val="FF0000"/>
                </a:solidFill>
              </a:rPr>
              <a:t>.</a:t>
            </a:r>
          </a:p>
          <a:p>
            <a:pPr marL="0" indent="0" algn="ctr">
              <a:buNone/>
            </a:pPr>
            <a:endParaRPr lang="cs-CZ" b="1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3788" y="2193168"/>
            <a:ext cx="3890540" cy="2258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45861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Rozhodnutí správního řízení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24936" cy="463711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/>
              <a:t>Úřad si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vyžádá příslušné </a:t>
            </a:r>
            <a:r>
              <a:rPr lang="cs-CZ" b="1" dirty="0"/>
              <a:t>znalecké posudky</a:t>
            </a:r>
          </a:p>
          <a:p>
            <a:r>
              <a:rPr lang="cs-CZ" b="1" dirty="0"/>
              <a:t>vyslechne svědky</a:t>
            </a:r>
          </a:p>
          <a:p>
            <a:r>
              <a:rPr lang="cs-CZ" b="1" dirty="0"/>
              <a:t>zváží</a:t>
            </a:r>
            <a:r>
              <a:rPr lang="cs-CZ" dirty="0"/>
              <a:t> všechny informace</a:t>
            </a:r>
          </a:p>
          <a:p>
            <a:r>
              <a:rPr lang="cs-CZ" b="1" dirty="0"/>
              <a:t>vydá rozhodnutí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Rozhodnutí</a:t>
            </a:r>
          </a:p>
          <a:p>
            <a:pPr marL="0" indent="0">
              <a:buNone/>
            </a:pPr>
            <a:endParaRPr lang="cs-CZ" b="1" dirty="0"/>
          </a:p>
          <a:p>
            <a:r>
              <a:rPr lang="cs-CZ" dirty="0"/>
              <a:t>obsahuje i </a:t>
            </a:r>
            <a:r>
              <a:rPr lang="cs-CZ" b="1" dirty="0"/>
              <a:t>poučení o odvolání </a:t>
            </a:r>
            <a:r>
              <a:rPr lang="cs-CZ" dirty="0"/>
              <a:t>proti tomuto rozhodnutí</a:t>
            </a:r>
          </a:p>
          <a:p>
            <a:r>
              <a:rPr lang="cs-CZ" dirty="0"/>
              <a:t>rozhodnutí musí </a:t>
            </a:r>
            <a:r>
              <a:rPr lang="cs-CZ" b="1" dirty="0"/>
              <a:t>zaslat</a:t>
            </a:r>
            <a:r>
              <a:rPr lang="cs-CZ" dirty="0"/>
              <a:t> všem účastníkům řízení</a:t>
            </a:r>
          </a:p>
          <a:p>
            <a:r>
              <a:rPr lang="cs-CZ" dirty="0"/>
              <a:t>lhůta je 30 </a:t>
            </a:r>
            <a:r>
              <a:rPr lang="cs-CZ" dirty="0" smtClean="0"/>
              <a:t>dní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0134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895" y="274638"/>
            <a:ext cx="8653905" cy="418058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/>
              <a:t>Výměna řidičských průkazů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08520" y="836712"/>
            <a:ext cx="8795320" cy="602128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Správní orgány vyměňují řidičům ŘP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Čti </a:t>
            </a:r>
            <a:r>
              <a:rPr lang="cs-CZ" dirty="0">
                <a:solidFill>
                  <a:srgbClr val="002060"/>
                </a:solidFill>
              </a:rPr>
              <a:t>pozorně </a:t>
            </a:r>
            <a:r>
              <a:rPr lang="cs-CZ" dirty="0" smtClean="0">
                <a:solidFill>
                  <a:srgbClr val="002060"/>
                </a:solidFill>
              </a:rPr>
              <a:t> tyto </a:t>
            </a:r>
            <a:r>
              <a:rPr lang="cs-CZ" dirty="0">
                <a:solidFill>
                  <a:srgbClr val="002060"/>
                </a:solidFill>
              </a:rPr>
              <a:t>výzvy.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89108" y="60077"/>
            <a:ext cx="3333750" cy="218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270" y="1700808"/>
            <a:ext cx="6411313" cy="4546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646710"/>
            <a:ext cx="3803650" cy="1931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5458348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002060"/>
                </a:solidFill>
              </a:rPr>
              <a:t>Otázky </a:t>
            </a:r>
            <a:r>
              <a:rPr lang="cs-CZ" dirty="0" smtClean="0"/>
              <a:t>             </a:t>
            </a:r>
            <a:r>
              <a:rPr lang="cs-CZ" sz="3600" b="1" dirty="0" smtClean="0"/>
              <a:t>Správní orgány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/>
              <a:t>Co jsou to správní orgány?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Kde sídlí?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O čem rozhodují?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Jak se nazývá jejich jednání?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Uveď </a:t>
            </a:r>
            <a:r>
              <a:rPr lang="cs-CZ" dirty="0" smtClean="0"/>
              <a:t>příklady </a:t>
            </a:r>
            <a:r>
              <a:rPr lang="cs-CZ" dirty="0"/>
              <a:t>správního řízení?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Co všechno si ke svému rozhodnutí musí úřad vyžádat?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Co je to odvolání?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Do jaké doby musí </a:t>
            </a:r>
            <a:r>
              <a:rPr lang="cs-CZ" dirty="0" smtClean="0"/>
              <a:t>rozhodnout?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720927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Použitá literatura a zdroje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/>
              <a:t>PaeDr. Hana  Kovaříková, Občanská výchova III/pro odborná učiliště,  Praha: Septima, s.r.o., 2006</a:t>
            </a:r>
          </a:p>
          <a:p>
            <a:pPr marL="0" indent="0">
              <a:buNone/>
            </a:pPr>
            <a:r>
              <a:rPr lang="cs-CZ" dirty="0"/>
              <a:t>Sokol J. a kol. , Občanské minimum, Praha: ÚIV, 20002</a:t>
            </a:r>
          </a:p>
          <a:p>
            <a:pPr marL="0" indent="0">
              <a:buNone/>
            </a:pPr>
            <a:r>
              <a:rPr lang="cs-CZ" dirty="0" err="1"/>
              <a:t>Emmert</a:t>
            </a:r>
            <a:r>
              <a:rPr lang="cs-CZ" dirty="0"/>
              <a:t>  F. a kol., Odmaturuj ze společenských věd. Brno: </a:t>
            </a:r>
            <a:r>
              <a:rPr lang="cs-CZ" dirty="0" err="1"/>
              <a:t>Didaktis</a:t>
            </a:r>
            <a:r>
              <a:rPr lang="cs-CZ" dirty="0"/>
              <a:t>, 2004 </a:t>
            </a:r>
          </a:p>
          <a:p>
            <a:pPr marL="0" indent="0">
              <a:buNone/>
            </a:pPr>
            <a:r>
              <a:rPr lang="cs-CZ" dirty="0"/>
              <a:t>Ústava České republiky, 1/1993 Sb.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České národní rady č. 3/1993 Sb. O státních symbolech ČR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213/2006 Sb., kterým se mění zákon 352/2001 Sb. O užívání státních symbolů České republiky a o změně některých zákonů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č. 200 o přestupcích, ve znění pozdějších předpisů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č. 40/1993Sb. České národní rady o nabývání a pozbývání státního občanství České republiky</a:t>
            </a:r>
          </a:p>
          <a:p>
            <a:pPr marL="0" indent="0">
              <a:buNone/>
            </a:pPr>
            <a:r>
              <a:rPr lang="cs-CZ" dirty="0"/>
              <a:t>Zákon Č. 253/2006 Sb., kterým se mění zákon Č. 141/1961 Sb. O trestním řízení soudním (trestní řád), ve znění </a:t>
            </a:r>
            <a:r>
              <a:rPr lang="cs-CZ" dirty="0" err="1"/>
              <a:t>ozdějšíc</a:t>
            </a:r>
            <a:r>
              <a:rPr lang="cs-CZ" dirty="0"/>
              <a:t> předpisů, a další související zákony.</a:t>
            </a:r>
          </a:p>
          <a:p>
            <a:pPr marL="0" indent="0">
              <a:buNone/>
            </a:pPr>
            <a:r>
              <a:rPr lang="cs-CZ" u="sng" dirty="0">
                <a:hlinkClick r:id="rId3"/>
              </a:rPr>
              <a:t>http://www.hrad.cz/cz/stat_symboly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Platné zákony a vyhlášky lze najít na internetové adrese:</a:t>
            </a:r>
          </a:p>
          <a:p>
            <a:pPr marL="0" indent="0">
              <a:buNone/>
            </a:pPr>
            <a:r>
              <a:rPr lang="cs-CZ" u="sng" dirty="0">
                <a:hlinkClick r:id="rId4"/>
              </a:rPr>
              <a:t>http://www/aspi.cz</a:t>
            </a:r>
            <a:r>
              <a:rPr lang="cs-CZ" dirty="0"/>
              <a:t>    ( ASPI = Automatizovaný systém  právních informací)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0466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Zdroje a adresy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7504" y="1340768"/>
            <a:ext cx="8579296" cy="52565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u="sng" dirty="0"/>
              <a:t>http://</a:t>
            </a:r>
            <a:r>
              <a:rPr lang="cs-CZ" sz="1600" u="sng" dirty="0" smtClean="0"/>
              <a:t>www.bing.com/images/search?q=zat%C4%8Deni&amp;qs=n&amp;form=QBIR&amp;pq=zat%C4%8Deni&amp;s=0-3&amp;sp=1&amp;sk</a:t>
            </a:r>
            <a:r>
              <a:rPr lang="cs-CZ" sz="1600" u="sng" dirty="0"/>
              <a:t>=#</a:t>
            </a:r>
            <a:r>
              <a:rPr lang="cs-CZ" sz="1600" u="sng" dirty="0" smtClean="0"/>
              <a:t>view=detail&amp;id=85E4844AE514A0DC15AB4CDBE8476946C091BC7F&amp;selectedIndex=4</a:t>
            </a:r>
            <a:endParaRPr lang="cs-CZ" sz="1600" dirty="0"/>
          </a:p>
          <a:p>
            <a:pPr marL="0" indent="0">
              <a:buNone/>
            </a:pPr>
            <a:r>
              <a:rPr lang="cs-CZ" sz="1600" u="sng" dirty="0"/>
              <a:t>http://www.bing.com/images/search?q=zat%C4%8Deni&amp;qs=n&amp;form=QBIR&amp;pq=zat%C4%8Deni&amp;sc=0-3&amp;sp=-1&amp;sk=#view=detail&amp;id=0852B41B566A84E50483860853B23AB1F9815DCD&amp;selectedIndex=68</a:t>
            </a:r>
            <a:endParaRPr lang="cs-CZ" sz="1600" dirty="0"/>
          </a:p>
          <a:p>
            <a:pPr marL="0" indent="0">
              <a:buNone/>
            </a:pPr>
            <a:r>
              <a:rPr lang="cs-CZ" sz="1600" u="sng" dirty="0"/>
              <a:t>http://www.bing.com/images/search?q=zat%C4%8Deni&amp;qs=n&amp;form=QBIR&amp;pq=zat%C4%8Deni&amp;sc=0-3&amp;sp=-1&amp;sk=#view=detail&amp;id=D14380201E5C6FE1462A19DD946EB4EEE6A6AB18&amp;selectedIndex=78</a:t>
            </a:r>
            <a:endParaRPr lang="cs-CZ" sz="1600" dirty="0"/>
          </a:p>
          <a:p>
            <a:pPr marL="0" indent="0">
              <a:buNone/>
            </a:pPr>
            <a:r>
              <a:rPr lang="cs-CZ" sz="1600" u="sng" dirty="0"/>
              <a:t>http://www.bing.com/images/search?q=m%C4%9Bstsk%C3%A1+policie&amp;qs=n&amp;form=QBLH&amp;pq=m%C4%9Bstsk%C3%A1+policie&amp;sc=0-2&amp;sp=-1&amp;sk=#view=detail&amp;id=600A8B0662454F393F2162DF8DF7EB52F7DACC31&amp;selectedIndex=98</a:t>
            </a:r>
            <a:endParaRPr lang="cs-CZ" sz="1600" dirty="0"/>
          </a:p>
          <a:p>
            <a:pPr marL="0" indent="0">
              <a:buNone/>
            </a:pPr>
            <a:r>
              <a:rPr lang="cs-CZ" sz="1600" dirty="0"/>
              <a:t>http://www.bing.com/images/search?q=m%C4%9Bstsk%C3%A1+policie&amp;qs=n&amp;form=QBLH&amp;pq=m%C4%9Bstsk%C3%A1+policie&amp;sc=0-2&amp;sp=-1&amp;sk=#view=detail&amp;id=1AB0219DB6BE9436301C25A36BD80BEB989612B9&amp;selectedIndex=101</a:t>
            </a:r>
          </a:p>
          <a:p>
            <a:pPr marL="0" indent="0">
              <a:buNone/>
            </a:pPr>
            <a:r>
              <a:rPr lang="cs-CZ" sz="1600" dirty="0"/>
              <a:t> http://www.bing.com/images/search?q=domek&amp;qs=n&amp;form=QBIR&amp;pq=domek&amp;sc=8-5&amp;sp=-1&amp;sk=</a:t>
            </a:r>
          </a:p>
          <a:p>
            <a:pPr marL="0" indent="0">
              <a:buNone/>
            </a:pPr>
            <a:r>
              <a:rPr lang="cs-CZ" sz="1600" dirty="0"/>
              <a:t> http://www.bing.com/images/search?q=%C5%99idi%C4%8Dsk%C3%BD+pr%C5%AFkaz&amp;qs=n&amp;form=QBIR&amp;pq=%C5%99idi%C4%8Dsk%C3%BD+pr%C5%AFkaz&amp;sc=0-1&amp;sp=-1&amp;sk=#</a:t>
            </a:r>
            <a:r>
              <a:rPr lang="cs-CZ" sz="1600" dirty="0" err="1" smtClean="0"/>
              <a:t>view</a:t>
            </a:r>
            <a:r>
              <a:rPr lang="cs-CZ" sz="1600" dirty="0" smtClean="0"/>
              <a:t>=detail&amp;id=938273C70AE28ED3CBEF783C7A8AB7B74FD44FF0&amp;</a:t>
            </a:r>
            <a:r>
              <a:rPr lang="cs-CZ" sz="1600" dirty="0" err="1" smtClean="0"/>
              <a:t>selectedIndex</a:t>
            </a:r>
            <a:r>
              <a:rPr lang="cs-CZ" sz="1600" dirty="0" smtClean="0"/>
              <a:t>=4</a:t>
            </a:r>
          </a:p>
          <a:p>
            <a:pPr marL="0" indent="0">
              <a:buNone/>
            </a:pPr>
            <a:r>
              <a:rPr lang="cs-CZ" sz="1600" dirty="0" smtClean="0"/>
              <a:t>www.office.</a:t>
            </a:r>
            <a:r>
              <a:rPr lang="cs-CZ" sz="1600" dirty="0" err="1" smtClean="0"/>
              <a:t>microsoft.com</a:t>
            </a: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9447436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540</TotalTime>
  <Words>1176</Words>
  <Application>Microsoft Office PowerPoint</Application>
  <PresentationFormat>Předvádění na obrazovce (4:3)</PresentationFormat>
  <Paragraphs>468</Paragraphs>
  <Slides>38</Slides>
  <Notes>38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39" baseType="lpstr">
      <vt:lpstr>Motiv systému Office</vt:lpstr>
      <vt:lpstr>Výukový materiál Zpracovaný v rámci projektu EU peníze školám </vt:lpstr>
      <vt:lpstr> Téma: Člověk a právo 1. Právní řád</vt:lpstr>
      <vt:lpstr>  Právní řád     </vt:lpstr>
      <vt:lpstr>Sbírka zákonů</vt:lpstr>
      <vt:lpstr>Rozdělení právního řádu</vt:lpstr>
      <vt:lpstr>Rozdělení právního řádu</vt:lpstr>
      <vt:lpstr> Otázky           Právní řád    </vt:lpstr>
      <vt:lpstr>Právní vědomí </vt:lpstr>
      <vt:lpstr>Zásady právního vědomí</vt:lpstr>
      <vt:lpstr>Způsobilost k právním úkonům </vt:lpstr>
      <vt:lpstr>Zastupování  advokáty</vt:lpstr>
      <vt:lpstr>Pomoc notáře</vt:lpstr>
      <vt:lpstr> Otázky            Právní vědomí    </vt:lpstr>
      <vt:lpstr>Orgány právní moci</vt:lpstr>
      <vt:lpstr>Policie</vt:lpstr>
      <vt:lpstr>Úkoly policie </vt:lpstr>
      <vt:lpstr>Policisté mají přesně určené pravomoci a právo užívat donucovací prostředky.</vt:lpstr>
      <vt:lpstr>Náročná práce policie</vt:lpstr>
      <vt:lpstr>Městská policie hledá injekční stříkačky</vt:lpstr>
      <vt:lpstr>Pravomoci policie</vt:lpstr>
      <vt:lpstr>Pravomoci policie</vt:lpstr>
      <vt:lpstr>Otázky      Orgány právní moci. Policie ČR</vt:lpstr>
      <vt:lpstr>Technika městské policie ve větších městech</vt:lpstr>
      <vt:lpstr>Městská policie - úkoly</vt:lpstr>
      <vt:lpstr>Městská policie</vt:lpstr>
      <vt:lpstr>Státní zastupitelství</vt:lpstr>
      <vt:lpstr>Státní zastupitelství</vt:lpstr>
      <vt:lpstr>Otázky            Státní zastupitelství </vt:lpstr>
      <vt:lpstr> Soudy </vt:lpstr>
      <vt:lpstr> Soudy </vt:lpstr>
      <vt:lpstr>Otázky           Soudy</vt:lpstr>
      <vt:lpstr>  Úřady – správní orgány   </vt:lpstr>
      <vt:lpstr> Správní orgány </vt:lpstr>
      <vt:lpstr>Rozhodnutí správního řízení</vt:lpstr>
      <vt:lpstr>Výměna řidičských průkazů</vt:lpstr>
      <vt:lpstr>Otázky              Správní orgány</vt:lpstr>
      <vt:lpstr>Použitá literatura a zdroje</vt:lpstr>
      <vt:lpstr>Zdroje a adresy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Dum</cp:lastModifiedBy>
  <cp:revision>53</cp:revision>
  <dcterms:created xsi:type="dcterms:W3CDTF">2013-11-22T15:12:52Z</dcterms:created>
  <dcterms:modified xsi:type="dcterms:W3CDTF">2014-02-03T15:59:34Z</dcterms:modified>
</cp:coreProperties>
</file>