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79" r:id="rId2"/>
    <p:sldId id="257" r:id="rId3"/>
    <p:sldId id="258" r:id="rId4"/>
    <p:sldId id="285" r:id="rId5"/>
    <p:sldId id="259" r:id="rId6"/>
    <p:sldId id="260" r:id="rId7"/>
    <p:sldId id="298" r:id="rId8"/>
    <p:sldId id="295" r:id="rId9"/>
    <p:sldId id="261" r:id="rId10"/>
    <p:sldId id="268" r:id="rId11"/>
    <p:sldId id="280" r:id="rId12"/>
    <p:sldId id="287" r:id="rId13"/>
    <p:sldId id="282" r:id="rId14"/>
    <p:sldId id="264" r:id="rId15"/>
    <p:sldId id="283" r:id="rId16"/>
    <p:sldId id="274" r:id="rId17"/>
    <p:sldId id="296" r:id="rId18"/>
    <p:sldId id="284" r:id="rId19"/>
    <p:sldId id="275" r:id="rId20"/>
    <p:sldId id="278" r:id="rId21"/>
    <p:sldId id="286" r:id="rId22"/>
    <p:sldId id="266" r:id="rId23"/>
    <p:sldId id="291" r:id="rId24"/>
    <p:sldId id="265" r:id="rId25"/>
    <p:sldId id="267" r:id="rId26"/>
    <p:sldId id="269" r:id="rId27"/>
    <p:sldId id="262" r:id="rId28"/>
    <p:sldId id="289" r:id="rId29"/>
    <p:sldId id="271" r:id="rId30"/>
    <p:sldId id="273" r:id="rId31"/>
    <p:sldId id="272" r:id="rId32"/>
    <p:sldId id="276" r:id="rId33"/>
    <p:sldId id="277" r:id="rId34"/>
    <p:sldId id="288" r:id="rId35"/>
    <p:sldId id="297" r:id="rId36"/>
    <p:sldId id="263" r:id="rId37"/>
    <p:sldId id="292" r:id="rId3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79533C-9585-4707-94D2-C1620431D97F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FE1130-011E-46F8-9602-E99497976AF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9418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2714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2714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98894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7182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868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63712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2889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0305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26994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1409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193864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08969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69879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5569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578261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36098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2312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53113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230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33002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50845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72657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79153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097712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73336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87438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74500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41419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351343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202859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64841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4254367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9309004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601436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281495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326083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71811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0387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50249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6765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077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0348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709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0839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894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531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8340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0375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5956B-FD7B-4D06-8718-55C70EE108D1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1737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rad.cz/cz/stat_symboly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/aspi.cz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 descr="data:image/jpeg;base64,/9j/4AAQSkZJRgABAQAAAQABAAD/2wCEAAkGBhAQEBAPDxAPDw8PDwwNDQ8NDw4NDQ8PFBAVFRQQEhQXHCYeFxkjGRIUHy8gIycpLSwsFR4xQTwqNSYrLCkBCQoKDgwNGQ8PGS0kHiQpKSkpLSwsKSwpLCkpKSkpLSkpMCkpLCkpKSopKSwpKSkpKSksKSwpLCwvLCkpKSwpKf/AABEIALoA+AMBIgACEQEDEQH/xAAcAAACAgMBAQAAAAAAAAAAAAAAAQQFAgMGBwj/xABDEAACAgEBBQQGBQkGBwAAAAAAAQIDEQQFBhIhMUFRYXEHEyKBkaEjMlKxwRRCYmNygpPR8CQzQ1TS4RUWF5KywvH/xAAaAQEAAgMBAAAAAAAAAAAAAAAAAgQBAwUG/8QAKREBAAICAQQCAQIHAAAAAAAAAAECAxEEEiExQQVRIhMyFEJSYXGBof/aAAwDAQACEQMRAD8A9xAAABYGAAAAAALAAAxAAwEADAQAMAFgBgGAAAAAAAAAAAAAEMAAAAAAAAAABAAwFkYgAAwMAAAEBjOWCsntXEsPks4zn7ybrLVGLb7Dl9TdkDqaNRnl2kg4/RbY4PZnnh7JLrHwfei+p2zU1n1tf/cl8mBPnYksvlhZeeWF3mijXwmk4yUovKzF5We45neLbqs+iqeYf4kl0l+ivArdl7SdMny4oSxxRz2/aXiB6CmModPvJX09teLin9zLOjXxlzTTXh1+AErIzCNiZmAAAAAhgAAAAAAIBgAAAAIBgAAACDIDAQAAZMZTwabLgN0rEiJftBR8fLl8yNqL/ErdReBlrtdKfXp2JdCousNl1pCtsAwsmaWOTEAGyqJhFEuisDfp6y30leOnyImlpLfTVASqckiNrXVGFcTY2A/XmyM0ys12o4Vy6m/ZrfDlgTgE2V2q27TXLhlPEl1STePPAFkBE0+0ITXFGSlF9sefx7iUpAAxDAAFkAGAsjAAAAFgAyRdobSrog7LZqEI9ZPv7ku1+A1vwJLZUbe3mo0kc2SzNr2ao4dkvd2LxZxW3PSHdY3HTfQw6cbSd0vwj8zj9RqZSblOUpSfOUpNyk/Nl/Fw7T3u1zd2+j9Jz43+UUpVtvhdLbnBd0k/r+fI6bSbbp1EeOiyNi7eF+1H9qPVe88UuuIq2hOuSnXOUJrpKEnGS95vycOk/t7Ixefb2/UXldfccDsz0lyWIauPGunralia8ZQ6P3Y8mdTptqVXx9ZVONkH2xeWvBrqn5nPyYbY/LZFolvtsI8pBKRiaUgCQG2uAGVUCw09RqoqLTTUAb9LSWdNZporJkEBkjXZMcpYIl9wGrUST6k/SWJLBQ6m8iQ2pOt+y8r7Mua/2A7G3o8HEbw08NzfZYuPyecP5r5lvRvTXjE1KDx3ccfiik23tGN004J8MU0m1htt5bx8AI2j1sqpcUX+0n0ku5/zOo0e8tOPak4PtjKMm/c11OPM4wA6+W9dWcJTa+1wrHwzks9PrVLDTynzTXajitJRxSSzjLSyzoNJBxkopNRikl4+IF+M1xsRmmAwEMAAQAefVekxer50S9bjopr1We/L54OT2xty7VT47pZx9SCyq4Luivx6kfaGisom6rYuMl71JdkovtTINlp3ceHHWeqsNE2mWdlhDuvMbtQQLtQb0WV95AuvMbryJZaY2HZYPR7Rtpn6ymcq5rti+q7mujXgyPKRiRmIntLLv9i+kGE8Q1SVcunrYJ+qf7Uesfu8jr6rIySlFqUWsxlFqUWu9NHiSLTY2279NLNM8RzmVcvaql5x/Fcyll4cT3onF/t6/CBMppOZ3f3109+IW/2ezkvaeaZPwn2e/B2+l0+cePNY6M516WpOrNkTs9NQWmnpMNPQT64EGTrgZykDeCPbaArrSs1OoNmp1BVai8DDUXEG2wd1hobAxbADOMQCMSRVWKusmVVAZUVFnp5yXRv4keqskxAlQufa2+8kV65Lq/kVsrSPbeBf17Ri3hSWe7o/mSYWpnFW3lpsjaTksN+1DGe9x7/cB0gGFVmVkAOe25u/DUQddiXR+qn+dXPsafd3o8S1NrTafVNxfmnhn0VquSz3c/hzPmLVapuUm+1yfxbZ0+DadTDVdnfqSFbca7biNOZ0EGc7DS2DYjABpDjE3QqAwhWSqqTZVQTqdMBjRpzp9394tRpcKEuOvtqszKHu7Y+4qqaCXCsWpFo1Y29V2BvjptTiLfqLX/h2tcMn+hPo/kzpGeFMudk786jTYi366pY+jtbbS/Rn1XzRz8vC90lsi/29WtsK/UXlPs7fXS6rEYz9Xa/8K1qMv3X0kbtRec+1JrOphsjv4LUagrrrTHV6yMec5Riv05Rj97KfUbzaSPXUV+UW5/8AimQmYhsrjvbxCxlIxKSe+mjX585fs1T/ABFHffS9138Nf6jHXX7bY4uaf5ZdBGBIrqKCrfbSd138NfzJdW+uk/Xfw/8Acx11+z+Ezf0yvqqSXXWc7/z1pV0je/3Ir/2NF3pEgv7vTyfjOyMfkkx+pX7Trwc9vFXYRWBOw871fpB1MvqRpr8oux/GTx8ik1m8+rs+tqLfKMlWvhHBCc1VinxeWfMxD1e7UJc20l4tL7yr1G2qI/WvpXnbX/M8lv1Epc5NyffJuX3mgh+t/ZZj4mPdnqdm8Wl/zNH8SI9PvNpoSUo6mjK/WLDXameb7K2NdqrFVRBzl1b6QhH7U5dEv65no+wNwNPp8SuS1V3J+0n+TwfhH87zfwROt7W9K/I4vHwfutO/p2+xdtVXQU6pKUHy9l5Sfak+33CDSaObab5JJJLoku5LsA3OXPnsttSuXkfM++Ox56LV3UST4eKVlMuydMm3FrvxzT8UfTs45R5l6ZtkRlofXtfSaa6vgl28Fj4ZR8s8L80WuLk6L6+0LxuHiMpGDDBmonYaWODONZshUSaqANNdJMq05up0xOp05lhpp05PqoNldJvjAyMYVmbeBtmi2wAtsIN94X3kCybl+LI3vFK9Vp7J48dslorWNyVljb5f/CRZt7U8Kr/KLnGPJL1kunn1Ic546EeUjzfK5c5p1HaHq+H8fTDG7d7HbY5PLbb75PifzMVEIo3QrKLpa14KFZJrpM6qSbTQGWqqglQqN0KTNxwBp4TTZI22yIlswMbLCPKQTkYoBGUazOFZdbubE/KdRXU8qLblY11VcVmTXj2e8zEbnSN7RSs2l6FuXpaloqPUY+kTeoljE5XLlJS8uiXd5nZaPZyislVsrRRjwwqgoVw5QjFYS8fF+J0la5F6I1Gnjct+u82gRgkBkBlrIpd6Njw1Wnu09mVC6Dg2usX1jNeKaT9xdGNlaawzMTqdj5h29ubq9FNq6tuvLUL605UTXen+a/B4aK2qg+ndRs58+Ho+q6p+a7Tlts7iaS/OaY0WPpbQlDn3yh9WS/rkdHHzI8WhrmjxarTk2nTFlrtiz09s6bFiUHjK+rJdk496aw/6Y66Do1mJjcNTTVQSoVGyNZngyEoibHKRHttMgttIN94r7yLPvfw/mVs/Iphru0rXH4uTPbVI/wB+mM5Z8jRZZ3DttI0pHnORybZ7d/H09XxeHTj17efciUxJAkb66ysuCusmU0hRSWNGnAxo05MrpNlVJu4QNLhg0WyN9siBqLQNV1hCsmZXWkdsBm2uBhXEsdBo5WTjXCLlOclGMV1bYYmYiNyWn07fJLLfJJdW+5Hpm6u7r0sZSsx6+1KLS5+rrznhb73yz5JFZu/ufbTfGzUKCjU1OKjOM3Oa+quXRJ8/cjv9maTL4pFjFT3LhfIczqj9PHMa9p2z9PwxJglHBkWHFAAACABgI120Jo2iA5beDdyvURxYmnHPq7Y/Xh4eK8PxOA2ru3dpsuS46+y2HOP73bF+Z7LOpPqV+o2djLj711TXcyxh5FsXbzCM1iXi5hKR3W3tzIzzPTpVW8263yqn5fYfy8jz7WKUJShNOE4vhlGSxJPuaOtjzVyRuGqazElbaQ7LG+nx7DKfe/gRrrihyvkK0/HH3l1+J8XbJ+WXtH/ZYzkl/MiW2hbaRpyOHe9rzu093pceOuOvTSNQmbJ2dLVairTwlGMrpqClNvhXLLbx4LoXm8Ho71Wk4ZQ/tUJPhctPXNzhLulDm0nz59Dl6bZQlGcJOMotSjKLxKLTypJ9jPaNyt5Ja6hyn7OoplGu9x9mNnEsxsS7G8PK70SpFbdpUuZmy4dXr3r7h5zpdwdozXEtLOK/WSqqk/3ZSTNGo2NdRLgvqnVLqlOOMrvT6P3HvNWym1nJp2hsSNkPV21xth14ZrOH3p9U/FGycMepUKfK26vyjs8T09BYVVHdz3J0ifKN8fBWJpfGOTGe5tGPZndB9jlwzXvWF95r/Ssux8lgn7ccomuyRZbY2TZppYnzi/qWRzwS9/Y/ArqNFbfLhprlY/0VyXm+i97Nep3pejLSa9W+yBqLStvtOts9H+tks5oT+w7va+KWPmcltfZ12nn6u+uVc8ZSljEl3xkuUl4ozNZjyjTPjyTqtolDnI3aHQ2XT4Ka52zfPhri5vHfy6D2RsyzVX10VLM7JYy/qxS5ynLwS5ntOwthV6atUadcuXrLMfSXS7Zzf3LsJUp1K/L5kYI1HeXmEdzdfHm9Jf7oqXyTOv3M3Zsok9RfHgnwuFNcscab6zkuzlyS8Wd1HZL7zdRsnDyzfGKInbj5fkcmSnTqIadFszPNlxTSorCHXXhYRmbXNIYAAAAAIYAACGIBiaAAI+o0ql5nE787sq2qV0I/2imLkmutla5uD72llp+GDviNqqcrK6j0njvNLxaPT5uuvIdtp6hvH6Mq7Jys01i08pNt1WRlKnPfBrnFeHNeXQ47V+jjaUXhUwtX2qbqpL4Saa+BTnHMPU4ubhyR+7X+XLykYHRf9Pdp/wCUn/E0/wDrLjdX0ealamuzWVeqpqatcZTrk7ZReYwSi3yzjLfYjEUmZTvysVazPVCdu76Ma/Vwt10rOOaU1p6mocCfNesnhvi8F07zvdj7Froiq9PVGqvPE1HLcpfalJ85PxZZbP0vG3KXaXEKUuhbrSKvMZuTkzT+U9iohhI2OOQHkkrtMtNF9hhLRR7iSAFPq9m8msKUX1jJKUfgyNXs6f1UlGPdFKK+COgYuEM7nWlVXshdvUrdv7s16mqVFqzF/wB3P8+qzsnF+fZ2nUGrUQyjExtmtpraJh5Z6O923p67brF9NbOzT1/o11zcZNftTj8Io9J2dpFFZ95Do0D4umEuiXJdS6hHCMVrqNQnmy2y3m1jwGBgSagAAAAAAGAAAABZDIDAWQyAwFkMgMTAYEe7Rxl1RDs2Quws8gBUf8H8Rx2PzLYANVFKisG3IxAMBZABgIMgMAABA0GRgY8JkAALIwFkBgLIZAYCyGQGAsjAQAAAAAAAAAAAABgAABiGIAAAAYgAAAAAAAYALADAAAAEGBgAh4AADAYAAAAAD//Z"/>
          <p:cNvSpPr>
            <a:spLocks noChangeAspect="1" noChangeArrowheads="1"/>
          </p:cNvSpPr>
          <p:nvPr/>
        </p:nvSpPr>
        <p:spPr bwMode="auto">
          <a:xfrm>
            <a:off x="899592" y="94840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39552" y="188640"/>
            <a:ext cx="79928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O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dborné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U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čiliště</a:t>
            </a:r>
            <a:endParaRPr lang="cs-CZ" sz="3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  <a:p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              a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Z</a:t>
            </a:r>
            <a:r>
              <a:rPr lang="cs-CZ" sz="3200" dirty="0" smtClean="0">
                <a:ln w="18415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ákladní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Š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kola praktická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Holešov</a:t>
            </a:r>
            <a:endParaRPr lang="cs-CZ" sz="3200" b="0" cap="none" spc="0" dirty="0">
              <a:ln w="18415" cmpd="sng">
                <a:solidFill>
                  <a:srgbClr val="00B0F0"/>
                </a:solidFill>
                <a:prstDash val="solid"/>
              </a:ln>
              <a:solidFill>
                <a:srgbClr val="00B0F0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</p:txBody>
      </p:sp>
      <p:sp>
        <p:nvSpPr>
          <p:cNvPr id="10" name="Nadpis 1"/>
          <p:cNvSpPr>
            <a:spLocks noGrp="1"/>
          </p:cNvSpPr>
          <p:nvPr>
            <p:ph type="ctrTitle"/>
          </p:nvPr>
        </p:nvSpPr>
        <p:spPr>
          <a:xfrm>
            <a:off x="611560" y="1556792"/>
            <a:ext cx="7772400" cy="1440159"/>
          </a:xfrm>
        </p:spPr>
        <p:txBody>
          <a:bodyPr>
            <a:normAutofit fontScale="90000"/>
          </a:bodyPr>
          <a:lstStyle/>
          <a:p>
            <a:r>
              <a:rPr lang="cs-CZ" sz="5300" dirty="0" smtClean="0">
                <a:solidFill>
                  <a:schemeClr val="accent4">
                    <a:lumMod val="10000"/>
                  </a:schemeClr>
                </a:solidFill>
              </a:rPr>
              <a:t>Výukový materiál</a:t>
            </a:r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</a:br>
            <a:r>
              <a:rPr lang="cs-CZ" sz="2200" dirty="0" smtClean="0">
                <a:solidFill>
                  <a:schemeClr val="accent4">
                    <a:lumMod val="10000"/>
                  </a:schemeClr>
                </a:solidFill>
              </a:rPr>
              <a:t>Zpracovaný v rámci projektu EU peníze školám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323528" y="2564904"/>
            <a:ext cx="8640960" cy="388843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Název projektu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Zlepšujeme a vzděláváme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Název programu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Operační program Vzdělávání pro konkurenceschopnost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Číslo výzvy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34</a:t>
            </a:r>
          </a:p>
          <a:p>
            <a:pPr algn="l"/>
            <a:endParaRPr lang="cs-CZ" sz="21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Předmě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t: Občanská výchova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Ročník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3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Tematická oblast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OV3</a:t>
            </a:r>
          </a:p>
          <a:p>
            <a:pPr algn="l"/>
            <a:r>
              <a:rPr lang="cs-CZ" sz="2100" b="1" dirty="0" smtClean="0">
                <a:solidFill>
                  <a:schemeClr val="tx1"/>
                </a:solidFill>
              </a:rPr>
              <a:t>Anotace: </a:t>
            </a:r>
            <a:r>
              <a:rPr lang="cs-CZ" sz="2400" dirty="0" smtClean="0">
                <a:solidFill>
                  <a:schemeClr val="tx1"/>
                </a:solidFill>
              </a:rPr>
              <a:t>Tento materiál slouží k výuce a opakování učiva pro žáky, kteří byli v souladu s § 9 vyhlášky číslo 73/2005 Sb. o vzdělávání dětí, žáků a studentů se speciálními vzdělávacími potřebami a dětí, žáků a studentů mimořádně nadaných, v platném znění, zařazeni do třídy odborného učiliště, kde se vzdělávají dle ŠVP v oborech 65-51-E/01 Stravovací a ubytovací služby, 66-51-E/01 Prodavačské práce a 75-41-E/01 Pečovatelské služby.</a:t>
            </a:r>
            <a:endParaRPr lang="cs-CZ" sz="2100" dirty="0" smtClean="0">
              <a:solidFill>
                <a:schemeClr val="tx1"/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Autor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Mgr. Marcela VLASATÍKOVÁ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Období vytvoření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Srpen 2013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</p:txBody>
      </p:sp>
      <p:cxnSp>
        <p:nvCxnSpPr>
          <p:cNvPr id="12" name="Přímá spojovací čára 6"/>
          <p:cNvCxnSpPr/>
          <p:nvPr/>
        </p:nvCxnSpPr>
        <p:spPr>
          <a:xfrm>
            <a:off x="395536" y="1268760"/>
            <a:ext cx="84249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1729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92" y="1988840"/>
            <a:ext cx="7772400" cy="1470025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  <a:t> Téma: Člověk a právo</a:t>
            </a:r>
            <a:b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3200" b="1" dirty="0" smtClean="0"/>
              <a:t>2. </a:t>
            </a:r>
            <a:r>
              <a:rPr lang="cs-CZ" sz="3200" b="1" dirty="0"/>
              <a:t>T</a:t>
            </a:r>
            <a:r>
              <a:rPr lang="cs-CZ" sz="3200" b="1" dirty="0" smtClean="0"/>
              <a:t>restní právo </a:t>
            </a: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1464" y="4725144"/>
            <a:ext cx="6400800" cy="1896616"/>
          </a:xfrm>
        </p:spPr>
        <p:txBody>
          <a:bodyPr>
            <a:normAutofit/>
          </a:bodyPr>
          <a:lstStyle/>
          <a:p>
            <a:pPr algn="r"/>
            <a:endParaRPr lang="cs-CZ" dirty="0" smtClean="0"/>
          </a:p>
          <a:p>
            <a:pPr algn="r"/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14290"/>
            <a:ext cx="5743575" cy="1400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AutoShape 2" descr="data:image/jpeg;base64,/9j/4AAQSkZJRgABAQAAAQABAAD/2wCEAAkGBhAQEBAPDxAPDw8PDwwNDQ8NDw4NDQ8PFBAVFRQQEhQXHCYeFxkjGRIUHy8gIycpLSwsFR4xQTwqNSYrLCkBCQoKDgwNGQ8PGS0kHiQpKSkpLSwsKSwpLCkpKSkpLSkpMCkpLCkpKSopKSwpKSkpKSksKSwpLCwvLCkpKSwpKf/AABEIALoA+AMBIgACEQEDEQH/xAAcAAACAgMBAQAAAAAAAAAAAAAAAQQFAgMGBwj/xABDEAACAgEBBQQGBQkGBwAAAAAAAQIDEQQFBhIhMUFRYXEHEyKBkaEjMlKxwRRCYmNygpPR8CQzQ1TS4RUWF5KywvH/xAAaAQEAAgMBAAAAAAAAAAAAAAAAAgQBAwUG/8QAKREBAAICAQQCAQIHAAAAAAAAAAECAxEEEiExQQVRIhMyFEJSYXGBof/aAAwDAQACEQMRAD8A9xAAABYGAAAAAALAAAxAAwEADAQAMAFgBgGAAAAAAAAAAAAAEMAAAAAAAAAABAAwFkYgAAwMAAAEBjOWCsntXEsPks4zn7ybrLVGLb7Dl9TdkDqaNRnl2kg4/RbY4PZnnh7JLrHwfei+p2zU1n1tf/cl8mBPnYksvlhZeeWF3mijXwmk4yUovKzF5We45neLbqs+iqeYf4kl0l+ivArdl7SdMny4oSxxRz2/aXiB6CmModPvJX09teLin9zLOjXxlzTTXh1+AErIzCNiZmAAAAAhgAAAAAAIBgAAAAIBgAAACDIDAQAAZMZTwabLgN0rEiJftBR8fLl8yNqL/ErdReBlrtdKfXp2JdCousNl1pCtsAwsmaWOTEAGyqJhFEuisDfp6y30leOnyImlpLfTVASqckiNrXVGFcTY2A/XmyM0ys12o4Vy6m/ZrfDlgTgE2V2q27TXLhlPEl1STePPAFkBE0+0ITXFGSlF9sefx7iUpAAxDAAFkAGAsjAAAAFgAyRdobSrog7LZqEI9ZPv7ku1+A1vwJLZUbe3mo0kc2SzNr2ao4dkvd2LxZxW3PSHdY3HTfQw6cbSd0vwj8zj9RqZSblOUpSfOUpNyk/Nl/Fw7T3u1zd2+j9Jz43+UUpVtvhdLbnBd0k/r+fI6bSbbp1EeOiyNi7eF+1H9qPVe88UuuIq2hOuSnXOUJrpKEnGS95vycOk/t7Ixefb2/UXldfccDsz0lyWIauPGunralia8ZQ6P3Y8mdTptqVXx9ZVONkH2xeWvBrqn5nPyYbY/LZFolvtsI8pBKRiaUgCQG2uAGVUCw09RqoqLTTUAb9LSWdNZporJkEBkjXZMcpYIl9wGrUST6k/SWJLBQ6m8iQ2pOt+y8r7Mua/2A7G3o8HEbw08NzfZYuPyecP5r5lvRvTXjE1KDx3ccfiik23tGN004J8MU0m1htt5bx8AI2j1sqpcUX+0n0ku5/zOo0e8tOPak4PtjKMm/c11OPM4wA6+W9dWcJTa+1wrHwzks9PrVLDTynzTXajitJRxSSzjLSyzoNJBxkopNRikl4+IF+M1xsRmmAwEMAAQAefVekxer50S9bjopr1We/L54OT2xty7VT47pZx9SCyq4Luivx6kfaGisom6rYuMl71JdkovtTINlp3ceHHWeqsNE2mWdlhDuvMbtQQLtQb0WV95AuvMbryJZaY2HZYPR7Rtpn6ymcq5rti+q7mujXgyPKRiRmIntLLv9i+kGE8Q1SVcunrYJ+qf7Uesfu8jr6rIySlFqUWsxlFqUWu9NHiSLTY2279NLNM8RzmVcvaql5x/Fcyll4cT3onF/t6/CBMppOZ3f3109+IW/2ezkvaeaZPwn2e/B2+l0+cePNY6M516WpOrNkTs9NQWmnpMNPQT64EGTrgZykDeCPbaArrSs1OoNmp1BVai8DDUXEG2wd1hobAxbADOMQCMSRVWKusmVVAZUVFnp5yXRv4keqskxAlQufa2+8kV65Lq/kVsrSPbeBf17Ri3hSWe7o/mSYWpnFW3lpsjaTksN+1DGe9x7/cB0gGFVmVkAOe25u/DUQddiXR+qn+dXPsafd3o8S1NrTafVNxfmnhn0VquSz3c/hzPmLVapuUm+1yfxbZ0+DadTDVdnfqSFbca7biNOZ0EGc7DS2DYjABpDjE3QqAwhWSqqTZVQTqdMBjRpzp9394tRpcKEuOvtqszKHu7Y+4qqaCXCsWpFo1Y29V2BvjptTiLfqLX/h2tcMn+hPo/kzpGeFMudk786jTYi366pY+jtbbS/Rn1XzRz8vC90lsi/29WtsK/UXlPs7fXS6rEYz9Xa/8K1qMv3X0kbtRec+1JrOphsjv4LUagrrrTHV6yMec5Riv05Rj97KfUbzaSPXUV+UW5/8AimQmYhsrjvbxCxlIxKSe+mjX585fs1T/ABFHffS9138Nf6jHXX7bY4uaf5ZdBGBIrqKCrfbSd138NfzJdW+uk/Xfw/8Acx11+z+Ezf0yvqqSXXWc7/z1pV0je/3Ir/2NF3pEgv7vTyfjOyMfkkx+pX7Trwc9vFXYRWBOw871fpB1MvqRpr8oux/GTx8ik1m8+rs+tqLfKMlWvhHBCc1VinxeWfMxD1e7UJc20l4tL7yr1G2qI/WvpXnbX/M8lv1Epc5NyffJuX3mgh+t/ZZj4mPdnqdm8Wl/zNH8SI9PvNpoSUo6mjK/WLDXameb7K2NdqrFVRBzl1b6QhH7U5dEv65no+wNwNPp8SuS1V3J+0n+TwfhH87zfwROt7W9K/I4vHwfutO/p2+xdtVXQU6pKUHy9l5Sfak+33CDSaObab5JJJLoku5LsA3OXPnsttSuXkfM++Ox56LV3UST4eKVlMuydMm3FrvxzT8UfTs45R5l6ZtkRlofXtfSaa6vgl28Fj4ZR8s8L80WuLk6L6+0LxuHiMpGDDBmonYaWODONZshUSaqANNdJMq05up0xOp05lhpp05PqoNldJvjAyMYVmbeBtmi2wAtsIN94X3kCybl+LI3vFK9Vp7J48dslorWNyVljb5f/CRZt7U8Kr/KLnGPJL1kunn1Ic546EeUjzfK5c5p1HaHq+H8fTDG7d7HbY5PLbb75PifzMVEIo3QrKLpa14KFZJrpM6qSbTQGWqqglQqN0KTNxwBp4TTZI22yIlswMbLCPKQTkYoBGUazOFZdbubE/KdRXU8qLblY11VcVmTXj2e8zEbnSN7RSs2l6FuXpaloqPUY+kTeoljE5XLlJS8uiXd5nZaPZyislVsrRRjwwqgoVw5QjFYS8fF+J0la5F6I1Gnjct+u82gRgkBkBlrIpd6Njw1Wnu09mVC6Dg2usX1jNeKaT9xdGNlaawzMTqdj5h29ubq9FNq6tuvLUL605UTXen+a/B4aK2qg+ndRs58+Ho+q6p+a7Tlts7iaS/OaY0WPpbQlDn3yh9WS/rkdHHzI8WhrmjxarTk2nTFlrtiz09s6bFiUHjK+rJdk496aw/6Y66Do1mJjcNTTVQSoVGyNZngyEoibHKRHttMgttIN94r7yLPvfw/mVs/Iphru0rXH4uTPbVI/wB+mM5Z8jRZZ3DttI0pHnORybZ7d/H09XxeHTj17efciUxJAkb66ysuCusmU0hRSWNGnAxo05MrpNlVJu4QNLhg0WyN9siBqLQNV1hCsmZXWkdsBm2uBhXEsdBo5WTjXCLlOclGMV1bYYmYiNyWn07fJLLfJJdW+5Hpm6u7r0sZSsx6+1KLS5+rrznhb73yz5JFZu/ufbTfGzUKCjU1OKjOM3Oa+quXRJ8/cjv9maTL4pFjFT3LhfIczqj9PHMa9p2z9PwxJglHBkWHFAAACABgI120Jo2iA5beDdyvURxYmnHPq7Y/Xh4eK8PxOA2ru3dpsuS46+y2HOP73bF+Z7LOpPqV+o2djLj711TXcyxh5FsXbzCM1iXi5hKR3W3tzIzzPTpVW8263yqn5fYfy8jz7WKUJShNOE4vhlGSxJPuaOtjzVyRuGqazElbaQ7LG+nx7DKfe/gRrrihyvkK0/HH3l1+J8XbJ+WXtH/ZYzkl/MiW2hbaRpyOHe9rzu093pceOuOvTSNQmbJ2dLVairTwlGMrpqClNvhXLLbx4LoXm8Ho71Wk4ZQ/tUJPhctPXNzhLulDm0nz59Dl6bZQlGcJOMotSjKLxKLTypJ9jPaNyt5Ja6hyn7OoplGu9x9mNnEsxsS7G8PK70SpFbdpUuZmy4dXr3r7h5zpdwdozXEtLOK/WSqqk/3ZSTNGo2NdRLgvqnVLqlOOMrvT6P3HvNWym1nJp2hsSNkPV21xth14ZrOH3p9U/FGycMepUKfK26vyjs8T09BYVVHdz3J0ifKN8fBWJpfGOTGe5tGPZndB9jlwzXvWF95r/Ssux8lgn7ccomuyRZbY2TZppYnzi/qWRzwS9/Y/ArqNFbfLhprlY/0VyXm+i97Nep3pejLSa9W+yBqLStvtOts9H+tks5oT+w7va+KWPmcltfZ12nn6u+uVc8ZSljEl3xkuUl4ozNZjyjTPjyTqtolDnI3aHQ2XT4Ka52zfPhri5vHfy6D2RsyzVX10VLM7JYy/qxS5ynLwS5ntOwthV6atUadcuXrLMfSXS7Zzf3LsJUp1K/L5kYI1HeXmEdzdfHm9Jf7oqXyTOv3M3Zsok9RfHgnwuFNcscab6zkuzlyS8Wd1HZL7zdRsnDyzfGKInbj5fkcmSnTqIadFszPNlxTSorCHXXhYRmbXNIYAAAAAIYAACGIBiaAAI+o0ql5nE787sq2qV0I/2imLkmutla5uD72llp+GDviNqqcrK6j0njvNLxaPT5uuvIdtp6hvH6Mq7Jys01i08pNt1WRlKnPfBrnFeHNeXQ47V+jjaUXhUwtX2qbqpL4Saa+BTnHMPU4ubhyR+7X+XLykYHRf9Pdp/wCUn/E0/wDrLjdX0ealamuzWVeqpqatcZTrk7ZReYwSi3yzjLfYjEUmZTvysVazPVCdu76Ma/Vwt10rOOaU1p6mocCfNesnhvi8F07zvdj7Froiq9PVGqvPE1HLcpfalJ85PxZZbP0vG3KXaXEKUuhbrSKvMZuTkzT+U9iohhI2OOQHkkrtMtNF9hhLRR7iSAFPq9m8msKUX1jJKUfgyNXs6f1UlGPdFKK+COgYuEM7nWlVXshdvUrdv7s16mqVFqzF/wB3P8+qzsnF+fZ2nUGrUQyjExtmtpraJh5Z6O923p67brF9NbOzT1/o11zcZNftTj8Io9J2dpFFZ95Do0D4umEuiXJdS6hHCMVrqNQnmy2y3m1jwGBgSagAAAAAAGAAAABZDIDAWQyAwFkMgMTAYEe7Rxl1RDs2Quws8gBUf8H8Rx2PzLYANVFKisG3IxAMBZABgIMgMAABA0GRgY8JkAALIwFkBgLIZAYCyGQGAsjAQAAAAAAAAAAAABgAABiGIAAAAYgAAAAAAAYALADAAAAEGBgAh4AADAYAAAAA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3519823"/>
            <a:ext cx="3960440" cy="297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324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5300" b="1" dirty="0" smtClean="0"/>
              <a:t>Trestní právo </a:t>
            </a:r>
            <a:br>
              <a:rPr lang="cs-CZ" sz="5300" b="1" dirty="0" smtClean="0"/>
            </a:br>
            <a:endParaRPr lang="cs-CZ" sz="53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b="1" dirty="0" smtClean="0"/>
              <a:t>Trestní právo </a:t>
            </a:r>
            <a:r>
              <a:rPr lang="cs-CZ" dirty="0" smtClean="0"/>
              <a:t>je </a:t>
            </a:r>
            <a:r>
              <a:rPr lang="cs-CZ" b="1" dirty="0" smtClean="0">
                <a:solidFill>
                  <a:srgbClr val="FF0000"/>
                </a:solidFill>
              </a:rPr>
              <a:t>souhrn právních předpisů</a:t>
            </a:r>
            <a:r>
              <a:rPr lang="cs-CZ" dirty="0" smtClean="0"/>
              <a:t>, které chrání společnost před nežádoucím a nebezpečným </a:t>
            </a:r>
            <a:r>
              <a:rPr lang="cs-CZ" dirty="0"/>
              <a:t>jednáním</a:t>
            </a:r>
            <a:r>
              <a:rPr lang="cs-CZ" dirty="0" smtClean="0"/>
              <a:t>.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dirty="0"/>
              <a:t>Upravuje trestání osob za </a:t>
            </a:r>
            <a:r>
              <a:rPr lang="cs-CZ" dirty="0">
                <a:solidFill>
                  <a:srgbClr val="FF0000"/>
                </a:solidFill>
              </a:rPr>
              <a:t>vážná provinění</a:t>
            </a:r>
          </a:p>
          <a:p>
            <a:pPr marL="0" indent="0" algn="ctr">
              <a:buNone/>
            </a:pPr>
            <a:r>
              <a:rPr lang="cs-CZ" dirty="0"/>
              <a:t>Vymezuje </a:t>
            </a:r>
            <a:r>
              <a:rPr lang="cs-CZ" dirty="0">
                <a:solidFill>
                  <a:srgbClr val="FF0000"/>
                </a:solidFill>
              </a:rPr>
              <a:t>trestné činy </a:t>
            </a:r>
            <a:r>
              <a:rPr lang="cs-CZ" dirty="0"/>
              <a:t>a </a:t>
            </a:r>
            <a:r>
              <a:rPr lang="cs-CZ" dirty="0">
                <a:solidFill>
                  <a:srgbClr val="FF0000"/>
                </a:solidFill>
              </a:rPr>
              <a:t>tresty </a:t>
            </a:r>
            <a:r>
              <a:rPr lang="cs-CZ" dirty="0"/>
              <a:t>za ně.</a:t>
            </a:r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19311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                                      </a:t>
            </a:r>
            <a:r>
              <a:rPr lang="cs-CZ" b="1" dirty="0" smtClean="0"/>
              <a:t>Trestní právo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08720"/>
            <a:ext cx="8964488" cy="5616624"/>
          </a:xfrm>
        </p:spPr>
        <p:txBody>
          <a:bodyPr/>
          <a:lstStyle/>
          <a:p>
            <a:pPr marL="0" indent="0">
              <a:buNone/>
            </a:pPr>
            <a:r>
              <a:rPr lang="cs-CZ" sz="3600" b="1" dirty="0" smtClean="0"/>
              <a:t>                                             </a:t>
            </a:r>
            <a:r>
              <a:rPr lang="cs-CZ" sz="2800" b="1" dirty="0" smtClean="0"/>
              <a:t>Je to souhrn právních</a:t>
            </a:r>
          </a:p>
          <a:p>
            <a:pPr marL="0" indent="0">
              <a:buNone/>
            </a:pPr>
            <a:r>
              <a:rPr lang="cs-CZ" sz="2800" b="1" dirty="0" smtClean="0"/>
              <a:t>                                                         předpisů</a:t>
            </a:r>
            <a:endParaRPr lang="cs-CZ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60848"/>
            <a:ext cx="3217150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4360"/>
            <a:ext cx="3998672" cy="6492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50377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Předpisy trestního práva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Základní předpisy trestního práva jsou dva:</a:t>
            </a:r>
          </a:p>
          <a:p>
            <a:pPr marL="0" lvl="0" indent="0">
              <a:buNone/>
            </a:pPr>
            <a:endParaRPr lang="cs-CZ" dirty="0" smtClean="0"/>
          </a:p>
          <a:p>
            <a:pPr marL="0" lvl="0" indent="0">
              <a:buNone/>
            </a:pPr>
            <a:r>
              <a:rPr lang="cs-CZ" b="1" dirty="0" smtClean="0"/>
              <a:t>Trestní zákon </a:t>
            </a:r>
          </a:p>
          <a:p>
            <a:pPr marL="0" lvl="0" indent="0">
              <a:buNone/>
            </a:pPr>
            <a:r>
              <a:rPr lang="cs-CZ" dirty="0" smtClean="0"/>
              <a:t>Vymezuje trestné činy </a:t>
            </a:r>
          </a:p>
          <a:p>
            <a:pPr marL="0" lvl="0" indent="0">
              <a:buNone/>
            </a:pPr>
            <a:r>
              <a:rPr lang="cs-CZ" dirty="0" smtClean="0"/>
              <a:t>a tresty za ně uložené</a:t>
            </a:r>
            <a:endParaRPr lang="cs-CZ" dirty="0"/>
          </a:p>
          <a:p>
            <a:pPr marL="0" lvl="0" indent="0">
              <a:buNone/>
            </a:pPr>
            <a:endParaRPr lang="cs-CZ" dirty="0" smtClean="0"/>
          </a:p>
          <a:p>
            <a:pPr marL="0" lvl="0" indent="0">
              <a:buNone/>
            </a:pPr>
            <a:r>
              <a:rPr lang="cs-CZ" b="1" dirty="0" smtClean="0"/>
              <a:t>Trestní řád</a:t>
            </a:r>
          </a:p>
          <a:p>
            <a:pPr marL="0" lvl="0" indent="0">
              <a:buNone/>
            </a:pPr>
            <a:r>
              <a:rPr lang="cs-CZ" dirty="0" smtClean="0"/>
              <a:t>Upravuje postup trestního řízení</a:t>
            </a:r>
            <a:endParaRPr lang="cs-CZ" dirty="0"/>
          </a:p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31067" y="2402306"/>
            <a:ext cx="2381250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2706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b="1" dirty="0" smtClean="0"/>
              <a:t>Porušení práv a potrestání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532859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dirty="0" smtClean="0"/>
              <a:t>Porušení práv  je dvojí:</a:t>
            </a:r>
          </a:p>
          <a:p>
            <a:pPr marL="0" indent="0">
              <a:buNone/>
            </a:pPr>
            <a:r>
              <a:rPr lang="cs-CZ" b="1" dirty="0" smtClean="0"/>
              <a:t>Přestupek </a:t>
            </a:r>
            <a:r>
              <a:rPr lang="cs-CZ" dirty="0" smtClean="0"/>
              <a:t>je </a:t>
            </a:r>
            <a:r>
              <a:rPr lang="cs-CZ" dirty="0" smtClean="0">
                <a:solidFill>
                  <a:srgbClr val="FF0000"/>
                </a:solidFill>
              </a:rPr>
              <a:t>menší provinění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Projednávají je správní organy na </a:t>
            </a:r>
            <a:r>
              <a:rPr lang="cs-CZ" dirty="0" err="1" smtClean="0"/>
              <a:t>MěÚ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Trestem bývají pokuty.</a:t>
            </a:r>
          </a:p>
          <a:p>
            <a:pPr marL="0" indent="0">
              <a:buNone/>
            </a:pPr>
            <a:r>
              <a:rPr lang="cs-CZ" dirty="0" smtClean="0"/>
              <a:t>(krádeže, silniční přestupky)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Trestný čin </a:t>
            </a:r>
            <a:r>
              <a:rPr lang="cs-CZ" dirty="0" smtClean="0"/>
              <a:t>je </a:t>
            </a:r>
            <a:r>
              <a:rPr lang="cs-CZ" dirty="0" smtClean="0">
                <a:solidFill>
                  <a:srgbClr val="FF0000"/>
                </a:solidFill>
              </a:rPr>
              <a:t>závažné </a:t>
            </a:r>
            <a:r>
              <a:rPr lang="cs-CZ" dirty="0" smtClean="0"/>
              <a:t>nebo </a:t>
            </a:r>
            <a:r>
              <a:rPr lang="cs-CZ" dirty="0" smtClean="0">
                <a:solidFill>
                  <a:srgbClr val="FF0000"/>
                </a:solidFill>
              </a:rPr>
              <a:t>nebezpečné provinění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Projednávají je Orgány činné v trestním řízení.</a:t>
            </a:r>
          </a:p>
          <a:p>
            <a:pPr marL="0" indent="0">
              <a:buNone/>
            </a:pPr>
            <a:r>
              <a:rPr lang="cs-CZ" dirty="0" smtClean="0"/>
              <a:t>Trestem bývá vězení. </a:t>
            </a:r>
          </a:p>
          <a:p>
            <a:pPr marL="0" indent="0">
              <a:buNone/>
            </a:pPr>
            <a:r>
              <a:rPr lang="cs-CZ" dirty="0" smtClean="0"/>
              <a:t>(násilné činy, loupežná přepadení)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9935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229600" cy="72008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Odhalování trestných činů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/>
              <a:t>Ve středisku služební kynologie se pracuje se služebními psy určenými k vyhledávání omamných a psychotropních látek. Pracují  zde čtyři psovodi 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6528727" cy="4896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6424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Pozor na váš majetek.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          Varování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před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zloději                                                                           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4602347" cy="5805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8659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Orgány činné v trestním řízení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Orgány </a:t>
            </a:r>
            <a:r>
              <a:rPr lang="cs-CZ" b="1" dirty="0"/>
              <a:t>právní ochrany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/>
              <a:t>Stát chrání </a:t>
            </a:r>
            <a:r>
              <a:rPr lang="cs-CZ" b="1" dirty="0"/>
              <a:t>práva</a:t>
            </a:r>
            <a:r>
              <a:rPr lang="cs-CZ" dirty="0"/>
              <a:t> občanů a kontroluje jejich </a:t>
            </a:r>
            <a:r>
              <a:rPr lang="cs-CZ" b="1" dirty="0"/>
              <a:t>povinnosti</a:t>
            </a:r>
            <a:r>
              <a:rPr lang="cs-CZ" dirty="0"/>
              <a:t>.</a:t>
            </a:r>
          </a:p>
          <a:p>
            <a:endParaRPr lang="cs-CZ" dirty="0"/>
          </a:p>
          <a:p>
            <a:pPr marL="742950" indent="-742950">
              <a:buFont typeface="+mj-lt"/>
              <a:buAutoNum type="arabicPeriod"/>
            </a:pPr>
            <a:r>
              <a:rPr lang="cs-CZ" sz="4300" b="1" dirty="0" smtClean="0">
                <a:solidFill>
                  <a:srgbClr val="FF0000"/>
                </a:solidFill>
              </a:rPr>
              <a:t>Policie</a:t>
            </a:r>
          </a:p>
          <a:p>
            <a:pPr marL="742950" indent="-742950">
              <a:buFont typeface="+mj-lt"/>
              <a:buAutoNum type="arabicPeriod"/>
            </a:pPr>
            <a:endParaRPr lang="cs-CZ" sz="4300" b="1" dirty="0" smtClean="0">
              <a:solidFill>
                <a:srgbClr val="FF0000"/>
              </a:solidFill>
            </a:endParaRPr>
          </a:p>
          <a:p>
            <a:pPr marL="742950" indent="-742950">
              <a:buFont typeface="+mj-lt"/>
              <a:buAutoNum type="arabicPeriod"/>
            </a:pPr>
            <a:r>
              <a:rPr lang="cs-CZ" sz="4300" b="1" dirty="0">
                <a:solidFill>
                  <a:srgbClr val="FF0000"/>
                </a:solidFill>
              </a:rPr>
              <a:t> </a:t>
            </a:r>
            <a:r>
              <a:rPr lang="cs-CZ" sz="4300" b="1" dirty="0" smtClean="0">
                <a:solidFill>
                  <a:srgbClr val="FF0000"/>
                </a:solidFill>
              </a:rPr>
              <a:t>Státní zastupitelství</a:t>
            </a:r>
          </a:p>
          <a:p>
            <a:pPr marL="742950" indent="-742950">
              <a:buFont typeface="+mj-lt"/>
              <a:buAutoNum type="arabicPeriod"/>
            </a:pPr>
            <a:endParaRPr lang="cs-CZ" sz="4300" b="1" dirty="0" smtClean="0">
              <a:solidFill>
                <a:srgbClr val="FF0000"/>
              </a:solidFill>
            </a:endParaRPr>
          </a:p>
          <a:p>
            <a:pPr marL="742950" indent="-742950">
              <a:buFont typeface="+mj-lt"/>
              <a:buAutoNum type="arabicPeriod"/>
            </a:pPr>
            <a:r>
              <a:rPr lang="cs-CZ" sz="4300" b="1" dirty="0" smtClean="0">
                <a:solidFill>
                  <a:srgbClr val="FF0000"/>
                </a:solidFill>
              </a:rPr>
              <a:t>Soudy</a:t>
            </a:r>
            <a:endParaRPr lang="cs-CZ" sz="4300" b="1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77072"/>
            <a:ext cx="2808312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0700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6000" b="1" dirty="0" smtClean="0">
                <a:solidFill>
                  <a:srgbClr val="FF0000"/>
                </a:solidFill>
              </a:rPr>
              <a:t>1. Policie </a:t>
            </a:r>
            <a:r>
              <a:rPr lang="cs-CZ" sz="6000" b="1" dirty="0">
                <a:solidFill>
                  <a:srgbClr val="FF0000"/>
                </a:solidFill>
              </a:rPr>
              <a:t>ČR</a:t>
            </a:r>
            <a:br>
              <a:rPr lang="cs-CZ" sz="6000" b="1" dirty="0">
                <a:solidFill>
                  <a:srgbClr val="FF0000"/>
                </a:solidFill>
              </a:rPr>
            </a:b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640960" cy="4785395"/>
          </a:xfrm>
        </p:spPr>
        <p:txBody>
          <a:bodyPr/>
          <a:lstStyle/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Trestné a podezřelé činy se musí oznámit policii.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dirty="0" smtClean="0"/>
              <a:t>Pokud se jedná o </a:t>
            </a:r>
            <a:r>
              <a:rPr lang="cs-CZ" dirty="0" smtClean="0">
                <a:solidFill>
                  <a:srgbClr val="FF0000"/>
                </a:solidFill>
              </a:rPr>
              <a:t>trestný čin</a:t>
            </a:r>
            <a:r>
              <a:rPr lang="cs-CZ" dirty="0" smtClean="0"/>
              <a:t>, je třeba ho vyšetřit. Policie zahájí </a:t>
            </a:r>
            <a:r>
              <a:rPr lang="cs-CZ" b="1" dirty="0" smtClean="0"/>
              <a:t>trestní řízení.</a:t>
            </a:r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8333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l"/>
            <a:r>
              <a:rPr lang="cs-CZ" dirty="0" smtClean="0"/>
              <a:t>                                </a:t>
            </a:r>
            <a:r>
              <a:rPr lang="cs-CZ" sz="6600" b="1" dirty="0" smtClean="0"/>
              <a:t>Policie ČR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Marcelka\AppData\Local\Microsoft\Windows\Temporary Internet Files\Content.IE5\E8S3FLZX\MP9004393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54" y="113514"/>
            <a:ext cx="4046152" cy="2784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celka\AppData\Local\Microsoft\Windows\Temporary Internet Files\Content.IE5\HAJBB3WE\MP90040371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5396" y="3301275"/>
            <a:ext cx="2505075" cy="313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celka\AppData\Local\Microsoft\Windows\Temporary Internet Files\Content.IE5\E8S3FLZX\MC90034411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06" y="4623387"/>
            <a:ext cx="2537490" cy="1566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celka\AppData\Local\Microsoft\Windows\Temporary Internet Files\Content.IE5\HAJBB3WE\MC90033925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57933" y="371500"/>
            <a:ext cx="1130209" cy="1134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celka\AppData\Local\Microsoft\Windows\Temporary Internet Files\Content.IE5\SMQE8UKY\MC90035702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91616" y="1743067"/>
            <a:ext cx="2576290" cy="4446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895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6269"/>
            <a:ext cx="8688543" cy="6523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1612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 policie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87787"/>
            <a:ext cx="5238750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31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Trestní řízení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Trestní řízení zabezpečuje policie</a:t>
            </a:r>
          </a:p>
          <a:p>
            <a:r>
              <a:rPr lang="cs-CZ" dirty="0" smtClean="0"/>
              <a:t>Je </a:t>
            </a:r>
            <a:r>
              <a:rPr lang="cs-CZ" dirty="0"/>
              <a:t>třeba najít důkazy a usvědči</a:t>
            </a:r>
            <a:r>
              <a:rPr lang="cs-CZ" i="1" dirty="0"/>
              <a:t>t</a:t>
            </a:r>
            <a:r>
              <a:rPr lang="cs-CZ" dirty="0"/>
              <a:t> pachatele.</a:t>
            </a:r>
          </a:p>
          <a:p>
            <a:pPr marL="0" indent="0">
              <a:buNone/>
            </a:pPr>
            <a:r>
              <a:rPr lang="cs-CZ" dirty="0"/>
              <a:t>     (otisky prstu, fotografie místa </a:t>
            </a:r>
            <a:r>
              <a:rPr lang="cs-CZ" dirty="0" smtClean="0"/>
              <a:t>činu, svědectví</a:t>
            </a:r>
            <a:r>
              <a:rPr lang="cs-CZ" dirty="0"/>
              <a:t>)</a:t>
            </a:r>
          </a:p>
          <a:p>
            <a:r>
              <a:rPr lang="cs-CZ" dirty="0"/>
              <a:t>Policejní vyšetřovatelé obviní podezřelého ze spáchání trestného </a:t>
            </a:r>
            <a:r>
              <a:rPr lang="cs-CZ" dirty="0" smtClean="0"/>
              <a:t>činu.</a:t>
            </a:r>
          </a:p>
          <a:p>
            <a:r>
              <a:rPr lang="cs-CZ" dirty="0" smtClean="0"/>
              <a:t>Podají návrh na obžalobu státnímu zástupci</a:t>
            </a:r>
          </a:p>
          <a:p>
            <a:r>
              <a:rPr lang="cs-CZ" dirty="0" smtClean="0"/>
              <a:t>Vyšetřovatelé mohou podezřelého zadržet (zatknout) a dát jej do vazby (do vězení).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8663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Spolupráce policie a soudu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579" y="3077469"/>
            <a:ext cx="4947113" cy="3130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http://ts1.mm.bing.net/th?id=H.4818142787667456&amp;w=224&amp;h=144&amp;c=7&amp;rs=1&amp;pid=1.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00418" y="4149080"/>
            <a:ext cx="3826736" cy="246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ts4.mm.bing.net/th?id=H.4987888469803503&amp;w=206&amp;h=143&amp;c=7&amp;rs=1&amp;pid=1.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2649" y="1667769"/>
            <a:ext cx="2472160" cy="171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://ts1.mm.bing.net/th?id=H.4833617534060084&amp;w=244&amp;h=148&amp;c=7&amp;rs=1&amp;pid=1.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16523"/>
            <a:ext cx="3384376" cy="19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0129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Vyšetřovací vazba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Podezřelý je dán do vazby</a:t>
            </a:r>
          </a:p>
          <a:p>
            <a:r>
              <a:rPr lang="cs-CZ" dirty="0" smtClean="0"/>
              <a:t>Vyšetřovací vazba by měla </a:t>
            </a:r>
            <a:r>
              <a:rPr lang="cs-CZ" dirty="0" smtClean="0">
                <a:solidFill>
                  <a:srgbClr val="FF0000"/>
                </a:solidFill>
              </a:rPr>
              <a:t>trvat</a:t>
            </a:r>
            <a:r>
              <a:rPr lang="cs-CZ" dirty="0" smtClean="0"/>
              <a:t> jen nezbytnou dobu. (důvodem je , že by mohl, ovlivňovat svědky, pokračovat v trestné činnosti nebo utéct spravedlnosti)</a:t>
            </a:r>
          </a:p>
          <a:p>
            <a:r>
              <a:rPr lang="cs-CZ" dirty="0" smtClean="0"/>
              <a:t>Doba vazby se </a:t>
            </a:r>
            <a:r>
              <a:rPr lang="cs-CZ" dirty="0" smtClean="0">
                <a:solidFill>
                  <a:srgbClr val="FF0000"/>
                </a:solidFill>
              </a:rPr>
              <a:t>započítává</a:t>
            </a:r>
            <a:r>
              <a:rPr lang="cs-CZ" dirty="0" smtClean="0"/>
              <a:t> do trestu.</a:t>
            </a:r>
          </a:p>
          <a:p>
            <a:r>
              <a:rPr lang="cs-CZ" dirty="0" smtClean="0"/>
              <a:t>Obviněný může požádat o </a:t>
            </a:r>
            <a:r>
              <a:rPr lang="cs-CZ" dirty="0" smtClean="0">
                <a:solidFill>
                  <a:srgbClr val="FF0000"/>
                </a:solidFill>
              </a:rPr>
              <a:t>propuštění na kauci</a:t>
            </a:r>
            <a:r>
              <a:rPr lang="cs-CZ" dirty="0" smtClean="0"/>
              <a:t>, peněžitá částka) nebo na písemnou záruku důvěryhodné osoby.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3723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/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2. Státní zastupitelství. Soudy.</a:t>
            </a:r>
            <a:r>
              <a:rPr lang="cs-CZ" b="1" dirty="0">
                <a:solidFill>
                  <a:srgbClr val="FF0000"/>
                </a:solidFill>
              </a:rPr>
              <a:t/>
            </a:r>
            <a:br>
              <a:rPr lang="cs-CZ" b="1" dirty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66337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                                                    Soudní místnost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</a:t>
            </a:r>
            <a:r>
              <a:rPr lang="cs-CZ" sz="2200" dirty="0" smtClean="0"/>
              <a:t>Zadržená obviněná žena je ve vazbě</a:t>
            </a:r>
            <a:endParaRPr lang="cs-CZ" sz="2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2689" y="2780928"/>
            <a:ext cx="36957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92962" y="318150"/>
            <a:ext cx="853033" cy="940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73780"/>
            <a:ext cx="4536502" cy="344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23412"/>
            <a:ext cx="28575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0953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9559" y="186656"/>
            <a:ext cx="8229600" cy="1143000"/>
          </a:xfrm>
        </p:spPr>
        <p:txBody>
          <a:bodyPr/>
          <a:lstStyle/>
          <a:p>
            <a:pPr algn="l"/>
            <a:r>
              <a:rPr lang="cs-CZ" dirty="0" smtClean="0"/>
              <a:t>Podezřelý je dán do vazby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233" y="1340768"/>
            <a:ext cx="4322752" cy="2585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662483"/>
            <a:ext cx="5544616" cy="319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C:\Users\Marcelka\AppData\Local\Microsoft\Windows\Temporary Internet Files\Content.IE5\E8S3FLZX\MC90031925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034" y="4530056"/>
            <a:ext cx="1327150" cy="183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Marcelka\AppData\Local\Microsoft\Windows\Temporary Internet Files\Content.IE5\HAJBB3WE\MC90032478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6486" y="364274"/>
            <a:ext cx="1514483" cy="976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:\Users\Marcelka\AppData\Local\Microsoft\Windows\Temporary Internet Files\Content.IE5\HAJBB3WE\MP90040371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29509" y="1255699"/>
            <a:ext cx="1997615" cy="2815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6724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Státní </a:t>
            </a:r>
            <a:r>
              <a:rPr lang="cs-CZ" sz="4000" b="1" dirty="0">
                <a:solidFill>
                  <a:srgbClr val="FF0000"/>
                </a:solidFill>
              </a:rPr>
              <a:t>zástupce </a:t>
            </a:r>
            <a:br>
              <a:rPr lang="cs-CZ" sz="4000" b="1" dirty="0">
                <a:solidFill>
                  <a:srgbClr val="FF0000"/>
                </a:solidFill>
              </a:rPr>
            </a:br>
            <a:r>
              <a:rPr lang="cs-CZ" sz="4000" b="1" dirty="0" smtClean="0">
                <a:solidFill>
                  <a:srgbClr val="FF0000"/>
                </a:solidFill>
              </a:rPr>
              <a:t>Obžaloba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064896" cy="496855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dirty="0" smtClean="0"/>
              <a:t>Policejní vyšetřovatelé podají </a:t>
            </a:r>
            <a:r>
              <a:rPr lang="cs-CZ" dirty="0" smtClean="0">
                <a:solidFill>
                  <a:srgbClr val="FF0000"/>
                </a:solidFill>
              </a:rPr>
              <a:t>státnímu zástupci </a:t>
            </a:r>
            <a:r>
              <a:rPr lang="cs-CZ" dirty="0" smtClean="0"/>
              <a:t>návrh na obžalobu.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b="1" dirty="0" smtClean="0"/>
              <a:t>Státní </a:t>
            </a:r>
            <a:r>
              <a:rPr lang="cs-CZ" b="1" dirty="0"/>
              <a:t>zástupce = </a:t>
            </a:r>
            <a:r>
              <a:rPr lang="cs-CZ" b="1" dirty="0" smtClean="0"/>
              <a:t>žalobce</a:t>
            </a:r>
          </a:p>
          <a:p>
            <a:pPr marL="0" indent="0" algn="ctr">
              <a:buNone/>
            </a:pPr>
            <a:endParaRPr lang="cs-CZ" b="1" dirty="0" smtClean="0"/>
          </a:p>
          <a:p>
            <a:r>
              <a:rPr lang="cs-CZ" dirty="0"/>
              <a:t>v</a:t>
            </a:r>
            <a:r>
              <a:rPr lang="cs-CZ" dirty="0" smtClean="0"/>
              <a:t>ypracuje obžalobu</a:t>
            </a:r>
          </a:p>
          <a:p>
            <a:r>
              <a:rPr lang="cs-CZ" dirty="0"/>
              <a:t>p</a:t>
            </a:r>
            <a:r>
              <a:rPr lang="cs-CZ" dirty="0" smtClean="0"/>
              <a:t>odá žalobu</a:t>
            </a:r>
          </a:p>
          <a:p>
            <a:r>
              <a:rPr lang="cs-CZ" dirty="0" smtClean="0"/>
              <a:t>prokazuje vinu</a:t>
            </a:r>
          </a:p>
          <a:p>
            <a:r>
              <a:rPr lang="cs-CZ" dirty="0" smtClean="0"/>
              <a:t>předvolává </a:t>
            </a:r>
            <a:r>
              <a:rPr lang="cs-CZ" dirty="0"/>
              <a:t>svědky obžaloby</a:t>
            </a:r>
          </a:p>
          <a:p>
            <a:r>
              <a:rPr lang="cs-CZ" dirty="0"/>
              <a:t>navrhuje TREST</a:t>
            </a:r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530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rmAutofit/>
          </a:bodyPr>
          <a:lstStyle/>
          <a:p>
            <a:r>
              <a:rPr lang="cs-CZ" sz="4000" dirty="0" smtClean="0"/>
              <a:t>Státní zastupitelství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48965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600" dirty="0" smtClean="0">
                <a:solidFill>
                  <a:srgbClr val="FF0000"/>
                </a:solidFill>
              </a:rPr>
              <a:t>Víme už , že </a:t>
            </a:r>
          </a:p>
          <a:p>
            <a:pPr marL="0" indent="0">
              <a:buNone/>
            </a:pPr>
            <a:r>
              <a:rPr lang="cs-CZ" sz="2600" dirty="0" smtClean="0">
                <a:solidFill>
                  <a:srgbClr val="FF0000"/>
                </a:solidFill>
              </a:rPr>
              <a:t>státní zastupitelství, která zastupují stát, dohlížejí </a:t>
            </a:r>
          </a:p>
          <a:p>
            <a:r>
              <a:rPr lang="cs-CZ" sz="2600" b="1" dirty="0" smtClean="0"/>
              <a:t>na zachování zákonů</a:t>
            </a:r>
          </a:p>
          <a:p>
            <a:r>
              <a:rPr lang="cs-CZ" sz="2600" b="1" dirty="0" smtClean="0"/>
              <a:t>stíhají trestné činy</a:t>
            </a:r>
          </a:p>
          <a:p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Oblast jejich činnosti je </a:t>
            </a:r>
            <a:r>
              <a:rPr lang="cs-CZ" sz="2600" b="1" dirty="0" smtClean="0"/>
              <a:t>trestní právo.</a:t>
            </a:r>
          </a:p>
          <a:p>
            <a:pPr marL="0" indent="0">
              <a:buNone/>
            </a:pPr>
            <a:endParaRPr lang="cs-CZ" sz="2600" b="1" dirty="0" smtClean="0"/>
          </a:p>
          <a:p>
            <a:pPr marL="0" indent="0">
              <a:buNone/>
            </a:pPr>
            <a:r>
              <a:rPr lang="cs-CZ" sz="2600" dirty="0" smtClean="0"/>
              <a:t>Soustava státních zastupitelství je podobná jako soustava soudů:</a:t>
            </a:r>
          </a:p>
          <a:p>
            <a:pPr marL="0" indent="0">
              <a:buNone/>
            </a:pPr>
            <a:r>
              <a:rPr lang="cs-CZ" sz="2600" dirty="0" smtClean="0"/>
              <a:t>Okresní státní zastupitelství</a:t>
            </a:r>
          </a:p>
          <a:p>
            <a:pPr marL="0" indent="0">
              <a:buNone/>
            </a:pPr>
            <a:r>
              <a:rPr lang="cs-CZ" sz="2600" dirty="0" smtClean="0"/>
              <a:t>Krajské státní </a:t>
            </a:r>
            <a:r>
              <a:rPr lang="cs-CZ" sz="2600" dirty="0"/>
              <a:t>zastupitelství</a:t>
            </a:r>
          </a:p>
          <a:p>
            <a:pPr marL="0" indent="0">
              <a:buNone/>
            </a:pPr>
            <a:r>
              <a:rPr lang="cs-CZ" sz="2600" dirty="0" smtClean="0"/>
              <a:t>Vrchní státní zastupitelství</a:t>
            </a:r>
          </a:p>
          <a:p>
            <a:pPr marL="0" indent="0">
              <a:buNone/>
            </a:pPr>
            <a:r>
              <a:rPr lang="cs-CZ" sz="2600" dirty="0" smtClean="0"/>
              <a:t>Nejvyšší státní </a:t>
            </a:r>
            <a:r>
              <a:rPr lang="cs-CZ" sz="2600" dirty="0"/>
              <a:t>zastupitelství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25009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Trestní příkaz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8424936" cy="48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5874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6000" b="1" dirty="0" smtClean="0">
                <a:solidFill>
                  <a:srgbClr val="FF0000"/>
                </a:solidFill>
              </a:rPr>
              <a:t>3. Soud</a:t>
            </a:r>
            <a:r>
              <a:rPr lang="cs-CZ" sz="6000" dirty="0">
                <a:solidFill>
                  <a:srgbClr val="FF0000"/>
                </a:solidFill>
              </a:rPr>
              <a:t/>
            </a:r>
            <a:br>
              <a:rPr lang="cs-CZ" sz="6000" dirty="0">
                <a:solidFill>
                  <a:srgbClr val="FF0000"/>
                </a:solidFill>
              </a:rPr>
            </a:b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340768"/>
            <a:ext cx="8208912" cy="5400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Na základě obžaloby zahájí soud 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trestní soudní líčení.</a:t>
            </a:r>
          </a:p>
          <a:p>
            <a:pPr marL="0" indent="0" algn="ctr">
              <a:buNone/>
            </a:pPr>
            <a:r>
              <a:rPr lang="cs-CZ" b="1" dirty="0" smtClean="0"/>
              <a:t> </a:t>
            </a:r>
            <a:r>
              <a:rPr lang="cs-CZ" b="1" dirty="0"/>
              <a:t>Soud tvoří předseda a dva přísedící.</a:t>
            </a:r>
          </a:p>
          <a:p>
            <a:pPr marL="0" indent="0">
              <a:buNone/>
            </a:pPr>
            <a:r>
              <a:rPr lang="cs-CZ" b="1" dirty="0" smtClean="0"/>
              <a:t>Předseda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/>
              <a:t>řídí jednání</a:t>
            </a:r>
          </a:p>
          <a:p>
            <a:r>
              <a:rPr lang="cs-CZ" dirty="0"/>
              <a:t>uděluje slovo</a:t>
            </a:r>
          </a:p>
          <a:p>
            <a:r>
              <a:rPr lang="cs-CZ" dirty="0"/>
              <a:t>klade otázky</a:t>
            </a:r>
          </a:p>
          <a:p>
            <a:r>
              <a:rPr lang="cs-CZ" dirty="0"/>
              <a:t>nakonec vynáší </a:t>
            </a:r>
            <a:r>
              <a:rPr lang="cs-CZ" dirty="0" smtClean="0"/>
              <a:t>rozsudek</a:t>
            </a:r>
          </a:p>
          <a:p>
            <a:pPr marL="0" lvl="8" indent="0">
              <a:buNone/>
            </a:pPr>
            <a:r>
              <a:rPr lang="cs-CZ" sz="2800" dirty="0">
                <a:solidFill>
                  <a:srgbClr val="FF0000"/>
                </a:solidFill>
              </a:rPr>
              <a:t>Při </a:t>
            </a:r>
            <a:r>
              <a:rPr lang="cs-CZ" sz="2800" dirty="0" smtClean="0">
                <a:solidFill>
                  <a:srgbClr val="FF0000"/>
                </a:solidFill>
              </a:rPr>
              <a:t>soudním líčení </a:t>
            </a:r>
            <a:r>
              <a:rPr lang="cs-CZ" sz="2800" dirty="0">
                <a:solidFill>
                  <a:srgbClr val="FF0000"/>
                </a:solidFill>
              </a:rPr>
              <a:t>bývá přítomná </a:t>
            </a:r>
            <a:r>
              <a:rPr lang="cs-CZ" sz="2800" b="1" dirty="0">
                <a:solidFill>
                  <a:srgbClr val="FF0000"/>
                </a:solidFill>
              </a:rPr>
              <a:t>veřejnost.</a:t>
            </a:r>
            <a:endParaRPr lang="cs-CZ" sz="2800" dirty="0">
              <a:solidFill>
                <a:srgbClr val="FF0000"/>
              </a:solidFill>
            </a:endParaRPr>
          </a:p>
          <a:p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5871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zlin.cz/wcd/articles/2013/06/thumb-large/soud-masla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78383" y="2564904"/>
            <a:ext cx="5328592" cy="3996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www.universalchanneltv.cz/sites/universalchanneltv.cz/files/assets/screen_shot_2013-02-11_at_9.57.24_a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1208" y="0"/>
            <a:ext cx="3922792" cy="280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1453"/>
            <a:ext cx="2952328" cy="1799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0705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/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/>
              <a:t>Soudní líčení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14116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Soudy projednávají trestné činy v soudním líčení.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Před </a:t>
            </a:r>
            <a:r>
              <a:rPr lang="cs-CZ" dirty="0"/>
              <a:t>soudem vystupují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státní zástupce = žalobce</a:t>
            </a:r>
            <a:endParaRPr lang="cs-CZ" dirty="0"/>
          </a:p>
          <a:p>
            <a:r>
              <a:rPr lang="cs-CZ" b="1" dirty="0"/>
              <a:t>obhájce = advokát </a:t>
            </a:r>
          </a:p>
          <a:p>
            <a:r>
              <a:rPr lang="cs-CZ" b="1" dirty="0"/>
              <a:t>o</a:t>
            </a:r>
            <a:r>
              <a:rPr lang="cs-CZ" b="1" dirty="0" smtClean="0"/>
              <a:t>bžalovaný</a:t>
            </a:r>
          </a:p>
          <a:p>
            <a:r>
              <a:rPr lang="cs-CZ" b="1" dirty="0" smtClean="0"/>
              <a:t>svědci </a:t>
            </a:r>
            <a:endParaRPr lang="cs-CZ" b="1" dirty="0"/>
          </a:p>
          <a:p>
            <a:r>
              <a:rPr lang="cs-CZ" b="1" dirty="0"/>
              <a:t>soudní znalec = odborník</a:t>
            </a:r>
          </a:p>
          <a:p>
            <a:r>
              <a:rPr lang="cs-CZ" b="1" dirty="0"/>
              <a:t>zapisovatel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1206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Státní </a:t>
            </a:r>
            <a:r>
              <a:rPr lang="cs-CZ" b="1" dirty="0"/>
              <a:t>zástupce = žalobce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dirty="0">
                <a:solidFill>
                  <a:srgbClr val="FF0000"/>
                </a:solidFill>
              </a:rPr>
              <a:t>Policejní vyšetřovatelé podají státnímu zástupci návrh na obžalobu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b="1" dirty="0"/>
              <a:t>Státní zástupce = žalobce</a:t>
            </a:r>
          </a:p>
          <a:p>
            <a:pPr marL="0" indent="0" algn="ctr">
              <a:buNone/>
            </a:pPr>
            <a:endParaRPr lang="cs-CZ" b="1" dirty="0"/>
          </a:p>
          <a:p>
            <a:r>
              <a:rPr lang="cs-CZ" dirty="0"/>
              <a:t>vypracuje obžalobu</a:t>
            </a:r>
          </a:p>
          <a:p>
            <a:r>
              <a:rPr lang="cs-CZ" dirty="0"/>
              <a:t>prokazuje vinu</a:t>
            </a:r>
          </a:p>
          <a:p>
            <a:r>
              <a:rPr lang="cs-CZ" dirty="0"/>
              <a:t>předvolává svědky obžaloby</a:t>
            </a:r>
          </a:p>
          <a:p>
            <a:r>
              <a:rPr lang="cs-CZ" dirty="0"/>
              <a:t>navrhuje TREST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7648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Obhájce </a:t>
            </a:r>
            <a:r>
              <a:rPr lang="cs-CZ" b="1" dirty="0"/>
              <a:t>= advokát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91264" cy="4785395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sz="4100" dirty="0" smtClean="0">
                <a:solidFill>
                  <a:srgbClr val="FF0000"/>
                </a:solidFill>
              </a:rPr>
              <a:t>Zastupuje a hájí obžalovaného</a:t>
            </a:r>
          </a:p>
          <a:p>
            <a:pPr marL="0" indent="0" algn="ctr">
              <a:buNone/>
            </a:pPr>
            <a:endParaRPr lang="cs-CZ" dirty="0"/>
          </a:p>
          <a:p>
            <a:r>
              <a:rPr lang="cs-CZ" dirty="0"/>
              <a:t>dokazuje jeho nevinu</a:t>
            </a:r>
          </a:p>
          <a:p>
            <a:r>
              <a:rPr lang="cs-CZ" dirty="0"/>
              <a:t>hledá polehčující okolnosti</a:t>
            </a:r>
          </a:p>
          <a:p>
            <a:r>
              <a:rPr lang="cs-CZ" dirty="0"/>
              <a:t>chce zmírnit vinu</a:t>
            </a:r>
          </a:p>
          <a:p>
            <a:r>
              <a:rPr lang="cs-CZ" dirty="0"/>
              <a:t>předvolává svědky obhajoby</a:t>
            </a:r>
          </a:p>
          <a:p>
            <a:r>
              <a:rPr lang="cs-CZ" dirty="0"/>
              <a:t>Pokud nemá na něj peníze, ustanoví mu jej soud.</a:t>
            </a:r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Zastupuje obžalované , pracuje pro </a:t>
            </a:r>
            <a:r>
              <a:rPr lang="cs-CZ" dirty="0"/>
              <a:t>nesvéprávné, mladistvé, pro ty, kterým hrozí trest více než 5 let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8787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Obžalovaný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Než je vynesen rozsudek, musí být objasněny okolnosti ve prospěch i neprospěch obviněné osoby.</a:t>
            </a:r>
          </a:p>
          <a:p>
            <a:pPr marL="0" indent="0"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/>
              <a:t>Obžalovaný</a:t>
            </a:r>
          </a:p>
          <a:p>
            <a:r>
              <a:rPr lang="cs-CZ" dirty="0" smtClean="0"/>
              <a:t>má </a:t>
            </a:r>
            <a:r>
              <a:rPr lang="cs-CZ" dirty="0"/>
              <a:t>právo se vyjádřit k obvinění</a:t>
            </a:r>
          </a:p>
          <a:p>
            <a:r>
              <a:rPr lang="cs-CZ" dirty="0" smtClean="0"/>
              <a:t>nemusí vypovídat, má na to právo</a:t>
            </a:r>
            <a:endParaRPr lang="cs-CZ" dirty="0"/>
          </a:p>
          <a:p>
            <a:r>
              <a:rPr lang="cs-CZ" dirty="0"/>
              <a:t>m</a:t>
            </a:r>
            <a:r>
              <a:rPr lang="cs-CZ" dirty="0" smtClean="0"/>
              <a:t>ůže mít obhájce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Nutně musí mít obhájce</a:t>
            </a:r>
            <a:r>
              <a:rPr lang="cs-CZ" dirty="0" smtClean="0"/>
              <a:t>, jestliže je ve vazbě, nezpůsobilý zdravotně k právním úkonům, je-li mladistvý nebo pokud mu hrozí trest nad 5 let.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43126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7051"/>
            <a:ext cx="7848872" cy="6226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9378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Svědci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700808"/>
            <a:ext cx="8856984" cy="4425355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Svědci </a:t>
            </a:r>
            <a:r>
              <a:rPr lang="cs-CZ" sz="2800" b="1" dirty="0" smtClean="0">
                <a:solidFill>
                  <a:srgbClr val="FF0000"/>
                </a:solidFill>
              </a:rPr>
              <a:t>vypovídají </a:t>
            </a:r>
            <a:r>
              <a:rPr lang="cs-CZ" sz="2800" dirty="0" smtClean="0">
                <a:solidFill>
                  <a:srgbClr val="FF0000"/>
                </a:solidFill>
              </a:rPr>
              <a:t>o všem, co je jim známo </a:t>
            </a:r>
          </a:p>
          <a:p>
            <a:pPr marL="0" indent="0" algn="ctr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o </a:t>
            </a:r>
            <a:r>
              <a:rPr lang="cs-CZ" sz="2800" dirty="0">
                <a:solidFill>
                  <a:srgbClr val="FF0000"/>
                </a:solidFill>
              </a:rPr>
              <a:t>okolnostech </a:t>
            </a:r>
            <a:r>
              <a:rPr lang="cs-CZ" sz="2800" dirty="0" smtClean="0">
                <a:solidFill>
                  <a:srgbClr val="FF0000"/>
                </a:solidFill>
              </a:rPr>
              <a:t>trestného činu i o podezřelých osobách. </a:t>
            </a:r>
          </a:p>
          <a:p>
            <a:pPr marL="0" indent="0">
              <a:buNone/>
            </a:pPr>
            <a:endParaRPr lang="cs-CZ" sz="28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/>
              <a:t>Svědci</a:t>
            </a:r>
          </a:p>
          <a:p>
            <a:r>
              <a:rPr lang="cs-CZ" dirty="0" smtClean="0"/>
              <a:t>jsou </a:t>
            </a:r>
            <a:r>
              <a:rPr lang="cs-CZ" dirty="0"/>
              <a:t>povinni se dostavit</a:t>
            </a:r>
          </a:p>
          <a:p>
            <a:r>
              <a:rPr lang="cs-CZ" dirty="0"/>
              <a:t>j</a:t>
            </a:r>
            <a:r>
              <a:rPr lang="cs-CZ" dirty="0" smtClean="0"/>
              <a:t>sou povinni mluvit </a:t>
            </a:r>
            <a:r>
              <a:rPr lang="cs-CZ" dirty="0"/>
              <a:t>pravdu</a:t>
            </a:r>
          </a:p>
          <a:p>
            <a:r>
              <a:rPr lang="cs-CZ" dirty="0"/>
              <a:t>nemusí </a:t>
            </a:r>
            <a:r>
              <a:rPr lang="cs-CZ" dirty="0" smtClean="0"/>
              <a:t>vypovídat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175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Soudní </a:t>
            </a:r>
            <a:r>
              <a:rPr lang="cs-CZ" b="1" dirty="0"/>
              <a:t>znalec = odborník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Soudní znalec je odborník na určitý problém.</a:t>
            </a: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Soudní znalec bývá přizván </a:t>
            </a:r>
            <a:r>
              <a:rPr lang="cs-CZ" dirty="0"/>
              <a:t>na odborný posudek</a:t>
            </a:r>
          </a:p>
          <a:p>
            <a:pPr marL="0" indent="0">
              <a:buNone/>
            </a:pPr>
            <a:r>
              <a:rPr lang="cs-CZ" dirty="0" smtClean="0"/>
              <a:t>(lékař, psychiatr, odborník na zbraně a výbušniny, stavební odborník apod.).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4700" b="1" dirty="0" smtClean="0"/>
              <a:t>Zapisovatel </a:t>
            </a:r>
          </a:p>
          <a:p>
            <a:pPr marL="0" indent="0" algn="ctr">
              <a:buNone/>
            </a:pPr>
            <a:endParaRPr lang="cs-CZ" sz="4700" b="1" dirty="0" smtClean="0"/>
          </a:p>
          <a:p>
            <a:pPr marL="0" indent="0" algn="ctr">
              <a:buNone/>
            </a:pPr>
            <a:r>
              <a:rPr lang="cs-CZ" dirty="0">
                <a:solidFill>
                  <a:srgbClr val="FF0000"/>
                </a:solidFill>
              </a:rPr>
              <a:t>Zapisovatel všechno, co se řekne, zapíše.</a:t>
            </a:r>
          </a:p>
          <a:p>
            <a:pPr marL="0" indent="0" algn="ctr">
              <a:buNone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8787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Rozsudek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Rozsudek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b="1" dirty="0"/>
              <a:t>p</a:t>
            </a:r>
            <a:r>
              <a:rPr lang="cs-CZ" b="1" dirty="0" smtClean="0"/>
              <a:t>otvrdí vinu obžalovaného a udělí mu trest</a:t>
            </a:r>
          </a:p>
          <a:p>
            <a:pPr marL="0" indent="0">
              <a:buNone/>
            </a:pPr>
            <a:r>
              <a:rPr lang="cs-CZ" b="1" dirty="0" smtClean="0"/>
              <a:t>    podle trestního zákona.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Z obžalovaného se stane odsouzený.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b="1" dirty="0" smtClean="0"/>
              <a:t>Obžalovaného </a:t>
            </a:r>
            <a:r>
              <a:rPr lang="cs-CZ" b="1" dirty="0" smtClean="0"/>
              <a:t>zprostí </a:t>
            </a:r>
            <a:r>
              <a:rPr lang="cs-CZ" b="1" dirty="0" smtClean="0"/>
              <a:t>viny</a:t>
            </a:r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92350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Tresty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Za trestné činy mohou být uděleny tyto tresty:</a:t>
            </a:r>
          </a:p>
          <a:p>
            <a:pPr marL="0" indent="0">
              <a:buNone/>
            </a:pPr>
            <a:r>
              <a:rPr lang="cs-CZ" sz="2800" dirty="0" smtClean="0"/>
              <a:t>Obecně prospěšné práce</a:t>
            </a:r>
          </a:p>
          <a:p>
            <a:pPr marL="0" indent="0">
              <a:buNone/>
            </a:pPr>
            <a:r>
              <a:rPr lang="cs-CZ" sz="2800" dirty="0" smtClean="0"/>
              <a:t>Zákaz činnosti</a:t>
            </a:r>
          </a:p>
          <a:p>
            <a:pPr marL="0" indent="0">
              <a:buNone/>
            </a:pPr>
            <a:r>
              <a:rPr lang="cs-CZ" sz="2800" dirty="0" smtClean="0"/>
              <a:t>Propadnutí majetku</a:t>
            </a:r>
          </a:p>
          <a:p>
            <a:pPr marL="0" indent="0">
              <a:buNone/>
            </a:pPr>
            <a:r>
              <a:rPr lang="cs-CZ" sz="2800" dirty="0" smtClean="0"/>
              <a:t>Peněžitý trest</a:t>
            </a:r>
          </a:p>
          <a:p>
            <a:pPr marL="0" indent="0">
              <a:buNone/>
            </a:pPr>
            <a:r>
              <a:rPr lang="cs-CZ" sz="2800" dirty="0" smtClean="0"/>
              <a:t>Vyhoštění</a:t>
            </a:r>
          </a:p>
          <a:p>
            <a:pPr marL="0" indent="0">
              <a:buNone/>
            </a:pPr>
            <a:r>
              <a:rPr lang="cs-CZ" sz="2800" dirty="0" smtClean="0"/>
              <a:t>Zákaz pobytu</a:t>
            </a:r>
          </a:p>
          <a:p>
            <a:pPr marL="0" indent="0">
              <a:buNone/>
            </a:pPr>
            <a:r>
              <a:rPr lang="cs-CZ" sz="2800" dirty="0"/>
              <a:t>Odnětí </a:t>
            </a:r>
            <a:r>
              <a:rPr lang="cs-CZ" sz="2800" dirty="0" smtClean="0"/>
              <a:t>svobody</a:t>
            </a:r>
          </a:p>
          <a:p>
            <a:pPr marL="0" indent="0">
              <a:buNone/>
            </a:pPr>
            <a:r>
              <a:rPr lang="cs-CZ" sz="2800" dirty="0" smtClean="0"/>
              <a:t>Výjimečný trest (15 – 25 let, doživotí)</a:t>
            </a:r>
          </a:p>
          <a:p>
            <a:pPr marL="0" indent="0">
              <a:buNone/>
            </a:pPr>
            <a:endParaRPr lang="cs-CZ" sz="2800" dirty="0"/>
          </a:p>
          <a:p>
            <a:endParaRPr lang="cs-CZ" sz="28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20888"/>
            <a:ext cx="2481064" cy="2644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5831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Podmíněný trest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Podmíněný trest</a:t>
            </a:r>
          </a:p>
          <a:p>
            <a:r>
              <a:rPr lang="cs-CZ" dirty="0" smtClean="0"/>
              <a:t>Za méně závažné činy je možné udělit </a:t>
            </a:r>
            <a:r>
              <a:rPr lang="cs-CZ" dirty="0" smtClean="0">
                <a:solidFill>
                  <a:srgbClr val="FF0000"/>
                </a:solidFill>
              </a:rPr>
              <a:t>podmíněný trest odnětí svobody</a:t>
            </a:r>
          </a:p>
          <a:p>
            <a:r>
              <a:rPr lang="cs-CZ" dirty="0" smtClean="0"/>
              <a:t>Po stanovenou dobu musí odsouzený vést řádný život.</a:t>
            </a:r>
          </a:p>
          <a:p>
            <a:pPr marL="0" indent="0">
              <a:buNone/>
            </a:pPr>
            <a:r>
              <a:rPr lang="cs-CZ" b="1" dirty="0" smtClean="0"/>
              <a:t>Nepodmíněný trest</a:t>
            </a:r>
          </a:p>
          <a:p>
            <a:pPr marL="0" indent="0">
              <a:buNone/>
            </a:pPr>
            <a:r>
              <a:rPr lang="cs-CZ" dirty="0" smtClean="0"/>
              <a:t>Jestliže by porušil soudem stanovené podmínky, pak mu hrozí </a:t>
            </a:r>
            <a:r>
              <a:rPr lang="cs-CZ" dirty="0" smtClean="0">
                <a:solidFill>
                  <a:srgbClr val="FF0000"/>
                </a:solidFill>
              </a:rPr>
              <a:t>nepodmíněný trest odnětí svobody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642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Trestní stíhání mladistvých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Mladistvý má právo na soudní řízení přiměřené jeho duševní vyspělosti. Má právo na obhájce.</a:t>
            </a:r>
          </a:p>
          <a:p>
            <a:pPr marL="0" indent="0">
              <a:buNone/>
            </a:pPr>
            <a:r>
              <a:rPr lang="cs-CZ" sz="2400" dirty="0" smtClean="0"/>
              <a:t>Mladistvého může zastupovat zákonný zástupce. Je chráněno soukromí mladistvého.</a:t>
            </a:r>
            <a:endParaRPr lang="cs-CZ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08920"/>
            <a:ext cx="5433392" cy="378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7839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Trestní odpovědnost mladistvých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Mladiství, kterým bylo v době spáchání trestného činu 15 – 18 let jsou také trestně odpovědni. Jejich trestný čin se nazývá </a:t>
            </a:r>
            <a:r>
              <a:rPr lang="cs-CZ" sz="2400" dirty="0" smtClean="0">
                <a:solidFill>
                  <a:srgbClr val="FF0000"/>
                </a:solidFill>
              </a:rPr>
              <a:t>proviněním</a:t>
            </a:r>
            <a:r>
              <a:rPr lang="cs-CZ" sz="2400" dirty="0" smtClean="0"/>
              <a:t>.</a:t>
            </a:r>
            <a:r>
              <a:rPr lang="cs-CZ" sz="2400" dirty="0"/>
              <a:t> </a:t>
            </a:r>
            <a:r>
              <a:rPr lang="cs-CZ" sz="2400" b="1" dirty="0"/>
              <a:t>Ukládání trestů </a:t>
            </a:r>
            <a:r>
              <a:rPr lang="cs-CZ" sz="2400" dirty="0"/>
              <a:t>upravuje </a:t>
            </a:r>
            <a:r>
              <a:rPr lang="cs-CZ" sz="2400" dirty="0">
                <a:solidFill>
                  <a:srgbClr val="FF0000"/>
                </a:solidFill>
              </a:rPr>
              <a:t>zvláštní </a:t>
            </a:r>
            <a:r>
              <a:rPr lang="cs-CZ" sz="2400" dirty="0" smtClean="0">
                <a:solidFill>
                  <a:srgbClr val="FF0000"/>
                </a:solidFill>
              </a:rPr>
              <a:t>zákon</a:t>
            </a:r>
            <a:r>
              <a:rPr lang="cs-CZ" sz="2400" dirty="0" smtClean="0"/>
              <a:t>. Jejich protiprávní činnost projednávají soudy pro mládež, který spolupracuje s </a:t>
            </a:r>
            <a:r>
              <a:rPr lang="cs-CZ" sz="2400" dirty="0" smtClean="0">
                <a:solidFill>
                  <a:srgbClr val="FF0000"/>
                </a:solidFill>
              </a:rPr>
              <a:t>pracovníky sociálně právní ochrany</a:t>
            </a:r>
            <a:r>
              <a:rPr lang="cs-CZ" sz="2400" dirty="0" smtClean="0"/>
              <a:t>. </a:t>
            </a:r>
          </a:p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 smtClean="0"/>
              <a:t>Tresty odnětí svobody jsou nižší, nejvýše 5 let, vyjimečně10 let. Dává přednost </a:t>
            </a:r>
            <a:r>
              <a:rPr lang="cs-CZ" sz="2400" b="1" dirty="0" smtClean="0"/>
              <a:t>obecně prospěšným pracím</a:t>
            </a:r>
            <a:r>
              <a:rPr lang="cs-CZ" sz="2400" dirty="0" smtClean="0"/>
              <a:t>. Za méně závažná provinění ukládají soudy tzv. výchovná opatření. Mladistvý je pod úředním dohledem, musí plnit  povinnosti –</a:t>
            </a:r>
            <a:r>
              <a:rPr lang="cs-CZ" sz="2400" dirty="0" smtClean="0">
                <a:solidFill>
                  <a:srgbClr val="FF0000"/>
                </a:solidFill>
              </a:rPr>
              <a:t>léčit se, vzdělávat se.</a:t>
            </a: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r>
              <a:rPr lang="cs-CZ" sz="2400" dirty="0" smtClean="0"/>
              <a:t>Děti mladší 15 let </a:t>
            </a:r>
            <a:r>
              <a:rPr lang="cs-CZ" sz="2400" dirty="0" smtClean="0">
                <a:solidFill>
                  <a:srgbClr val="FF0000"/>
                </a:solidFill>
              </a:rPr>
              <a:t>nejsou</a:t>
            </a:r>
            <a:r>
              <a:rPr lang="cs-CZ" sz="2400" dirty="0" smtClean="0"/>
              <a:t> za své činy </a:t>
            </a:r>
            <a:r>
              <a:rPr lang="cs-CZ" sz="2400" dirty="0" smtClean="0">
                <a:solidFill>
                  <a:srgbClr val="FF0000"/>
                </a:solidFill>
              </a:rPr>
              <a:t>odpovědné</a:t>
            </a:r>
            <a:r>
              <a:rPr lang="cs-CZ" sz="2400" dirty="0" smtClean="0"/>
              <a:t>. Jsou zařazeny do výchovného programu </a:t>
            </a:r>
            <a:r>
              <a:rPr lang="cs-CZ" sz="2400" b="1" dirty="0" smtClean="0"/>
              <a:t>ve středisku výchovné péče.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377977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Použitá literatura a zdroje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7797552" cy="4597971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dirty="0" smtClean="0"/>
              <a:t>PaeDr</a:t>
            </a:r>
            <a:r>
              <a:rPr lang="cs-CZ" dirty="0"/>
              <a:t>. Hana  Kovaříková, Občanská výchova III/pro odborná učiliště,  Praha: Septima, s.r.o., 2006</a:t>
            </a:r>
          </a:p>
          <a:p>
            <a:pPr marL="0" indent="0">
              <a:buNone/>
            </a:pPr>
            <a:r>
              <a:rPr lang="cs-CZ" dirty="0"/>
              <a:t>Sokol J. a kol. , Občanské minimum, Praha: ÚIV, 20002</a:t>
            </a:r>
          </a:p>
          <a:p>
            <a:pPr marL="0" indent="0">
              <a:buNone/>
            </a:pPr>
            <a:r>
              <a:rPr lang="cs-CZ" dirty="0" err="1"/>
              <a:t>Emmert</a:t>
            </a:r>
            <a:r>
              <a:rPr lang="cs-CZ" dirty="0"/>
              <a:t>  F. a kol., Odmaturuj ze společenských věd. Brno: </a:t>
            </a:r>
            <a:r>
              <a:rPr lang="cs-CZ" dirty="0" err="1"/>
              <a:t>Didaktis</a:t>
            </a:r>
            <a:r>
              <a:rPr lang="cs-CZ" dirty="0"/>
              <a:t>, 2004 </a:t>
            </a:r>
          </a:p>
          <a:p>
            <a:pPr marL="0" indent="0">
              <a:buNone/>
            </a:pPr>
            <a:r>
              <a:rPr lang="cs-CZ" dirty="0"/>
              <a:t>Ústava České republiky, 1/1993 Sb.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Zákon České národní rady č. 3/1993 Sb. O státních symbolech ČR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Zákon 213/2006 Sb., kterým se mění zákon 352/2001 Sb. O užívání státních symbolů České republiky a o změně některých zákonů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Zákon č. 200 o přestupcích, ve znění pozdějších předpisů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Zákon č. 40/1993Sb. České národní rady o nabývání a pozbývání státního občanství České republiky</a:t>
            </a:r>
          </a:p>
          <a:p>
            <a:pPr marL="0" indent="0">
              <a:buNone/>
            </a:pPr>
            <a:r>
              <a:rPr lang="cs-CZ" dirty="0"/>
              <a:t>Zákon Č. 253/2006 Sb., kterým se mění zákon Č. 141/1961 Sb. O trestním řízení soudním (trestní řád), ve znění </a:t>
            </a:r>
            <a:r>
              <a:rPr lang="cs-CZ" dirty="0" err="1"/>
              <a:t>ozdějšíc</a:t>
            </a:r>
            <a:r>
              <a:rPr lang="cs-CZ" dirty="0"/>
              <a:t> předpisů, a další související zákony.</a:t>
            </a:r>
          </a:p>
          <a:p>
            <a:pPr marL="0" indent="0">
              <a:buNone/>
            </a:pPr>
            <a:r>
              <a:rPr lang="cs-CZ" u="sng" dirty="0">
                <a:hlinkClick r:id="rId3"/>
              </a:rPr>
              <a:t>http://www.hrad.cz/cz/stat_symboly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Platné zákony a vyhlášky lze najít na internetové adrese:</a:t>
            </a:r>
          </a:p>
          <a:p>
            <a:pPr marL="0" indent="0">
              <a:buNone/>
            </a:pPr>
            <a:r>
              <a:rPr lang="cs-CZ" u="sng" dirty="0">
                <a:hlinkClick r:id="rId4"/>
              </a:rPr>
              <a:t>http://www/aspi.cz</a:t>
            </a:r>
            <a:r>
              <a:rPr lang="cs-CZ" dirty="0"/>
              <a:t>    ( ASPI = Automatizovaný systém  právních informací)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4677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u="sng" dirty="0"/>
              <a:t>http://www.bing.com/images/search?q=trestni+zakon&amp;qs=AS&amp;form=QBLH&amp;pq=trestn%C3%AD&amp;sc=1-7&amp;sp=1&amp;sk=#</a:t>
            </a:r>
            <a:r>
              <a:rPr lang="cs-CZ" u="sng" dirty="0" smtClean="0"/>
              <a:t>view=detail&amp;id=E0AC5474D5F95D27F03FB6F9E430F15B6A957257&amp;selectedIndex67</a:t>
            </a:r>
            <a:endParaRPr lang="cs-CZ" dirty="0"/>
          </a:p>
          <a:p>
            <a:pPr marL="0" indent="0">
              <a:buNone/>
            </a:pPr>
            <a:r>
              <a:rPr lang="cs-CZ" u="sng" dirty="0"/>
              <a:t>http://www.bing.com/images/search?q=trestni+zakon&amp;qs=AS&amp;form=QBLH&amp;pq=trestn%C3%AD&amp;sc=1-7&amp;sp=1&amp;sk=#</a:t>
            </a:r>
            <a:r>
              <a:rPr lang="cs-CZ" u="sng" dirty="0" smtClean="0"/>
              <a:t>view=detail&amp;id=51EE26FD844BB3F349718F1080B29D474D560746&amp;selectedIndex=8</a:t>
            </a:r>
            <a:endParaRPr lang="cs-CZ" dirty="0"/>
          </a:p>
          <a:p>
            <a:pPr marL="0" indent="0">
              <a:buNone/>
            </a:pPr>
            <a:r>
              <a:rPr lang="cs-CZ" u="sng" dirty="0"/>
              <a:t>http://www.bing.com/images/search?q=trestni+zakon&amp;qs=AS&amp;form=QBLH&amp;pq=trestn%C3%AD&amp;sc=1-7&amp;sp=1&amp;sk=#</a:t>
            </a:r>
            <a:r>
              <a:rPr lang="cs-CZ" u="sng" dirty="0" smtClean="0"/>
              <a:t>view=detail&amp;id=25D2E0BCECCE15C4C3D591DDDE53F512E8BEBB2D&amp;selectedInde38</a:t>
            </a:r>
            <a:endParaRPr lang="cs-CZ" dirty="0"/>
          </a:p>
          <a:p>
            <a:pPr marL="0" indent="0">
              <a:buNone/>
            </a:pPr>
            <a:r>
              <a:rPr lang="cs-CZ" u="sng" dirty="0"/>
              <a:t>http://www.bing.com/images/search?q=trestni+zakon&amp;qs=AS&amp;form=QBLH&amp;pq=trestn%C3%AD&amp;sc=1-7&amp;sp=1&amp;sk=#</a:t>
            </a:r>
            <a:r>
              <a:rPr lang="cs-CZ" u="sng" dirty="0" smtClean="0"/>
              <a:t>view=detail&amp;id=BE19C282A7E77FD5EB4B3C7094227EB0D549F185&amp;selectedIndex=3</a:t>
            </a:r>
            <a:endParaRPr lang="cs-CZ" dirty="0"/>
          </a:p>
          <a:p>
            <a:pPr marL="0" indent="0">
              <a:buNone/>
            </a:pPr>
            <a:r>
              <a:rPr lang="cs-CZ" u="sng" dirty="0"/>
              <a:t>http://www.bing.com/images/search?q=trestni+zakon&amp;qs=AS&amp;form=QBLH&amp;pq=trestn%C3%AD&amp;sc=1-7&amp;sp=1&amp;sk=#</a:t>
            </a:r>
            <a:r>
              <a:rPr lang="cs-CZ" u="sng" dirty="0" smtClean="0"/>
              <a:t>view=detail&amp;id=87953C54F0EED24006D8430E5087357B6337A4EF&amp;selectedIndex=0</a:t>
            </a:r>
          </a:p>
          <a:p>
            <a:pPr marL="0" indent="0">
              <a:buNone/>
            </a:pPr>
            <a:r>
              <a:rPr lang="cs-CZ" u="sng" dirty="0"/>
              <a:t>http://www.bing.com/images/search?q=soud&amp;qs=n&amp;form=QBLH&amp;pq=soud&amp;sc=8-4&amp;sp=-1&amp;sk=#a</a:t>
            </a:r>
            <a:endParaRPr lang="cs-CZ" dirty="0" smtClean="0"/>
          </a:p>
          <a:p>
            <a:pPr marL="0" indent="0">
              <a:buNone/>
            </a:pPr>
            <a:r>
              <a:rPr lang="cs-CZ" u="sng" dirty="0"/>
              <a:t>http://www.bing.com/images/search?q=vy%C5%A1et%C5%99ovac%C3%AD+vazba&amp;qs=n&amp;form=QBIR&amp;pq=vy%C5%A1et%C5%99ovac%C3%AD+vazba&amp;sc=0-4&amp;sp=-</a:t>
            </a:r>
            <a:r>
              <a:rPr lang="cs-CZ" u="sng" dirty="0" smtClean="0"/>
              <a:t>1&amp;sk</a:t>
            </a: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http://www.bing.com/images/search?q=soudn%C3%AD+p%C5%99eli%C4%8Deni&amp;qs=n&amp;form=QBIR&amp;pq=soudn%C3%AD+p%C5%99eli%C4%8Deni&amp;sc=0-5&amp;sp=-1&amp;sk=#view=detail&amp;id=6A4AD29E388DFF6A9790179DB7A47DE07D584F97&amp;selectedIndex=55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ww.bing.com/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search?q</a:t>
            </a:r>
            <a:r>
              <a:rPr lang="cs-CZ" dirty="0" smtClean="0"/>
              <a:t>=</a:t>
            </a:r>
            <a:r>
              <a:rPr lang="cs-CZ" dirty="0" err="1" smtClean="0"/>
              <a:t>soudní+přeličeni&amp;qs</a:t>
            </a:r>
            <a:r>
              <a:rPr lang="cs-CZ" dirty="0" smtClean="0"/>
              <a:t>=</a:t>
            </a:r>
            <a:r>
              <a:rPr lang="cs-CZ" dirty="0" err="1" smtClean="0"/>
              <a:t>n&amp;form</a:t>
            </a:r>
            <a:r>
              <a:rPr lang="cs-CZ" dirty="0" smtClean="0"/>
              <a:t>=</a:t>
            </a:r>
            <a:r>
              <a:rPr lang="cs-CZ" dirty="0" err="1" smtClean="0"/>
              <a:t>QBIR&amp;pq</a:t>
            </a:r>
            <a:r>
              <a:rPr lang="cs-CZ" dirty="0" smtClean="0"/>
              <a:t>=</a:t>
            </a:r>
            <a:r>
              <a:rPr lang="cs-CZ" dirty="0" err="1" smtClean="0"/>
              <a:t>soudní+přeličeni&amp;sc</a:t>
            </a:r>
            <a:r>
              <a:rPr lang="cs-CZ" dirty="0" smtClean="0"/>
              <a:t>=0-5&amp;sp=-1&amp;sk=#a</a:t>
            </a:r>
          </a:p>
          <a:p>
            <a:pPr marL="0" indent="0">
              <a:buNone/>
            </a:pPr>
            <a:r>
              <a:rPr lang="cs-CZ" u="sng" dirty="0"/>
              <a:t>http://www.bing.com/images/search?q=věznice+v++ČR&amp;qs=n&amp;form=QBIR&amp;pq=věznice+v+čr&amp;sc=0-2&amp;sp=-1&amp;sk=#view=detail&amp;id=ED0A3C</a:t>
            </a:r>
            <a:endParaRPr lang="cs-CZ" u="sng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924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</TotalTime>
  <Words>1184</Words>
  <Application>Microsoft Office PowerPoint</Application>
  <PresentationFormat>Předvádění na obrazovce (4:3)</PresentationFormat>
  <Paragraphs>290</Paragraphs>
  <Slides>37</Slides>
  <Notes>37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37</vt:i4>
      </vt:variant>
    </vt:vector>
  </HeadingPairs>
  <TitlesOfParts>
    <vt:vector size="38" baseType="lpstr">
      <vt:lpstr>Motiv systému Office</vt:lpstr>
      <vt:lpstr>Výukový materiál Zpracovaný v rámci projektu EU peníze školám </vt:lpstr>
      <vt:lpstr> Téma: Člověk a právo 2. Trestní právo </vt:lpstr>
      <vt:lpstr> Trestní právo  </vt:lpstr>
      <vt:lpstr>                                      Trestní právo</vt:lpstr>
      <vt:lpstr>Předpisy trestního práva</vt:lpstr>
      <vt:lpstr>Porušení práv a potrestání</vt:lpstr>
      <vt:lpstr>Odhalování trestných činů</vt:lpstr>
      <vt:lpstr>Pozor na váš majetek.</vt:lpstr>
      <vt:lpstr>Orgány činné v trestním řízení</vt:lpstr>
      <vt:lpstr> 1. Policie ČR </vt:lpstr>
      <vt:lpstr>                                Policie ČR</vt:lpstr>
      <vt:lpstr>Snímek 12</vt:lpstr>
      <vt:lpstr>Znak policie</vt:lpstr>
      <vt:lpstr>Trestní řízení</vt:lpstr>
      <vt:lpstr>Spolupráce policie a soudu</vt:lpstr>
      <vt:lpstr>Vyšetřovací vazba</vt:lpstr>
      <vt:lpstr> 2. Státní zastupitelství. Soudy. </vt:lpstr>
      <vt:lpstr>Podezřelý je dán do vazby</vt:lpstr>
      <vt:lpstr>Státní zástupce  Obžaloba</vt:lpstr>
      <vt:lpstr>Státní zastupitelství</vt:lpstr>
      <vt:lpstr>Trestní příkaz</vt:lpstr>
      <vt:lpstr> 3. Soud </vt:lpstr>
      <vt:lpstr>Snímek 23</vt:lpstr>
      <vt:lpstr> Soudní líčení </vt:lpstr>
      <vt:lpstr> Státní zástupce = žalobce </vt:lpstr>
      <vt:lpstr> Obhájce = advokát </vt:lpstr>
      <vt:lpstr> Obžalovaný </vt:lpstr>
      <vt:lpstr>Snímek 28</vt:lpstr>
      <vt:lpstr> Svědci  </vt:lpstr>
      <vt:lpstr> Soudní znalec = odborník </vt:lpstr>
      <vt:lpstr> Rozsudek</vt:lpstr>
      <vt:lpstr>Tresty</vt:lpstr>
      <vt:lpstr>Podmíněný trest</vt:lpstr>
      <vt:lpstr>Trestní stíhání mladistvých </vt:lpstr>
      <vt:lpstr>Trestní odpovědnost mladistvých</vt:lpstr>
      <vt:lpstr>Použitá literatura a zdroje 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Windows User</dc:creator>
  <cp:lastModifiedBy>Dum</cp:lastModifiedBy>
  <cp:revision>52</cp:revision>
  <dcterms:created xsi:type="dcterms:W3CDTF">2013-11-22T15:12:52Z</dcterms:created>
  <dcterms:modified xsi:type="dcterms:W3CDTF">2014-02-03T16:31:21Z</dcterms:modified>
</cp:coreProperties>
</file>