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9447E98-5F45-47C4-B694-D71545FB3BE4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62FC89F-8E5E-494D-8558-A4825DAAD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B778908-F2D0-437B-AD9F-99237562D5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FC5E5-F32A-42BC-BD52-679C0D25EA99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DACFD-5617-4569-9A9E-C44E8E07DF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2DF5C-EF74-41D1-96B9-0AB09BAD3E0D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2CBB6-1BF5-4A8F-932A-4383E2626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EC821-D200-42A6-A3F9-D8C369455C7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CF825-91CA-4FE3-8A55-B9546522B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D90124-E15A-44F2-9186-C66641DEFF6E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4B1B3-3EB7-415F-ADA1-9781DD5A4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0C7E1-785D-4FAF-B8FF-DEC73B9BB04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CAA96-4598-4604-96E8-0E2A79F658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62BE6-6326-448B-BB9E-6D183F96D094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5CFAC-3947-4B21-B685-E61A7C83D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5E40D-3C0C-4801-BD7A-213E2059A3D1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1F7A-2232-4FBD-A432-F2E9138EB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4B2CCC-230C-4E6E-B082-B67BE8A76FD3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4D1E8-8E2A-4F91-9AD1-8C0D2A4E7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EA70D-009E-492A-A9A1-A41093160436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537AF-6BCB-49C3-BE37-F857F5E47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EFD56-A6B8-46A3-B633-AE39B573D62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8A682-CE46-4E42-91DA-FF2D624F1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7D6E6-B732-42AF-A95E-2CDA77DCE0E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875B6-4F6C-4C0D-B56F-446EB0EA0E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6EFB89-4B61-470E-9D0E-18B7B9F187D3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4B864D3-4864-4146-874E-83F929E0E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>
              <a:latin typeface="Book Antiqua" pitchFamily="18" charset="0"/>
            </a:endParaRPr>
          </a:p>
          <a:p>
            <a:pPr algn="ctr"/>
            <a:r>
              <a:rPr lang="cs-CZ" sz="2400">
                <a:latin typeface="Book Antiqua" pitchFamily="18" charset="0"/>
              </a:rPr>
              <a:t>Obchodní akademie a Jazyková škola</a:t>
            </a:r>
            <a:br>
              <a:rPr lang="cs-CZ" sz="2400">
                <a:latin typeface="Book Antiqua" pitchFamily="18" charset="0"/>
              </a:rPr>
            </a:br>
            <a:r>
              <a:rPr lang="cs-CZ" sz="2400">
                <a:latin typeface="Book Antiqua" pitchFamily="18" charset="0"/>
              </a:rPr>
              <a:t>s právem státní jazykové zkoušky Jihlava</a:t>
            </a:r>
          </a:p>
          <a:p>
            <a:pPr algn="ctr"/>
            <a:endParaRPr lang="cs-CZ">
              <a:latin typeface="Book Antiqua" pitchFamily="18" charset="0"/>
            </a:endParaRPr>
          </a:p>
          <a:p>
            <a:pPr algn="ctr">
              <a:spcBef>
                <a:spcPts val="300"/>
              </a:spcBef>
            </a:pPr>
            <a:r>
              <a:rPr lang="cs-CZ">
                <a:latin typeface="Book Antiqua" pitchFamily="18" charset="0"/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>
                <a:latin typeface="Book Antiqua" pitchFamily="18" charset="0"/>
              </a:rPr>
              <a:t>VY_32_INOVACE_ 003.ICT.12</a:t>
            </a:r>
          </a:p>
          <a:p>
            <a:pPr algn="ctr">
              <a:spcBef>
                <a:spcPts val="300"/>
              </a:spcBef>
            </a:pPr>
            <a:r>
              <a:rPr lang="cs-CZ">
                <a:latin typeface="Book Antiqua" pitchFamily="18" charset="0"/>
              </a:rPr>
              <a:t>Relativní a absolutní odkazy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Obrázek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44525"/>
            <a:ext cx="8175625" cy="5808663"/>
          </a:xfrm>
        </p:spPr>
        <p:txBody>
          <a:bodyPr>
            <a:normAutofit/>
          </a:bodyPr>
          <a:lstStyle/>
          <a:p>
            <a:pPr algn="just">
              <a:lnSpc>
                <a:spcPct val="80000"/>
              </a:lnSpc>
            </a:pPr>
            <a:r>
              <a:rPr lang="cs-CZ" sz="2400" b="1" u="sng" smtClean="0"/>
              <a:t>Číslo projektu:</a:t>
            </a:r>
            <a:r>
              <a:rPr lang="cs-CZ" sz="2400" smtClean="0"/>
              <a:t> CZ.1.07/1.5.00/34.0744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Šablona</a:t>
            </a:r>
            <a:r>
              <a:rPr lang="cs-CZ" sz="2400" smtClean="0"/>
              <a:t>: VY_32_INOVACE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Číslo DUMU</a:t>
            </a:r>
            <a:r>
              <a:rPr lang="cs-CZ" sz="2400" smtClean="0"/>
              <a:t>: 003.ICT.12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Předmět</a:t>
            </a:r>
            <a:r>
              <a:rPr lang="cs-CZ" sz="2400" smtClean="0"/>
              <a:t>: Informační technologie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Název materiálu</a:t>
            </a:r>
            <a:r>
              <a:rPr lang="cs-CZ" sz="2400" smtClean="0"/>
              <a:t>: Relativní a absolutní odkazy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Autor</a:t>
            </a:r>
            <a:r>
              <a:rPr lang="cs-CZ" sz="2400" smtClean="0"/>
              <a:t>: Mgr. David Sedlák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Formát</a:t>
            </a:r>
            <a:r>
              <a:rPr lang="cs-CZ" sz="2400" smtClean="0"/>
              <a:t>: Prezentace Microsoft Powerpoint 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Velikost</a:t>
            </a:r>
            <a:r>
              <a:rPr lang="cs-CZ" sz="2400" smtClean="0"/>
              <a:t>: 400 KB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Stupeň a typ vzdělávání</a:t>
            </a:r>
            <a:r>
              <a:rPr lang="cs-CZ" sz="2400" smtClean="0"/>
              <a:t>: SŠ – odborné vzdělávání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Licence k obrazovému materiálu</a:t>
            </a:r>
            <a:r>
              <a:rPr lang="cs-CZ" sz="2400" smtClean="0"/>
              <a:t>: CC BY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Datum vytvoření</a:t>
            </a:r>
            <a:r>
              <a:rPr lang="cs-CZ" sz="2400" smtClean="0"/>
              <a:t>: 07. 04. 2013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Klíčová slova</a:t>
            </a:r>
            <a:r>
              <a:rPr lang="cs-CZ" sz="2400" smtClean="0"/>
              <a:t>: </a:t>
            </a:r>
            <a:r>
              <a:rPr lang="cs-CZ" sz="2400" smtClean="0">
                <a:latin typeface="Arial" charset="0"/>
              </a:rPr>
              <a:t>r</a:t>
            </a:r>
            <a:r>
              <a:rPr lang="cs-CZ" sz="2400" smtClean="0"/>
              <a:t>elativní odkaz, </a:t>
            </a:r>
            <a:r>
              <a:rPr lang="cs-CZ" sz="2400" smtClean="0">
                <a:latin typeface="Arial" charset="0"/>
              </a:rPr>
              <a:t>abso</a:t>
            </a:r>
            <a:r>
              <a:rPr lang="cs-CZ" sz="2400" smtClean="0"/>
              <a:t>lutní odkaz, </a:t>
            </a:r>
            <a:r>
              <a:rPr lang="cs-CZ" sz="2400" smtClean="0">
                <a:latin typeface="Arial" charset="0"/>
              </a:rPr>
              <a:t>s</a:t>
            </a:r>
            <a:r>
              <a:rPr lang="cs-CZ" sz="2400" smtClean="0"/>
              <a:t>míšený odkaz</a:t>
            </a:r>
          </a:p>
          <a:p>
            <a:pPr algn="just">
              <a:lnSpc>
                <a:spcPct val="80000"/>
              </a:lnSpc>
            </a:pPr>
            <a:r>
              <a:rPr lang="cs-CZ" sz="2400" b="1" u="sng" smtClean="0"/>
              <a:t>Anotace</a:t>
            </a:r>
            <a:r>
              <a:rPr lang="cs-CZ" sz="2400" smtClean="0"/>
              <a:t>: Žák se seznámí s podmínkami užití odkazů a v následujících příkladech si je procvičí</a:t>
            </a:r>
          </a:p>
          <a:p>
            <a:pPr algn="just">
              <a:lnSpc>
                <a:spcPct val="80000"/>
              </a:lnSpc>
            </a:pPr>
            <a:endParaRPr lang="cs-CZ" sz="24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Relativní a absolutní odkazy</a:t>
            </a:r>
            <a:endParaRPr lang="cs-CZ" dirty="0"/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1371600" y="3332163"/>
            <a:ext cx="6400800" cy="1752600"/>
          </a:xfrm>
        </p:spPr>
        <p:txBody>
          <a:bodyPr/>
          <a:lstStyle/>
          <a:p>
            <a:pPr algn="r"/>
            <a:r>
              <a:rPr lang="cs-CZ" smtClean="0"/>
              <a:t>David Sedlák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Relativní odkaz</a:t>
            </a:r>
          </a:p>
          <a:p>
            <a:endParaRPr lang="cs-CZ" sz="3200" smtClean="0"/>
          </a:p>
          <a:p>
            <a:r>
              <a:rPr lang="cs-CZ" sz="3200" smtClean="0"/>
              <a:t>Absolutní odkazy</a:t>
            </a:r>
          </a:p>
          <a:p>
            <a:endParaRPr lang="cs-CZ" sz="3200" smtClean="0"/>
          </a:p>
          <a:p>
            <a:r>
              <a:rPr lang="cs-CZ" sz="3200" smtClean="0"/>
              <a:t>Smíšené odkazy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Relativní </a:t>
            </a:r>
            <a:r>
              <a:rPr lang="cs-CZ" dirty="0" smtClean="0"/>
              <a:t>odkaz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200" smtClean="0"/>
              <a:t>Odkaz na jednotlivé buňky v listu tabulkového procesoru</a:t>
            </a:r>
          </a:p>
          <a:p>
            <a:pPr>
              <a:lnSpc>
                <a:spcPct val="90000"/>
              </a:lnSpc>
            </a:pPr>
            <a:r>
              <a:rPr lang="cs-CZ" sz="3200" smtClean="0"/>
              <a:t>Buňka ve sloupci A a řádku jedna = A1</a:t>
            </a:r>
          </a:p>
          <a:p>
            <a:pPr>
              <a:lnSpc>
                <a:spcPct val="90000"/>
              </a:lnSpc>
            </a:pPr>
            <a:r>
              <a:rPr lang="cs-CZ" sz="3200" smtClean="0"/>
              <a:t>Další př. A2, B1, C3, E4 atd.</a:t>
            </a:r>
          </a:p>
          <a:p>
            <a:pPr>
              <a:lnSpc>
                <a:spcPct val="90000"/>
              </a:lnSpc>
            </a:pPr>
            <a:endParaRPr lang="cs-CZ" sz="3200" smtClean="0"/>
          </a:p>
          <a:p>
            <a:pPr>
              <a:lnSpc>
                <a:spcPct val="90000"/>
              </a:lnSpc>
            </a:pPr>
            <a:r>
              <a:rPr lang="cs-CZ" sz="3200" smtClean="0"/>
              <a:t>Je založen na relativním umístění buňky</a:t>
            </a:r>
            <a:r>
              <a:rPr lang="cs-CZ" sz="3200" smtClean="0">
                <a:latin typeface="Arial" charset="0"/>
              </a:rPr>
              <a:t> </a:t>
            </a:r>
            <a:r>
              <a:rPr lang="cs-CZ" sz="3200" smtClean="0"/>
              <a:t>(buněk) obsahující vzorec a buňky</a:t>
            </a:r>
            <a:r>
              <a:rPr lang="cs-CZ" sz="3200" smtClean="0">
                <a:latin typeface="Arial" charset="0"/>
              </a:rPr>
              <a:t> </a:t>
            </a:r>
            <a:r>
              <a:rPr lang="cs-CZ" sz="3200" smtClean="0"/>
              <a:t>(buněk), na kterou odkaz odkazuje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3068638"/>
            <a:ext cx="2152650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Relativní odkaz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Jestliže se změní umístění buňky, která obsahuje vzorec, změní se i odkaz </a:t>
            </a:r>
          </a:p>
          <a:p>
            <a:r>
              <a:rPr lang="cs-CZ" sz="3200" smtClean="0"/>
              <a:t>Pokud vzorec zkopírujete do více řádků nebo sloupců, odkaz se automaticky upraví </a:t>
            </a:r>
          </a:p>
          <a:p>
            <a:r>
              <a:rPr lang="cs-CZ" sz="3200" smtClean="0"/>
              <a:t>Ve výchozím nastavení používají nové vzorce relativní odkazy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Absolutní </a:t>
            </a:r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Absolutní odkaz na buňku ve vzorci, vždy odkazuje na buňku v určitém umístění</a:t>
            </a:r>
          </a:p>
          <a:p>
            <a:r>
              <a:rPr lang="cs-CZ" sz="3200" smtClean="0"/>
              <a:t>Absolutní odkaz značíme symbolem dolaru $</a:t>
            </a:r>
          </a:p>
          <a:p>
            <a:r>
              <a:rPr lang="cs-CZ" sz="3200" smtClean="0"/>
              <a:t>Zápis $ – pravý alt + ů, na AJ klávesnici číslo 4</a:t>
            </a:r>
          </a:p>
          <a:p>
            <a:r>
              <a:rPr lang="cs-CZ" sz="3200" smtClean="0"/>
              <a:t>Absolutní odkaz např. na buňku A2 se zapíše $A$2, klikneme na klávesu F4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Absolutní </a:t>
            </a:r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Pokud odkaz zkopírujete do více řádků nebo sloupců, absolutní odkaz se neupraví </a:t>
            </a:r>
          </a:p>
          <a:p>
            <a:r>
              <a:rPr lang="cs-CZ" sz="3200" smtClean="0"/>
              <a:t>Ve výchozím nastavení používají nové vzorce relativní odkazy a je třeba je přepnout na absolutní odkazy</a:t>
            </a:r>
          </a:p>
          <a:p>
            <a:r>
              <a:rPr lang="cs-CZ" sz="3200" smtClean="0"/>
              <a:t>Jestliže například zkopírujete absolutní odkaz z buňky A2 do buňky B3, odkaz hodnoty =$A$1 se nezmění</a:t>
            </a:r>
          </a:p>
          <a:p>
            <a:endParaRPr lang="cs-CZ" sz="32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/>
              <a:t>Smíšené </a:t>
            </a:r>
            <a:r>
              <a:rPr lang="cs-CZ" sz="4400" dirty="0" smtClean="0"/>
              <a:t>odkazy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Smíšený odkaz obsahuje absolutní hodnotu ve sloupci a relativní na řádku nebo absolutní hodnotu na řádku a relativní ve sloupci</a:t>
            </a:r>
          </a:p>
          <a:p>
            <a:r>
              <a:rPr lang="cs-CZ" sz="3200" smtClean="0"/>
              <a:t>Absolutní odkaz ve sloupci se zobrazí ve tvaru $A1, $B1 atd. </a:t>
            </a:r>
          </a:p>
          <a:p>
            <a:r>
              <a:rPr lang="cs-CZ" sz="3200" smtClean="0"/>
              <a:t>Absolutní hodnota na řádku se zobrazí ve tvaru A$1, B$1 atd.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/>
              <a:t>Smíšené </a:t>
            </a:r>
            <a:r>
              <a:rPr lang="cs-CZ" sz="4400" dirty="0" smtClean="0"/>
              <a:t>odkazy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smtClean="0"/>
              <a:t>Jestliže se buňka obsahující vzorec změní, změní se relativní odkaz a absolutní odkaz zůstane zachován</a:t>
            </a:r>
          </a:p>
          <a:p>
            <a:r>
              <a:rPr lang="cs-CZ" sz="3000" smtClean="0"/>
              <a:t>Pokud vzorec zkopírujete do více řádků a sloupců, upraví se automaticky relativní odkaz a absolutní odkaz zůstane beze změn</a:t>
            </a:r>
          </a:p>
          <a:p>
            <a:r>
              <a:rPr lang="cs-CZ" sz="3000" smtClean="0"/>
              <a:t>Jestliže například zkopírujete smíšený odkaz z buňky A2 do buňky B3, bude upraven z hodnoty =A$1 na hodnotu =B$1.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0" hangingPunct="0">
              <a:spcBef>
                <a:spcPct val="0"/>
              </a:spcBef>
            </a:pPr>
            <a:r>
              <a:rPr lang="cs-CZ" sz="320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eaLnBrk="0" hangingPunct="0">
              <a:spcBef>
                <a:spcPct val="0"/>
              </a:spcBef>
            </a:pPr>
            <a:r>
              <a:rPr lang="cs-CZ" sz="320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Veškerý obsah včetně obrázků</a:t>
            </a:r>
            <a:r>
              <a:rPr lang="cs-CZ" sz="3200" smtClean="0">
                <a:latin typeface="Arial" charset="0"/>
                <a:ea typeface="Calibri" pitchFamily="34" charset="0"/>
                <a:cs typeface="Times New Roman" pitchFamily="18" charset="0"/>
              </a:rPr>
              <a:t>,</a:t>
            </a:r>
            <a:r>
              <a:rPr lang="cs-CZ" sz="320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pokud není uvedeno jinak</a:t>
            </a:r>
            <a:r>
              <a:rPr lang="cs-CZ" sz="3200" smtClean="0">
                <a:latin typeface="Arial" charset="0"/>
                <a:cs typeface="Times New Roman" pitchFamily="18" charset="0"/>
              </a:rPr>
              <a:t>,</a:t>
            </a:r>
            <a:r>
              <a:rPr lang="cs-CZ" sz="3200" smtClean="0">
                <a:latin typeface="Calibri" pitchFamily="34" charset="0"/>
                <a:ea typeface="Calibri" pitchFamily="34" charset="0"/>
                <a:cs typeface="Calibri" pitchFamily="34" charset="0"/>
              </a:rPr>
              <a:t> je dílem autora. </a:t>
            </a:r>
          </a:p>
          <a:p>
            <a:endParaRPr lang="cs-CZ" smtClean="0">
              <a:ea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70</TotalTime>
  <Words>382</Words>
  <Application>Microsoft Office PowerPoint</Application>
  <PresentationFormat>On-screen Show (4:3)</PresentationFormat>
  <Paragraphs>49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21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Times New Roman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Relativní a absolutní odkazy</dc:title>
  <dc:creator>David Sedlák</dc:creator>
  <cp:lastModifiedBy>DUM</cp:lastModifiedBy>
  <cp:revision>13</cp:revision>
  <dcterms:created xsi:type="dcterms:W3CDTF">2013-03-20T20:36:09Z</dcterms:created>
  <dcterms:modified xsi:type="dcterms:W3CDTF">2014-02-03T17:06:50Z</dcterms:modified>
</cp:coreProperties>
</file>