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5" r:id="rId2"/>
    <p:sldId id="276" r:id="rId3"/>
    <p:sldId id="256" r:id="rId4"/>
    <p:sldId id="25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5667D73-484D-4648-BA22-033F6F30253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35702B8-AF7A-4085-8028-9EDE71C5C7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8D7D51A-9381-48F3-9E65-19A993F79DF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786740-8628-4F49-8470-78FC20AC295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807A8-735D-45A6-B761-4C26F1AD0C5D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F9B6F-C6FB-47A3-9F7C-0C557B6406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63E57-2160-4B7A-9850-F7333B25B929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DEF852-E239-49A3-AE50-4A1DF481B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D4279-0CDE-4214-9A6F-1026A4E6333F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81F77-B9D5-4F25-BB06-7B8B0022A2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8C9BD-8B90-49F2-9A37-B6441AB0DCA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D3543-E62F-412A-B85B-A2A0CFA12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F316E-BD3D-41FF-B7B8-7FE456ED3BD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9418F-9B08-4254-862A-73DE137E6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DD60A-5E50-4E03-99C9-340BD697C7E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FC243-3776-409E-B317-C921FF6BA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8B208-CF46-4B4E-98C6-69148AF44E2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039DD-65B4-4F34-9781-DF64FD59E1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1B535-7D99-4765-8FA1-155BE11321A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EC907-2E7F-409B-BA5F-9D7276D74C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AEB09-D353-4F27-8494-B8BC71614CAC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D42B5-9982-4579-8F72-2B968571D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C94EA-0383-469A-8723-BE60014E7BC6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A33A6-5E33-4A38-BF8D-4288EECA1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0C104-EFE9-46E2-8846-8CB7723D5DF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C2273-3E54-42B7-8ED9-BABC317874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 advTm="5000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4000">
              <a:schemeClr val="accent1">
                <a:lumMod val="40000"/>
                <a:lumOff val="60000"/>
              </a:schemeClr>
            </a:gs>
            <a:gs pos="25000">
              <a:srgbClr val="21D6E0"/>
            </a:gs>
            <a:gs pos="75000">
              <a:srgbClr val="0087E6"/>
            </a:gs>
            <a:gs pos="56000">
              <a:srgbClr val="005CBF">
                <a:alpha val="15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870BA3E-C204-4C18-9C38-B7283F9FD032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73E8452-2E50-43E2-BA70-AFE55CD639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med" advTm="5000">
    <p:split orient="vert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Obchodní akademie a Jazyková škola</a:t>
            </a:r>
            <a:br>
              <a:rPr lang="cs-CZ" sz="2400">
                <a:latin typeface="Calibri" pitchFamily="34" charset="0"/>
              </a:rPr>
            </a:br>
            <a:r>
              <a:rPr lang="cs-CZ" sz="2400">
                <a:latin typeface="Calibri" pitchFamily="34" charset="0"/>
              </a:rPr>
              <a:t>s právem státní jazykové zkoušky Jihlava</a:t>
            </a:r>
          </a:p>
          <a:p>
            <a:pPr algn="ctr"/>
            <a:endParaRPr lang="cs-CZ">
              <a:latin typeface="Calibri" pitchFamily="34" charset="0"/>
            </a:endParaRPr>
          </a:p>
          <a:p>
            <a:pPr algn="ctr">
              <a:spcBef>
                <a:spcPts val="300"/>
              </a:spcBef>
            </a:pPr>
            <a:r>
              <a:rPr lang="cs-CZ">
                <a:latin typeface="Calibri" pitchFamily="34" charset="0"/>
              </a:rPr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>
                <a:latin typeface="Calibri" pitchFamily="34" charset="0"/>
              </a:rPr>
              <a:t>VY_32_INOVACE_ 006.ICT.12</a:t>
            </a:r>
          </a:p>
          <a:p>
            <a:pPr algn="ctr">
              <a:spcBef>
                <a:spcPts val="300"/>
              </a:spcBef>
            </a:pPr>
            <a:r>
              <a:rPr lang="cs-CZ">
                <a:latin typeface="Calibri" pitchFamily="34" charset="0"/>
              </a:rPr>
              <a:t>Rozdělovací a třídící funkce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Obrázek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44525"/>
            <a:ext cx="8175625" cy="5808663"/>
          </a:xfrm>
        </p:spPr>
        <p:txBody>
          <a:bodyPr rtlCol="0">
            <a:normAutofit fontScale="85000" lnSpcReduction="2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006.ICT.12</a:t>
            </a:r>
            <a:endParaRPr lang="cs-CZ" sz="28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Informační technologie</a:t>
            </a:r>
            <a:endParaRPr lang="cs-CZ" sz="28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Název materiálu</a:t>
            </a:r>
            <a:r>
              <a:rPr lang="cs-CZ" sz="2800" dirty="0" smtClean="0"/>
              <a:t>: Rozdělovací a třídící funkce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Autor</a:t>
            </a:r>
            <a:r>
              <a:rPr lang="cs-CZ" sz="2800" dirty="0" smtClean="0"/>
              <a:t>: Mgr. David Sedlák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Velikost</a:t>
            </a:r>
            <a:r>
              <a:rPr lang="cs-CZ" sz="2800" smtClean="0"/>
              <a:t>: 423 </a:t>
            </a:r>
            <a:r>
              <a:rPr lang="cs-CZ" sz="2800" dirty="0" smtClean="0"/>
              <a:t>KB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Datum vytvoření</a:t>
            </a:r>
            <a:r>
              <a:rPr lang="cs-CZ" sz="2800" dirty="0" smtClean="0"/>
              <a:t>: 17. 04. 2013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Klíčová slova</a:t>
            </a:r>
            <a:r>
              <a:rPr lang="cs-CZ" sz="2800" dirty="0" smtClean="0"/>
              <a:t>: Když, </a:t>
            </a:r>
            <a:r>
              <a:rPr lang="cs-CZ" sz="2800" dirty="0" err="1" smtClean="0"/>
              <a:t>CountIF</a:t>
            </a:r>
            <a:r>
              <a:rPr lang="cs-CZ" sz="2800" dirty="0" smtClean="0"/>
              <a:t>, Rank, Podmíněné formátování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Anotace</a:t>
            </a:r>
            <a:r>
              <a:rPr lang="cs-CZ" sz="2800" dirty="0" smtClean="0"/>
              <a:t>: Žák se seznámí s rozdělovacími a třídícími funkcemi, naučí se jak je používat a následně si funkce procvičí na příkladech</a:t>
            </a:r>
            <a:endParaRPr lang="cs-CZ" sz="28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Rozdělovací a třídící funkce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David Sedlák</a:t>
            </a:r>
            <a:endParaRPr lang="cs-CZ" dirty="0"/>
          </a:p>
        </p:txBody>
      </p:sp>
    </p:spTree>
  </p:cSld>
  <p:clrMapOvr>
    <a:masterClrMapping/>
  </p:clrMapOvr>
  <p:transition spd="med" advTm="5000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Rozdělovací funkce </a:t>
            </a:r>
          </a:p>
          <a:p>
            <a:pPr lvl="1"/>
            <a:r>
              <a:rPr lang="cs-CZ" smtClean="0"/>
              <a:t>Když</a:t>
            </a:r>
          </a:p>
          <a:p>
            <a:pPr lvl="1"/>
            <a:r>
              <a:rPr lang="cs-CZ" smtClean="0"/>
              <a:t>Podmíněné formátování</a:t>
            </a:r>
          </a:p>
          <a:p>
            <a:r>
              <a:rPr lang="cs-CZ" smtClean="0"/>
              <a:t>Třídící funkce</a:t>
            </a:r>
          </a:p>
          <a:p>
            <a:pPr lvl="1"/>
            <a:r>
              <a:rPr lang="cs-CZ" smtClean="0"/>
              <a:t>CountIF</a:t>
            </a:r>
          </a:p>
          <a:p>
            <a:pPr lvl="1"/>
            <a:r>
              <a:rPr lang="cs-CZ" smtClean="0"/>
              <a:t>Rank</a:t>
            </a:r>
          </a:p>
          <a:p>
            <a:pPr lvl="1"/>
            <a:endParaRPr lang="cs-CZ" smtClean="0"/>
          </a:p>
          <a:p>
            <a:r>
              <a:rPr lang="cs-CZ" smtClean="0"/>
              <a:t>Zdroje</a:t>
            </a:r>
          </a:p>
        </p:txBody>
      </p:sp>
    </p:spTree>
  </p:cSld>
  <p:clrMapOvr>
    <a:masterClrMapping/>
  </p:clrMapOvr>
  <p:transition spd="med" advTm="5000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Funkce když	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Rozdělí danou množinu prvků na dva intervaly dle zadané podmínky</a:t>
            </a:r>
          </a:p>
          <a:p>
            <a:r>
              <a:rPr lang="cs-CZ" smtClean="0"/>
              <a:t>Intervaly nemusí mít stejný počet prvků</a:t>
            </a:r>
          </a:p>
          <a:p>
            <a:r>
              <a:rPr lang="cs-CZ" smtClean="0"/>
              <a:t>Základní funkce rozděluje pouze na </a:t>
            </a:r>
            <a:r>
              <a:rPr lang="cs-CZ" b="1" smtClean="0"/>
              <a:t>dva</a:t>
            </a:r>
            <a:r>
              <a:rPr lang="cs-CZ" smtClean="0"/>
              <a:t> intervaly</a:t>
            </a:r>
          </a:p>
          <a:p>
            <a:r>
              <a:rPr lang="cs-CZ" smtClean="0"/>
              <a:t>Pokud chceme množinu rozdělit na více intervalů, vnoříme do základní funkce další podmínku když</a:t>
            </a:r>
          </a:p>
        </p:txBody>
      </p:sp>
    </p:spTree>
  </p:cSld>
  <p:clrMapOvr>
    <a:masterClrMapping/>
  </p:clrMapOvr>
  <p:transition spd="med" advTm="5000">
    <p:split orient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Funkce když</a:t>
            </a:r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260350"/>
            <a:ext cx="9001125" cy="6121400"/>
          </a:xfrm>
        </p:spPr>
      </p:pic>
    </p:spTree>
  </p:cSld>
  <p:clrMapOvr>
    <a:masterClrMapping/>
  </p:clrMapOvr>
  <p:transition spd="med" advTm="5000">
    <p:split orient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Podmíněné formátování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Zvýrazní vybrané buňky dle zadaných kritérií</a:t>
            </a:r>
          </a:p>
          <a:p>
            <a:r>
              <a:rPr lang="cs-CZ" smtClean="0"/>
              <a:t>Lze užít na formáty: číslo, text, datum, procento…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4437063"/>
            <a:ext cx="8858250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 advTm="5000">
    <p:split orient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Funkce CountIF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 vybraných buněk vybere počet, který vyhovuje dané podmínce</a:t>
            </a:r>
          </a:p>
          <a:p>
            <a:endParaRPr lang="cs-CZ" smtClean="0"/>
          </a:p>
          <a:p>
            <a:r>
              <a:rPr lang="cs-CZ" smtClean="0"/>
              <a:t>Kritéria píšeme do uvozovek </a:t>
            </a:r>
          </a:p>
          <a:p>
            <a:r>
              <a:rPr lang="cs-CZ" smtClean="0"/>
              <a:t>Pokud uvozovky program nedopíše, musíme uvést my</a:t>
            </a:r>
          </a:p>
        </p:txBody>
      </p:sp>
    </p:spTree>
  </p:cSld>
  <p:clrMapOvr>
    <a:masterClrMapping/>
  </p:clrMapOvr>
  <p:transition spd="med" advTm="5000">
    <p:split orient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4213" y="19050"/>
            <a:ext cx="6916737" cy="6838950"/>
          </a:xfrm>
        </p:spPr>
      </p:pic>
    </p:spTree>
  </p:cSld>
  <p:clrMapOvr>
    <a:masterClrMapping/>
  </p:clrMapOvr>
  <p:transition spd="med" advTm="5000">
    <p:split orient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Funkce Rank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Vytvoří pořadí ze zadaných buněk</a:t>
            </a:r>
          </a:p>
          <a:p>
            <a:endParaRPr lang="cs-CZ" smtClean="0"/>
          </a:p>
          <a:p>
            <a:r>
              <a:rPr lang="cs-CZ" smtClean="0"/>
              <a:t>Pozor! Oblast buněk musíme mít v absolutním odkazu</a:t>
            </a:r>
          </a:p>
          <a:p>
            <a:endParaRPr lang="cs-CZ" smtClean="0"/>
          </a:p>
          <a:p>
            <a:r>
              <a:rPr lang="cs-CZ" smtClean="0"/>
              <a:t>Pořadí lze nastavit sestupně i vzestupně</a:t>
            </a:r>
          </a:p>
        </p:txBody>
      </p:sp>
    </p:spTree>
  </p:cSld>
  <p:clrMapOvr>
    <a:masterClrMapping/>
  </p:clrMapOvr>
  <p:transition spd="med" advTm="5000">
    <p:split orient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9388" y="115888"/>
            <a:ext cx="8451850" cy="6626225"/>
          </a:xfrm>
        </p:spPr>
      </p:pic>
    </p:spTree>
  </p:cSld>
  <p:clrMapOvr>
    <a:masterClrMapping/>
  </p:clrMapOvr>
  <p:transition spd="med" advTm="5000">
    <p:split orient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0" hangingPunct="0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zařízeních. Jakékoliv další využití podléhá autorskému zákonu. </a:t>
            </a:r>
          </a:p>
          <a:p>
            <a:pPr eaLnBrk="0" hangingPunct="0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pitchFamily="18" charset="0"/>
              </a:rPr>
              <a:t>Veškerý obsah včetně obrázků</a:t>
            </a:r>
            <a:r>
              <a:rPr lang="cs-CZ" smtClean="0">
                <a:latin typeface="Arial" charset="0"/>
                <a:ea typeface="Calibri" pitchFamily="34" charset="0"/>
                <a:cs typeface="Times New Roman" pitchFamily="18" charset="0"/>
              </a:rPr>
              <a:t>,</a:t>
            </a:r>
            <a:r>
              <a:rPr lang="cs-CZ" smtClean="0">
                <a:ea typeface="Calibri" pitchFamily="34" charset="0"/>
                <a:cs typeface="Times New Roman" pitchFamily="18" charset="0"/>
              </a:rPr>
              <a:t> pokud není uvedeno jinak</a:t>
            </a:r>
            <a:r>
              <a:rPr lang="cs-CZ" smtClean="0">
                <a:latin typeface="Arial" charset="0"/>
                <a:cs typeface="Times New Roman" pitchFamily="18" charset="0"/>
              </a:rPr>
              <a:t>,</a:t>
            </a:r>
            <a:r>
              <a:rPr lang="cs-CZ" smtClean="0">
                <a:ea typeface="Calibri" pitchFamily="34" charset="0"/>
                <a:cs typeface="Calibri" pitchFamily="34" charset="0"/>
              </a:rPr>
              <a:t> je dílem autora. </a:t>
            </a:r>
          </a:p>
          <a:p>
            <a:endParaRPr lang="cs-CZ" smtClean="0">
              <a:ea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 advTm="5000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248</Words>
  <Application>Microsoft Office PowerPoint</Application>
  <PresentationFormat>On-screen Show (4:3)</PresentationFormat>
  <Paragraphs>55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Calibri</vt:lpstr>
      <vt:lpstr>Arial</vt:lpstr>
      <vt:lpstr>Times New Roman</vt:lpstr>
      <vt:lpstr>Motiv sady Office</vt:lpstr>
      <vt:lpstr>Snímek 1</vt:lpstr>
      <vt:lpstr>Snímek 2</vt:lpstr>
      <vt:lpstr>Rozdělovací a třídící funkce</vt:lpstr>
      <vt:lpstr>Obsah</vt:lpstr>
      <vt:lpstr>Funkce když </vt:lpstr>
      <vt:lpstr>Funkce když</vt:lpstr>
      <vt:lpstr>Podmíněné formátování</vt:lpstr>
      <vt:lpstr>Funkce CountIF</vt:lpstr>
      <vt:lpstr>Snímek 9</vt:lpstr>
      <vt:lpstr>Funkce Rank</vt:lpstr>
      <vt:lpstr>Snímek 11</vt:lpstr>
      <vt:lpstr>Zdroje</vt:lpstr>
    </vt:vector>
  </TitlesOfParts>
  <Company>OA a JS Jihlava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Rozdělovací a třídící funkce</dc:title>
  <dc:creator>Sedlák David</dc:creator>
  <cp:lastModifiedBy>DUM</cp:lastModifiedBy>
  <cp:revision>25</cp:revision>
  <dcterms:created xsi:type="dcterms:W3CDTF">2012-05-22T10:13:43Z</dcterms:created>
  <dcterms:modified xsi:type="dcterms:W3CDTF">2014-02-03T17:39:50Z</dcterms:modified>
</cp:coreProperties>
</file>