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64" r:id="rId6"/>
    <p:sldId id="266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6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VY_32_INOVACE_School </a:t>
          </a:r>
          <a:r>
            <a:rPr lang="cs-CZ" sz="2000" b="0" dirty="0" err="1" smtClean="0"/>
            <a:t>rules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VY_32_INOVACE_School </a:t>
          </a:r>
          <a:r>
            <a:rPr lang="cs-CZ" sz="2000" b="0" kern="1200" dirty="0" err="1" smtClean="0"/>
            <a:t>rules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7976015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268760"/>
            <a:ext cx="7408333" cy="4785395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Věková skupina - 8.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Časový fond – </a:t>
            </a:r>
            <a:r>
              <a:rPr lang="cs-CZ" sz="1800" dirty="0" smtClean="0"/>
              <a:t>25 </a:t>
            </a:r>
            <a:r>
              <a:rPr lang="cs-CZ" sz="18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Popis – Materiál slouží k </a:t>
            </a:r>
            <a:r>
              <a:rPr lang="cs-CZ" sz="1800" dirty="0" smtClean="0"/>
              <a:t>procvičení slovní </a:t>
            </a:r>
            <a:r>
              <a:rPr lang="cs-CZ" sz="1800" dirty="0"/>
              <a:t>zásoby z oblasti </a:t>
            </a:r>
            <a:r>
              <a:rPr lang="cs-CZ" sz="1800" dirty="0" err="1" smtClean="0"/>
              <a:t>school</a:t>
            </a:r>
            <a:r>
              <a:rPr lang="cs-CZ" sz="1800" dirty="0" smtClean="0"/>
              <a:t> </a:t>
            </a:r>
            <a:r>
              <a:rPr lang="cs-CZ" sz="1800" dirty="0" err="1" smtClean="0"/>
              <a:t>rules</a:t>
            </a:r>
            <a:endParaRPr lang="cs-CZ" sz="1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Snímek č. 3 – </a:t>
            </a:r>
            <a:r>
              <a:rPr lang="cs-CZ" sz="1800" dirty="0" smtClean="0"/>
              <a:t>Úkolem žáků je </a:t>
            </a:r>
            <a:r>
              <a:rPr lang="cs-CZ" sz="1800" dirty="0"/>
              <a:t>podle </a:t>
            </a:r>
            <a:r>
              <a:rPr lang="cs-CZ" sz="1800" dirty="0" smtClean="0"/>
              <a:t>funkce, činnosti, místa přiřadit slovo k učiteli, řediteli nebo žákům. Kliknutím se slova přiřazují.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 smtClean="0"/>
              <a:t>Snímek </a:t>
            </a:r>
            <a:r>
              <a:rPr lang="cs-CZ" sz="1800" dirty="0"/>
              <a:t>č. 4 </a:t>
            </a:r>
            <a:r>
              <a:rPr lang="cs-CZ" sz="1800" dirty="0" smtClean="0"/>
              <a:t>–Úkolem žáků je označit správné chování ve škole. Při kliknutí na správnou odpověď se zobrazí palec nahoru, při </a:t>
            </a:r>
            <a:r>
              <a:rPr lang="cs-CZ" sz="1800" smtClean="0"/>
              <a:t>spatné odpovědi </a:t>
            </a:r>
            <a:r>
              <a:rPr lang="cs-CZ" sz="1800" dirty="0" smtClean="0"/>
              <a:t>palec dolu.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 smtClean="0"/>
              <a:t>Snímek </a:t>
            </a:r>
            <a:r>
              <a:rPr lang="cs-CZ" sz="1800" dirty="0"/>
              <a:t>č. </a:t>
            </a:r>
            <a:r>
              <a:rPr lang="cs-CZ" sz="1800" dirty="0" smtClean="0"/>
              <a:t>5 – </a:t>
            </a:r>
            <a:r>
              <a:rPr lang="cs-CZ" sz="1800" dirty="0"/>
              <a:t>Úkolem žáků je označit </a:t>
            </a:r>
            <a:r>
              <a:rPr lang="cs-CZ" sz="1800" dirty="0" smtClean="0"/>
              <a:t>nežádoucí </a:t>
            </a:r>
            <a:r>
              <a:rPr lang="cs-CZ" sz="1800" dirty="0"/>
              <a:t>chování ve škole. Při kliknutí na správnou odpověď se zobrazí palec nahoru, při spatné dopovědi palec dolu</a:t>
            </a:r>
            <a:r>
              <a:rPr lang="cs-CZ" sz="1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 smtClean="0"/>
              <a:t>Snímek </a:t>
            </a:r>
            <a:r>
              <a:rPr lang="cs-CZ" sz="1800" dirty="0"/>
              <a:t>č. </a:t>
            </a:r>
            <a:r>
              <a:rPr lang="cs-CZ" sz="1800" dirty="0" smtClean="0"/>
              <a:t>6 –Na tomto snímku by žáci měli podle obrázku uhádnout instrukci/příkaz. Kliknutím se zobrazí.</a:t>
            </a:r>
            <a:endParaRPr lang="cs-CZ" sz="1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 smtClean="0"/>
              <a:t>Snímek č. 7 – Na tomto snímku je křížovka. V ní mají žáci najít 12 věcí, které by měli nosit do školy. Poté se kliknutím zobrazují zaškrtnuté výrazy a výsledek tajenky.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 smtClean="0"/>
              <a:t>Materiál </a:t>
            </a:r>
            <a:r>
              <a:rPr lang="cs-CZ" sz="1800" dirty="0"/>
              <a:t>je určen k interaktivní výuce.</a:t>
            </a:r>
          </a:p>
          <a:p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051720" y="332656"/>
            <a:ext cx="5040560" cy="1800200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School</a:t>
            </a:r>
            <a:r>
              <a:rPr lang="cs-CZ" sz="3600" b="1" dirty="0"/>
              <a:t> </a:t>
            </a:r>
            <a:r>
              <a:rPr lang="cs-CZ" sz="3600" b="1" dirty="0" err="1"/>
              <a:t>rules</a:t>
            </a:r>
            <a:endParaRPr lang="cs-CZ" sz="3600" b="1" dirty="0"/>
          </a:p>
        </p:txBody>
      </p:sp>
      <p:pic>
        <p:nvPicPr>
          <p:cNvPr id="1027" name="Picture 3" descr="C:\Users\Janča\AppData\Local\Microsoft\Windows\Temporary Internet Files\Content.IE5\7IS2NZ0J\MC900198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26" y="1497240"/>
            <a:ext cx="1986330" cy="150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ča\AppData\Local\Microsoft\Windows\Temporary Internet Files\Content.IE5\SV775IUY\MC900088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828" y="2277786"/>
            <a:ext cx="1217745" cy="152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ča\AppData\Local\Microsoft\Windows\Temporary Internet Files\Content.IE5\7IS2NZ0J\MC90034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220" y="1326351"/>
            <a:ext cx="1649578" cy="171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782262" y="3042680"/>
            <a:ext cx="1269458" cy="48279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ysClr val="windowText" lastClr="000000"/>
                </a:solidFill>
              </a:rPr>
              <a:t>T</a:t>
            </a:r>
            <a:r>
              <a:rPr lang="cs-CZ" sz="2000" b="1" dirty="0" err="1" smtClean="0">
                <a:solidFill>
                  <a:sysClr val="windowText" lastClr="000000"/>
                </a:solidFill>
              </a:rPr>
              <a:t>eacher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68933" y="3562778"/>
            <a:ext cx="1507533" cy="48279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ysClr val="windowText" lastClr="000000"/>
                </a:solidFill>
              </a:rPr>
              <a:t>Director</a:t>
            </a:r>
            <a:r>
              <a:rPr lang="cs-CZ" b="1" dirty="0" smtClean="0">
                <a:solidFill>
                  <a:sysClr val="windowText" lastClr="000000"/>
                </a:solidFill>
              </a:rPr>
              <a:t> </a:t>
            </a:r>
            <a:r>
              <a:rPr lang="cs-CZ" b="1" dirty="0" err="1" smtClean="0">
                <a:solidFill>
                  <a:sysClr val="windowText" lastClr="000000"/>
                </a:solidFill>
              </a:rPr>
              <a:t>of</a:t>
            </a:r>
            <a:r>
              <a:rPr lang="cs-CZ" b="1" dirty="0" smtClean="0">
                <a:solidFill>
                  <a:sysClr val="windowText" lastClr="000000"/>
                </a:solidFill>
              </a:rPr>
              <a:t> </a:t>
            </a:r>
            <a:r>
              <a:rPr lang="cs-CZ" b="1" dirty="0" err="1" smtClean="0">
                <a:solidFill>
                  <a:sysClr val="windowText" lastClr="000000"/>
                </a:solidFill>
              </a:rPr>
              <a:t>the</a:t>
            </a:r>
            <a:r>
              <a:rPr lang="cs-CZ" b="1" dirty="0" smtClean="0">
                <a:solidFill>
                  <a:sysClr val="windowText" lastClr="000000"/>
                </a:solidFill>
              </a:rPr>
              <a:t> </a:t>
            </a:r>
            <a:r>
              <a:rPr lang="cs-CZ" b="1" dirty="0" err="1" smtClean="0">
                <a:solidFill>
                  <a:sysClr val="windowText" lastClr="000000"/>
                </a:solidFill>
              </a:rPr>
              <a:t>school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079728" y="3042680"/>
            <a:ext cx="1269458" cy="48279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ysClr val="windowText" lastClr="000000"/>
                </a:solidFill>
              </a:rPr>
              <a:t>P</a:t>
            </a:r>
            <a:r>
              <a:rPr lang="cs-CZ" sz="2000" b="1" dirty="0" err="1" smtClean="0">
                <a:solidFill>
                  <a:sysClr val="windowText" lastClr="000000"/>
                </a:solidFill>
              </a:rPr>
              <a:t>upils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915816" y="1530579"/>
            <a:ext cx="3312368" cy="720080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Match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 to </a:t>
            </a:r>
            <a:r>
              <a:rPr lang="cs-CZ" sz="2400" dirty="0" err="1" smtClean="0"/>
              <a:t>persons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3951785" y="5592967"/>
            <a:ext cx="1269458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office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807639" y="5726406"/>
            <a:ext cx="1530852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write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homework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836306" y="5532655"/>
            <a:ext cx="1368152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classroom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951785" y="5594978"/>
            <a:ext cx="1269458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teach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862115" y="5726406"/>
            <a:ext cx="1269458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write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marks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712704" y="5836375"/>
            <a:ext cx="1747619" cy="614222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represent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school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51785" y="5587553"/>
            <a:ext cx="1269458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learn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921657" y="5774052"/>
            <a:ext cx="1269458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cabinet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836306" y="5726406"/>
            <a:ext cx="1440160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give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questions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874549" y="5594978"/>
            <a:ext cx="1423930" cy="48279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To </a:t>
            </a:r>
            <a:r>
              <a:rPr lang="cs-CZ" sz="2000" b="1" dirty="0" err="1" smtClean="0">
                <a:solidFill>
                  <a:schemeClr val="bg1"/>
                </a:solidFill>
              </a:rPr>
              <a:t>manage</a:t>
            </a:r>
            <a:r>
              <a:rPr lang="cs-CZ" sz="2000" b="1" dirty="0" smtClean="0">
                <a:solidFill>
                  <a:schemeClr val="bg1"/>
                </a:solidFill>
              </a:rPr>
              <a:t>  </a:t>
            </a:r>
            <a:r>
              <a:rPr lang="cs-CZ" sz="2000" b="1" dirty="0" err="1" smtClean="0">
                <a:solidFill>
                  <a:schemeClr val="bg1"/>
                </a:solidFill>
              </a:rPr>
              <a:t>school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0694E-6 C -0.02153 -0.03331 -0.05139 -0.05343 -0.08021 -0.0754 C -0.10486 -0.09436 -0.12865 -0.11425 -0.15434 -0.13159 C -0.16806 -0.14084 -0.18316 -0.14639 -0.19653 -0.15611 C -0.21927 -0.17207 -0.24028 -0.19057 -0.2651 -0.20167 C -0.27569 -0.21485 -0.26528 -0.20352 -0.27812 -0.21231 C -0.28837 -0.21901 -0.29878 -0.22896 -0.31007 -0.23312 C -0.31476 -0.23867 -0.31858 -0.24121 -0.32465 -0.24376 C -0.32969 -0.24977 -0.33507 -0.25139 -0.34062 -0.25602 C -0.34583 -0.26527 -0.34549 -0.26989 -0.34653 -0.28215 C -0.34601 -0.28747 -0.34514 -0.29787 -0.34514 -0.29787 " pathEditMode="relative" rAng="0" ptsTypes="ffffffffffA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14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81221E-6 C -0.00069 -0.07863 0.00087 -0.15865 -0.00417 -0.23728 C -0.00364 -0.24329 -0.00538 -0.25046 -0.00278 -0.25555 C -0.00104 -0.25902 -0.00156 -0.24699 -0.00139 -0.24283 C -0.00121 -0.23728 -0.00139 -0.23196 -0.00139 -0.22641 " pathEditMode="relative" ptsTypes="ffffA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69103E-6 L 0.33698 -0.2971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0" y="-14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23959E-6 L -0.00156 -0.17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-86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5 -0.02104 L -0.34305 -0.2439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39" y="-11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6.6605E-7 L 0.35226 -0.21577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04" y="-1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9704E-6 L -0.34479 -0.17738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40" y="-88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0.01318 L 0.34427 -0.16605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04" y="-76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2104 L -0.3382 -0.09713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10" y="-3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0167E-6 C -0.00122 -0.03608 -0.00347 -0.07216 -0.00347 -0.10777 C -0.00347 -0.20259 -0.00417 -0.20074 0.00347 -0.16466 C 2.77778E-7 -0.13437 2.77778E-7 -0.1457 2.77778E-7 -0.1309 " pathEditMode="relative" rAng="0" ptsTypes="fffA">
                                      <p:cBhvr>
                                        <p:cTn id="1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10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899592" y="332656"/>
            <a:ext cx="7128792" cy="1800200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How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behave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school</a:t>
            </a:r>
            <a:r>
              <a:rPr lang="cs-CZ" sz="3600" b="1" dirty="0" smtClean="0"/>
              <a:t>? Mark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right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behavior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2132856"/>
            <a:ext cx="2088232" cy="144016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 MUST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572543" y="2861320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scream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76447" y="2285256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b</a:t>
            </a:r>
            <a:r>
              <a:rPr lang="cs-CZ" sz="2400" b="1" dirty="0" err="1" smtClean="0">
                <a:solidFill>
                  <a:schemeClr val="tx1"/>
                </a:solidFill>
              </a:rPr>
              <a:t>e</a:t>
            </a:r>
            <a:r>
              <a:rPr lang="cs-CZ" sz="2400" b="1" dirty="0" smtClean="0">
                <a:solidFill>
                  <a:schemeClr val="tx1"/>
                </a:solidFill>
              </a:rPr>
              <a:t> on </a:t>
            </a:r>
            <a:r>
              <a:rPr lang="cs-CZ" sz="2400" b="1" dirty="0" err="1" smtClean="0">
                <a:solidFill>
                  <a:schemeClr val="tx1"/>
                </a:solidFill>
              </a:rPr>
              <a:t>time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90852" y="3429000"/>
            <a:ext cx="1981347" cy="72008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w</a:t>
            </a:r>
            <a:r>
              <a:rPr lang="cs-CZ" sz="2400" b="1" dirty="0" err="1" smtClean="0">
                <a:solidFill>
                  <a:schemeClr val="tx1"/>
                </a:solidFill>
              </a:rPr>
              <a:t>alk</a:t>
            </a:r>
            <a:r>
              <a:rPr lang="cs-CZ" sz="2400" b="1" dirty="0" smtClean="0">
                <a:solidFill>
                  <a:schemeClr val="tx1"/>
                </a:solidFill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</a:rPr>
              <a:t>shoes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936" y="4437112"/>
            <a:ext cx="1872208" cy="67357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raise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one´s</a:t>
            </a:r>
            <a:r>
              <a:rPr lang="cs-CZ" sz="2400" b="1" dirty="0" smtClean="0">
                <a:solidFill>
                  <a:schemeClr val="tx1"/>
                </a:solidFill>
              </a:rPr>
              <a:t> hand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30826" y="3726760"/>
            <a:ext cx="2052228" cy="78236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during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lesson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237" y="4773899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b</a:t>
            </a:r>
            <a:r>
              <a:rPr lang="cs-CZ" sz="2400" b="1" dirty="0" err="1" smtClean="0">
                <a:solidFill>
                  <a:schemeClr val="tx1"/>
                </a:solidFill>
              </a:rPr>
              <a:t>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prepare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00735" y="5661248"/>
            <a:ext cx="1903903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</a:rPr>
              <a:t> notes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16216" y="3726760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c</a:t>
            </a:r>
            <a:r>
              <a:rPr lang="cs-CZ" sz="2400" b="1" dirty="0" err="1" smtClean="0">
                <a:solidFill>
                  <a:schemeClr val="tx1"/>
                </a:solidFill>
              </a:rPr>
              <a:t>hew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16216" y="4694004"/>
            <a:ext cx="2232248" cy="82322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questions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732240" y="2708920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greet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835333" y="5636263"/>
            <a:ext cx="1728192" cy="57606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b</a:t>
            </a:r>
            <a:r>
              <a:rPr lang="cs-CZ" sz="2400" b="1" dirty="0" err="1" smtClean="0">
                <a:solidFill>
                  <a:schemeClr val="tx1"/>
                </a:solidFill>
              </a:rPr>
              <a:t>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rude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502" y="1859607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726" y="2285256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43" y="4629275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588" y="4705090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105618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902" y="5600113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61505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29" y="5517232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182" y="3721273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870" y="2938199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1770" y="3573016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096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467544" y="332656"/>
            <a:ext cx="7560840" cy="1800200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How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behave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school</a:t>
            </a:r>
            <a:r>
              <a:rPr lang="cs-CZ" sz="3600" b="1" dirty="0" smtClean="0"/>
              <a:t>? Mark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wrong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behavior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19" y="2132856"/>
            <a:ext cx="2447909" cy="144016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 MUSTN´T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748254" y="2852936"/>
            <a:ext cx="1823745" cy="720080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s</a:t>
            </a:r>
            <a:r>
              <a:rPr lang="cs-CZ" sz="2400" b="1" dirty="0" smtClean="0">
                <a:solidFill>
                  <a:schemeClr val="bg1"/>
                </a:solidFill>
              </a:rPr>
              <a:t>tudy in </a:t>
            </a:r>
            <a:r>
              <a:rPr lang="cs-CZ" sz="2400" b="1" dirty="0" err="1" smtClean="0">
                <a:solidFill>
                  <a:schemeClr val="bg1"/>
                </a:solidFill>
              </a:rPr>
              <a:t>library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76447" y="2285256"/>
            <a:ext cx="1728192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swing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90852" y="3493766"/>
            <a:ext cx="1981347" cy="720080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e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during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break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936" y="4437112"/>
            <a:ext cx="1872208" cy="67357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wear</a:t>
            </a: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cap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673315" y="3726760"/>
            <a:ext cx="2052228" cy="782360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slippers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237" y="4773899"/>
            <a:ext cx="1728192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cheat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00735" y="5661248"/>
            <a:ext cx="1903903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b</a:t>
            </a:r>
            <a:r>
              <a:rPr lang="cs-CZ" sz="2400" b="1" dirty="0" err="1" smtClean="0">
                <a:solidFill>
                  <a:schemeClr val="bg1"/>
                </a:solidFill>
              </a:rPr>
              <a:t>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late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16216" y="3726760"/>
            <a:ext cx="1728192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smoke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16216" y="4694004"/>
            <a:ext cx="2232248" cy="82322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</a:rPr>
              <a:t>r</a:t>
            </a:r>
            <a:r>
              <a:rPr lang="cs-CZ" sz="2400" b="1" dirty="0" err="1" smtClean="0">
                <a:solidFill>
                  <a:schemeClr val="bg1"/>
                </a:solidFill>
              </a:rPr>
              <a:t>ide</a:t>
            </a:r>
            <a:r>
              <a:rPr lang="cs-CZ" sz="2400" b="1" dirty="0" smtClean="0">
                <a:solidFill>
                  <a:schemeClr val="bg1"/>
                </a:solidFill>
              </a:rPr>
              <a:t> a bike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732240" y="2708920"/>
            <a:ext cx="1728192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chew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640192" y="5636263"/>
            <a:ext cx="1728192" cy="576064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d</a:t>
            </a:r>
            <a:r>
              <a:rPr lang="cs-CZ" sz="2400" b="1" dirty="0" smtClean="0">
                <a:solidFill>
                  <a:schemeClr val="bg1"/>
                </a:solidFill>
              </a:rPr>
              <a:t>rink </a:t>
            </a:r>
            <a:r>
              <a:rPr lang="cs-CZ" sz="2400" b="1" dirty="0" err="1" smtClean="0">
                <a:solidFill>
                  <a:schemeClr val="bg1"/>
                </a:solidFill>
              </a:rPr>
              <a:t>water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502" y="1859607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726" y="2285256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43" y="4629275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588" y="4705090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105618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902" y="5600113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222" y="2361505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29" y="5517232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182" y="3721273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Janča\AppData\Local\Microsoft\Windows\Temporary Internet Files\Content.IE5\SV775IUY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870" y="2938199"/>
            <a:ext cx="837507" cy="78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Janča\AppData\Local\Microsoft\Windows\Temporary Internet Files\Content.IE5\7IS2NZ0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726" y="3565942"/>
            <a:ext cx="829738" cy="71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262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467544" y="332656"/>
            <a:ext cx="7560840" cy="1800200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Do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know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teachers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say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pic>
        <p:nvPicPr>
          <p:cNvPr id="3074" name="Picture 2" descr="C:\Users\Janča\AppData\Local\Microsoft\Windows\Temporary Internet Files\Content.IE5\7IS2NZ0J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3440"/>
            <a:ext cx="122894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ča\AppData\Local\Microsoft\Windows\Temporary Internet Files\Content.IE5\M5C23NMS\MC90038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283" y="2252557"/>
            <a:ext cx="1142452" cy="161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7380312" y="1916832"/>
            <a:ext cx="360040" cy="756084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3" descr="C:\Users\Janča\AppData\Local\Microsoft\Windows\Temporary Internet Files\Content.IE5\M5C23NMS\MC90038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147" y="4328617"/>
            <a:ext cx="1142452" cy="161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nahoru 5"/>
          <p:cNvSpPr/>
          <p:nvPr/>
        </p:nvSpPr>
        <p:spPr>
          <a:xfrm>
            <a:off x="3959932" y="4111369"/>
            <a:ext cx="288032" cy="757791"/>
          </a:xfrm>
          <a:prstGeom prst="up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Janča\AppData\Local\Microsoft\Windows\Temporary Internet Files\Content.IE5\7IS2NZ0J\MC9002321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287" y="4308582"/>
            <a:ext cx="1126097" cy="142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ča\AppData\Local\Microsoft\Windows\Temporary Internet Files\Content.IE5\7IS2NZ0J\MC9002811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098" y="4404764"/>
            <a:ext cx="1255414" cy="117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ča\AppData\Local\Microsoft\Windows\Temporary Internet Files\Content.IE5\KAN4DWXC\MC9002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60" y="2289607"/>
            <a:ext cx="1453826" cy="135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1547664" y="3461796"/>
            <a:ext cx="1435352" cy="54683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quiet</a:t>
            </a:r>
            <a:r>
              <a:rPr lang="cs-CZ" sz="2400" b="1" dirty="0" smtClean="0">
                <a:solidFill>
                  <a:schemeClr val="tx1"/>
                </a:solidFill>
              </a:rPr>
              <a:t>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15550" y="3461796"/>
            <a:ext cx="2186271" cy="50762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Don´t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smoke</a:t>
            </a:r>
            <a:r>
              <a:rPr lang="cs-CZ" sz="2400" b="1" dirty="0" smtClean="0">
                <a:solidFill>
                  <a:schemeClr val="tx1"/>
                </a:solidFill>
              </a:rPr>
              <a:t>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902287" y="5734582"/>
            <a:ext cx="1913377" cy="47106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Don´t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chew</a:t>
            </a:r>
            <a:r>
              <a:rPr lang="cs-CZ" sz="2400" b="1" dirty="0" smtClean="0">
                <a:solidFill>
                  <a:schemeClr val="tx1"/>
                </a:solidFill>
              </a:rPr>
              <a:t>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16402" y="5734582"/>
            <a:ext cx="1634965" cy="4710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Stand</a:t>
            </a:r>
            <a:r>
              <a:rPr lang="cs-CZ" sz="2400" b="1" dirty="0" smtClean="0">
                <a:solidFill>
                  <a:schemeClr val="tx1"/>
                </a:solidFill>
              </a:rPr>
              <a:t> up!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918986" y="5579451"/>
            <a:ext cx="2064030" cy="58604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Don´t</a:t>
            </a:r>
            <a:r>
              <a:rPr lang="cs-CZ" sz="2400" b="1" dirty="0" smtClean="0">
                <a:solidFill>
                  <a:schemeClr val="tx1"/>
                </a:solidFill>
              </a:rPr>
              <a:t> run in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corridor</a:t>
            </a:r>
            <a:r>
              <a:rPr lang="cs-CZ" sz="2400" b="1" dirty="0" smtClean="0">
                <a:solidFill>
                  <a:schemeClr val="tx1"/>
                </a:solidFill>
              </a:rPr>
              <a:t>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164288" y="3461795"/>
            <a:ext cx="1693123" cy="54683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Sit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down</a:t>
            </a:r>
            <a:r>
              <a:rPr lang="cs-CZ" sz="2400" b="1" dirty="0" smtClean="0">
                <a:solidFill>
                  <a:schemeClr val="tx1"/>
                </a:solidFill>
              </a:rPr>
              <a:t>!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894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ývojový diagram: spojnice 42"/>
          <p:cNvSpPr/>
          <p:nvPr/>
        </p:nvSpPr>
        <p:spPr>
          <a:xfrm>
            <a:off x="2151687" y="2276872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2627784" y="4958763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5580112" y="3645024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5089901" y="3140968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4572000" y="3140968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5076056" y="2276872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5089901" y="4509120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5577256" y="4502046"/>
            <a:ext cx="288032" cy="2880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040592" y="337860"/>
            <a:ext cx="6699759" cy="1722987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You</a:t>
            </a:r>
            <a:r>
              <a:rPr lang="cs-CZ" sz="3200" b="1" dirty="0"/>
              <a:t> </a:t>
            </a:r>
            <a:r>
              <a:rPr lang="cs-CZ" sz="3200" b="1" dirty="0" err="1" smtClean="0"/>
              <a:t>should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prepare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school</a:t>
            </a:r>
            <a:r>
              <a:rPr lang="cs-CZ" sz="3200" b="1" dirty="0" smtClean="0"/>
              <a:t>. </a:t>
            </a:r>
            <a:r>
              <a:rPr lang="cs-CZ" sz="3200" b="1" dirty="0" err="1" smtClean="0"/>
              <a:t>Find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need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there</a:t>
            </a:r>
            <a:r>
              <a:rPr lang="cs-CZ" sz="3200" b="1" dirty="0" smtClean="0"/>
              <a:t>.(12)</a:t>
            </a:r>
            <a:endParaRPr lang="cs-CZ" sz="3200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1022212"/>
              </p:ext>
            </p:extLst>
          </p:nvPr>
        </p:nvGraphicFramePr>
        <p:xfrm>
          <a:off x="2051717" y="2204865"/>
          <a:ext cx="4420680" cy="3685714"/>
        </p:xfrm>
        <a:graphic>
          <a:graphicData uri="http://schemas.openxmlformats.org/drawingml/2006/table">
            <a:tbl>
              <a:tblPr firstRow="1" firstCol="1" bandRow="1"/>
              <a:tblGrid>
                <a:gridCol w="491433"/>
                <a:gridCol w="491433"/>
                <a:gridCol w="491433"/>
                <a:gridCol w="491433"/>
                <a:gridCol w="491433"/>
                <a:gridCol w="491433"/>
                <a:gridCol w="490694"/>
                <a:gridCol w="490694"/>
                <a:gridCol w="490694"/>
              </a:tblGrid>
              <a:tr h="4343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3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4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3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9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9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13" name="Přímá spojnice 12"/>
          <p:cNvCxnSpPr/>
          <p:nvPr/>
        </p:nvCxnSpPr>
        <p:spPr>
          <a:xfrm>
            <a:off x="2771800" y="2348880"/>
            <a:ext cx="194421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03848" y="2780928"/>
            <a:ext cx="2121735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771800" y="3717032"/>
            <a:ext cx="2553782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83040" y="3284984"/>
            <a:ext cx="1581675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95703" y="5589240"/>
            <a:ext cx="3428425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268736" y="4653136"/>
            <a:ext cx="24472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07679" y="4184901"/>
            <a:ext cx="3592513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228184" y="2348880"/>
            <a:ext cx="0" cy="324259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295703" y="2780928"/>
            <a:ext cx="0" cy="280831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724128" y="2351118"/>
            <a:ext cx="0" cy="93386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03848" y="5028467"/>
            <a:ext cx="2554213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771800" y="2351118"/>
            <a:ext cx="0" cy="93386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251520" y="2132856"/>
            <a:ext cx="1728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came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out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DIRECTOR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err="1"/>
              <a:t>Describe</a:t>
            </a:r>
            <a:r>
              <a:rPr lang="cs-CZ" sz="2400" b="1" dirty="0"/>
              <a:t> </a:t>
            </a:r>
            <a:r>
              <a:rPr lang="cs-CZ" sz="2400" b="1" dirty="0" err="1"/>
              <a:t>the</a:t>
            </a:r>
            <a:r>
              <a:rPr lang="cs-CZ" sz="2400" b="1" dirty="0"/>
              <a:t> </a:t>
            </a:r>
            <a:r>
              <a:rPr lang="cs-CZ" sz="2400" b="1" dirty="0" err="1"/>
              <a:t>director</a:t>
            </a:r>
            <a:r>
              <a:rPr lang="cs-CZ" sz="2400" b="1" dirty="0"/>
              <a:t> </a:t>
            </a:r>
            <a:r>
              <a:rPr lang="cs-CZ" sz="2400" b="1" dirty="0" err="1"/>
              <a:t>of</a:t>
            </a:r>
            <a:r>
              <a:rPr lang="cs-CZ" sz="2400" b="1" dirty="0"/>
              <a:t> </a:t>
            </a:r>
            <a:r>
              <a:rPr lang="cs-CZ" sz="2400" b="1" dirty="0" err="1"/>
              <a:t>our</a:t>
            </a:r>
            <a:r>
              <a:rPr lang="cs-CZ" sz="2400" b="1" dirty="0"/>
              <a:t> </a:t>
            </a:r>
            <a:r>
              <a:rPr lang="cs-CZ" sz="2400" b="1" dirty="0" err="1"/>
              <a:t>school</a:t>
            </a:r>
            <a:r>
              <a:rPr lang="cs-CZ" sz="2400" b="1" dirty="0"/>
              <a:t>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952076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4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Galerie </a:t>
            </a:r>
            <a:r>
              <a:rPr lang="cs-CZ" sz="2000" dirty="0" err="1" smtClean="0"/>
              <a:t>microsoft</a:t>
            </a:r>
            <a:r>
              <a:rPr lang="cs-CZ" sz="2000" dirty="0" smtClean="0"/>
              <a:t> </a:t>
            </a:r>
            <a:r>
              <a:rPr lang="cs-CZ" sz="2000" dirty="0" err="1" smtClean="0"/>
              <a:t>office</a:t>
            </a:r>
            <a:r>
              <a:rPr lang="cs-CZ" sz="2000" smtClean="0"/>
              <a:t> – www.office.microsoft.com</a:t>
            </a: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461</TotalTime>
  <Words>468</Words>
  <Application>Microsoft Office PowerPoint</Application>
  <PresentationFormat>Předvádění na obrazovce (4:3)</PresentationFormat>
  <Paragraphs>153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44</cp:revision>
  <dcterms:created xsi:type="dcterms:W3CDTF">2013-05-10T12:01:16Z</dcterms:created>
  <dcterms:modified xsi:type="dcterms:W3CDTF">2014-02-07T18:03:02Z</dcterms:modified>
</cp:coreProperties>
</file>