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2" r:id="rId3"/>
    <p:sldId id="263" r:id="rId4"/>
    <p:sldId id="264" r:id="rId5"/>
    <p:sldId id="265" r:id="rId6"/>
    <p:sldId id="266" r:id="rId7"/>
    <p:sldId id="288" r:id="rId8"/>
    <p:sldId id="268" r:id="rId9"/>
    <p:sldId id="270" r:id="rId10"/>
    <p:sldId id="289" r:id="rId11"/>
    <p:sldId id="272" r:id="rId12"/>
    <p:sldId id="274" r:id="rId13"/>
    <p:sldId id="275" r:id="rId14"/>
    <p:sldId id="278" r:id="rId15"/>
    <p:sldId id="290" r:id="rId16"/>
    <p:sldId id="281" r:id="rId17"/>
    <p:sldId id="292" r:id="rId18"/>
    <p:sldId id="282" r:id="rId19"/>
    <p:sldId id="283" r:id="rId20"/>
    <p:sldId id="293" r:id="rId21"/>
    <p:sldId id="294" r:id="rId22"/>
    <p:sldId id="295" r:id="rId23"/>
    <p:sldId id="296" r:id="rId24"/>
    <p:sldId id="261" r:id="rId2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DF9A1"/>
    <a:srgbClr val="66FF66"/>
    <a:srgbClr val="FFCC00"/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E04085-F547-4AB4-8776-FF03FF51782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346A78C-09A5-49CC-A440-EB91149FBB5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5281F32-6F99-4BB9-A2D7-51117C047F1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CB72BD-A355-4425-9E37-6546B3472C5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D5E1A9D-50F8-4430-A1A7-D3073F45040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79196FF-CC59-4860-ABFB-B25C28B2B64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1BFA02-F113-4226-A38B-0AFA451FE9D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A75EF1-BD4F-49AD-891C-00220FBB8F2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A6D1A0-1573-4456-9C9B-F2150885FBE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839CB0-CD1C-467A-AA9B-9EF60917FB5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98593DB-7D84-4578-81DD-54A01AE9751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83A0BF77-3FF5-4E16-A9CF-95BEDB58AE36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Down_the_water_hole.jp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books.fs.vsb.cz/sipro/obr/obr432.gif" TargetMode="Externa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Lum%C4%8D%C3%ADk_%C5%BElutonoh%C3%BD" TargetMode="Externa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Lum%C4%8D%C3%ADk_%C5%BElutonoh%C3%BD" TargetMode="Externa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Baumbewohner.jpg" TargetMode="External"/><Relationship Id="rId3" Type="http://schemas.openxmlformats.org/officeDocument/2006/relationships/hyperlink" Target="http://commons.wikimedia.org/wiki/File:Vulpes_vulpes_standing_in_snow.jpg" TargetMode="External"/><Relationship Id="rId7" Type="http://schemas.openxmlformats.org/officeDocument/2006/relationships/hyperlink" Target="http://commons.wikimedia.org/wiki/File:Melampyrum_nemorosum_photo.jpg" TargetMode="External"/><Relationship Id="rId12" Type="http://schemas.openxmlformats.org/officeDocument/2006/relationships/image" Target="../media/image1.png"/><Relationship Id="rId2" Type="http://schemas.openxmlformats.org/officeDocument/2006/relationships/hyperlink" Target="http://commons.wikimedia.org/wiki/File:Robinia-pseudoacacia-12-V-2007-6032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Maretak_in_lijsterbes_-_detail.JPG" TargetMode="External"/><Relationship Id="rId11" Type="http://schemas.openxmlformats.org/officeDocument/2006/relationships/hyperlink" Target="http://commons.wikimedia.org/wiki/File:Down_the_water_hole.jpg" TargetMode="External"/><Relationship Id="rId5" Type="http://schemas.openxmlformats.org/officeDocument/2006/relationships/hyperlink" Target="http://commons.wikimedia.org/wiki/File:125_Lathraea_squamaria.jpg" TargetMode="External"/><Relationship Id="rId10" Type="http://schemas.openxmlformats.org/officeDocument/2006/relationships/hyperlink" Target="http://books.fs.vsb.cz/sipro/obr/obr432.gif" TargetMode="External"/><Relationship Id="rId4" Type="http://schemas.openxmlformats.org/officeDocument/2006/relationships/hyperlink" Target="http://commons.wikimedia.org/wiki/File:Feldhase_Schiermonnikoog.JPG" TargetMode="External"/><Relationship Id="rId9" Type="http://schemas.openxmlformats.org/officeDocument/2006/relationships/hyperlink" Target="http://cs.wikipedia.org/wiki/Lum%C4%8D%C3%ADk_%C5%BElutonoh%C3%B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187" name="Group 43"/>
          <p:cNvGraphicFramePr>
            <a:graphicFrameLocks noGrp="1"/>
          </p:cNvGraphicFramePr>
          <p:nvPr>
            <p:ph idx="4294967295"/>
          </p:nvPr>
        </p:nvGraphicFramePr>
        <p:xfrm>
          <a:off x="468313" y="1268413"/>
          <a:ext cx="8229600" cy="410972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VY_52_INOVACE_BI_KOD_30_MEZIDRUHOVE_VZTAHY_ MEZI_ORGANISMY_V_EKOSYSTEMU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Pavla Kodríková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EVVO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3. ročník, septima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1.12.2013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vysvětluje vztahy mezi organismy nebo jejich populacemi v ekosystému.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u PC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180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  <a:cs typeface="Arial" charset="0"/>
              </a:rPr>
              <a:t>DIGITÁLNÍ UČEBNÍ MATERIÁL</a:t>
            </a:r>
          </a:p>
        </p:txBody>
      </p:sp>
      <p:pic>
        <p:nvPicPr>
          <p:cNvPr id="618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107950" y="274638"/>
            <a:ext cx="9036050" cy="1143000"/>
          </a:xfrm>
          <a:solidFill>
            <a:schemeClr val="accent1"/>
          </a:solidFill>
        </p:spPr>
        <p:txBody>
          <a:bodyPr/>
          <a:lstStyle/>
          <a:p>
            <a:r>
              <a:rPr lang="cs-CZ" sz="4000" b="1" u="sng">
                <a:solidFill>
                  <a:srgbClr val="FF3300"/>
                </a:solidFill>
              </a:rPr>
              <a:t>Mezidruhové interakce</a:t>
            </a:r>
            <a:r>
              <a:rPr lang="cs-CZ" sz="4000">
                <a:solidFill>
                  <a:srgbClr val="FF3300"/>
                </a:solidFill>
              </a:rPr>
              <a:t> mezi jedinci nebo populacemi v ekosytému</a:t>
            </a:r>
          </a:p>
        </p:txBody>
      </p:sp>
      <p:sp>
        <p:nvSpPr>
          <p:cNvPr id="12292" name="Text Box 4"/>
          <p:cNvSpPr txBox="1">
            <a:spLocks noChangeArrowheads="1"/>
          </p:cNvSpPr>
          <p:nvPr/>
        </p:nvSpPr>
        <p:spPr bwMode="auto">
          <a:xfrm>
            <a:off x="468313" y="2060575"/>
            <a:ext cx="7848600" cy="2647950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  <a:buFontTx/>
              <a:buAutoNum type="alphaLcParenR"/>
            </a:pPr>
            <a:r>
              <a:rPr lang="cs-CZ" sz="2400"/>
              <a:t>Negativní – </a:t>
            </a:r>
            <a:r>
              <a:rPr lang="cs-CZ" sz="2400">
                <a:solidFill>
                  <a:srgbClr val="FF3300"/>
                </a:solidFill>
              </a:rPr>
              <a:t>antagonistické</a:t>
            </a:r>
          </a:p>
          <a:p>
            <a:pPr marL="342900" indent="-342900">
              <a:spcBef>
                <a:spcPct val="50000"/>
              </a:spcBef>
              <a:buFontTx/>
              <a:buAutoNum type="alphaLcParenR"/>
            </a:pPr>
            <a:endParaRPr lang="cs-CZ" sz="2400"/>
          </a:p>
          <a:p>
            <a:pPr marL="342900" indent="-342900">
              <a:spcBef>
                <a:spcPct val="50000"/>
              </a:spcBef>
              <a:buFontTx/>
              <a:buAutoNum type="alphaLcParenR"/>
            </a:pPr>
            <a:r>
              <a:rPr lang="cs-CZ" sz="2400"/>
              <a:t>Pozitivní – </a:t>
            </a:r>
            <a:r>
              <a:rPr lang="cs-CZ" sz="2400">
                <a:solidFill>
                  <a:srgbClr val="FF3300"/>
                </a:solidFill>
              </a:rPr>
              <a:t>synergistické</a:t>
            </a:r>
          </a:p>
          <a:p>
            <a:pPr marL="342900" indent="-342900">
              <a:spcBef>
                <a:spcPct val="50000"/>
              </a:spcBef>
              <a:buFontTx/>
              <a:buAutoNum type="alphaLcParenR"/>
            </a:pPr>
            <a:endParaRPr lang="cs-CZ" sz="2400">
              <a:solidFill>
                <a:srgbClr val="FF3300"/>
              </a:solidFill>
            </a:endParaRPr>
          </a:p>
          <a:p>
            <a:pPr marL="342900" indent="-342900">
              <a:spcBef>
                <a:spcPct val="50000"/>
              </a:spcBef>
              <a:buFontTx/>
              <a:buAutoNum type="alphaLcParenR"/>
            </a:pPr>
            <a:r>
              <a:rPr lang="cs-CZ" sz="2400">
                <a:solidFill>
                  <a:srgbClr val="FF3300"/>
                </a:solidFill>
              </a:rPr>
              <a:t>Neutrální – </a:t>
            </a:r>
            <a:r>
              <a:rPr lang="cs-CZ" sz="2400"/>
              <a:t>nepůsobí pozitivně ani negativně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b="1">
                <a:solidFill>
                  <a:srgbClr val="FF3300"/>
                </a:solidFill>
              </a:rPr>
              <a:t>Ad A) antagonistické vztahy</a:t>
            </a:r>
            <a:endParaRPr lang="cs-CZ">
              <a:solidFill>
                <a:srgbClr val="FF3300"/>
              </a:solidFill>
            </a:endParaRPr>
          </a:p>
        </p:txBody>
      </p:sp>
      <p:sp>
        <p:nvSpPr>
          <p:cNvPr id="13315" name="Text Box 3"/>
          <p:cNvSpPr txBox="1">
            <a:spLocks noChangeArrowheads="1"/>
          </p:cNvSpPr>
          <p:nvPr/>
        </p:nvSpPr>
        <p:spPr bwMode="auto">
          <a:xfrm>
            <a:off x="395288" y="2492375"/>
            <a:ext cx="7993062" cy="3013075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 sz="2400" b="1"/>
          </a:p>
          <a:p>
            <a:endParaRPr lang="cs-CZ" sz="2400"/>
          </a:p>
          <a:p>
            <a:r>
              <a:rPr lang="cs-CZ" sz="2400"/>
              <a:t>jedna populace – </a:t>
            </a:r>
            <a:r>
              <a:rPr lang="cs-CZ" sz="2400">
                <a:solidFill>
                  <a:srgbClr val="FF3300"/>
                </a:solidFill>
              </a:rPr>
              <a:t>inhibitor</a:t>
            </a:r>
            <a:r>
              <a:rPr lang="cs-CZ" sz="2400"/>
              <a:t> - ovlivňuje negativně populaci jiného druhu – </a:t>
            </a:r>
            <a:r>
              <a:rPr lang="cs-CZ" sz="2400">
                <a:solidFill>
                  <a:srgbClr val="FF3300"/>
                </a:solidFill>
              </a:rPr>
              <a:t>amenzála</a:t>
            </a:r>
            <a:r>
              <a:rPr lang="cs-CZ" sz="2400"/>
              <a:t> - (potlačuje růst a vývoj, způsobí i zánik). </a:t>
            </a:r>
          </a:p>
          <a:p>
            <a:endParaRPr lang="cs-CZ" sz="2400"/>
          </a:p>
          <a:p>
            <a:endParaRPr lang="cs-CZ" sz="2400"/>
          </a:p>
          <a:p>
            <a:r>
              <a:rPr lang="cs-CZ" sz="2400"/>
              <a:t>převážně vztahy mezi živočichy</a:t>
            </a:r>
          </a:p>
        </p:txBody>
      </p:sp>
      <p:sp>
        <p:nvSpPr>
          <p:cNvPr id="13317" name="Text Box 5"/>
          <p:cNvSpPr txBox="1">
            <a:spLocks noChangeArrowheads="1"/>
          </p:cNvSpPr>
          <p:nvPr/>
        </p:nvSpPr>
        <p:spPr bwMode="auto">
          <a:xfrm>
            <a:off x="539750" y="1700213"/>
            <a:ext cx="4392613" cy="579437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>
                <a:solidFill>
                  <a:srgbClr val="FF3300"/>
                </a:solidFill>
              </a:rPr>
              <a:t>a) Amensalismus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498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 anchor="t"/>
          <a:lstStyle/>
          <a:p>
            <a:endParaRPr lang="cs-CZ"/>
          </a:p>
        </p:txBody>
      </p:sp>
      <p:sp>
        <p:nvSpPr>
          <p:cNvPr id="14341" name="Text Box 5"/>
          <p:cNvSpPr txBox="1">
            <a:spLocks noChangeArrowheads="1"/>
          </p:cNvSpPr>
          <p:nvPr/>
        </p:nvSpPr>
        <p:spPr bwMode="auto">
          <a:xfrm>
            <a:off x="539750" y="1628775"/>
            <a:ext cx="7920038" cy="1462088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hlinkClick r:id="rId2"/>
              </a:rPr>
              <a:t>http://commons.wikimedia.org/wiki/File:Down_the_water_hole.jpg</a:t>
            </a:r>
            <a:endParaRPr lang="cs-CZ"/>
          </a:p>
          <a:p>
            <a:pPr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</a:rPr>
              <a:t>Prohlédněte si obrázek na uvedené internetové adrese. </a:t>
            </a:r>
          </a:p>
          <a:p>
            <a:pPr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</a:rPr>
              <a:t>Určete inhibitora a amenzála.</a:t>
            </a:r>
            <a:r>
              <a:rPr lang="cs-CZ" sz="2400"/>
              <a:t> </a:t>
            </a:r>
          </a:p>
        </p:txBody>
      </p:sp>
      <p:sp>
        <p:nvSpPr>
          <p:cNvPr id="14342" name="Text Box 6"/>
          <p:cNvSpPr txBox="1">
            <a:spLocks noChangeArrowheads="1"/>
          </p:cNvSpPr>
          <p:nvPr/>
        </p:nvSpPr>
        <p:spPr bwMode="auto">
          <a:xfrm>
            <a:off x="684213" y="3789363"/>
            <a:ext cx="7775575" cy="1370012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u="sng"/>
              <a:t>Inhibitorem</a:t>
            </a:r>
            <a:r>
              <a:rPr lang="cs-CZ" sz="2400"/>
              <a:t> jsou </a:t>
            </a:r>
            <a:r>
              <a:rPr lang="cs-CZ" sz="2400">
                <a:solidFill>
                  <a:srgbClr val="FF3300"/>
                </a:solidFill>
              </a:rPr>
              <a:t>sloni</a:t>
            </a:r>
          </a:p>
          <a:p>
            <a:pPr>
              <a:spcBef>
                <a:spcPct val="50000"/>
              </a:spcBef>
            </a:pPr>
            <a:r>
              <a:rPr lang="cs-CZ" sz="2400" u="sng"/>
              <a:t>Amenzálem</a:t>
            </a:r>
            <a:r>
              <a:rPr lang="cs-CZ" sz="2400"/>
              <a:t> jsou </a:t>
            </a:r>
            <a:r>
              <a:rPr lang="cs-CZ" sz="2400">
                <a:solidFill>
                  <a:srgbClr val="FF3300"/>
                </a:solidFill>
              </a:rPr>
              <a:t>trávy na břehu napajedla</a:t>
            </a:r>
            <a:r>
              <a:rPr lang="cs-CZ" sz="2400"/>
              <a:t> – jsou sešlapávány slony – postupně jsou zničeny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4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DF9A1"/>
          </a:solidFill>
        </p:spPr>
        <p:txBody>
          <a:bodyPr/>
          <a:lstStyle/>
          <a:p>
            <a:r>
              <a:rPr lang="cs-CZ" sz="2400">
                <a:solidFill>
                  <a:srgbClr val="FF3300"/>
                </a:solidFill>
              </a:rPr>
              <a:t>Specifickým případem amenzalismu je</a:t>
            </a:r>
            <a:r>
              <a:rPr lang="cs-CZ" sz="4000" b="1">
                <a:solidFill>
                  <a:srgbClr val="FF3300"/>
                </a:solidFill>
              </a:rPr>
              <a:t> Alelopatie</a:t>
            </a:r>
          </a:p>
        </p:txBody>
      </p:sp>
      <p:sp>
        <p:nvSpPr>
          <p:cNvPr id="15363" name="Text Box 3"/>
          <p:cNvSpPr txBox="1">
            <a:spLocks noChangeArrowheads="1"/>
          </p:cNvSpPr>
          <p:nvPr/>
        </p:nvSpPr>
        <p:spPr bwMode="auto">
          <a:xfrm>
            <a:off x="323850" y="1628775"/>
            <a:ext cx="8569325" cy="4473575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 sz="2400"/>
          </a:p>
          <a:p>
            <a:r>
              <a:rPr lang="cs-CZ" sz="2400"/>
              <a:t>Jde o vliv inhibitoru </a:t>
            </a:r>
            <a:r>
              <a:rPr lang="cs-CZ" sz="2400">
                <a:solidFill>
                  <a:srgbClr val="FF3300"/>
                </a:solidFill>
              </a:rPr>
              <a:t>vylučovanými chemickými látkami.</a:t>
            </a:r>
          </a:p>
          <a:p>
            <a:endParaRPr lang="cs-CZ" sz="2400">
              <a:solidFill>
                <a:srgbClr val="FF3300"/>
              </a:solidFill>
            </a:endParaRPr>
          </a:p>
          <a:p>
            <a:r>
              <a:rPr lang="cs-CZ" sz="2400"/>
              <a:t>Jde zejména o vztahy </a:t>
            </a:r>
            <a:r>
              <a:rPr lang="cs-CZ" sz="2400" u="sng"/>
              <a:t>u rostlin</a:t>
            </a:r>
            <a:r>
              <a:rPr lang="cs-CZ" sz="2400"/>
              <a:t> </a:t>
            </a:r>
          </a:p>
          <a:p>
            <a:r>
              <a:rPr lang="cs-CZ" sz="2400"/>
              <a:t>				– výměšky kořenů do půdy, 					- výluhy nadzemních částí deštěm</a:t>
            </a:r>
          </a:p>
          <a:p>
            <a:endParaRPr lang="cs-CZ" sz="2400"/>
          </a:p>
          <a:p>
            <a:r>
              <a:rPr lang="cs-CZ" sz="2400"/>
              <a:t>Vylučované chemické látky: silice, terpeny, fenoly, alkaloidy, </a:t>
            </a:r>
            <a:r>
              <a:rPr lang="cs-CZ" sz="2400" b="1"/>
              <a:t>antibiotika</a:t>
            </a:r>
            <a:r>
              <a:rPr lang="cs-CZ" sz="2400"/>
              <a:t>, </a:t>
            </a:r>
            <a:r>
              <a:rPr lang="cs-CZ" sz="2400" b="1" u="sng"/>
              <a:t>fytoncidy</a:t>
            </a:r>
            <a:r>
              <a:rPr lang="cs-CZ" sz="2400"/>
              <a:t> aj.</a:t>
            </a:r>
          </a:p>
          <a:p>
            <a:endParaRPr lang="cs-CZ" sz="2400"/>
          </a:p>
          <a:p>
            <a:endParaRPr lang="cs-CZ" sz="2400"/>
          </a:p>
          <a:p>
            <a:r>
              <a:rPr lang="cs-CZ" sz="2400">
                <a:solidFill>
                  <a:srgbClr val="FF3300"/>
                </a:solidFill>
              </a:rPr>
              <a:t>Autoinhibice</a:t>
            </a:r>
            <a:r>
              <a:rPr lang="cs-CZ" sz="2400"/>
              <a:t> – alelopatie mezi  jedinci téže populace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6389" name="Picture 5" descr="File:Robinia-pseudoacacia-12-V-2007-603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550" y="115888"/>
            <a:ext cx="6602413" cy="4957762"/>
          </a:xfrm>
          <a:prstGeom prst="rect">
            <a:avLst/>
          </a:prstGeom>
          <a:noFill/>
        </p:spPr>
      </p:pic>
      <p:sp>
        <p:nvSpPr>
          <p:cNvPr id="16390" name="Text Box 6"/>
          <p:cNvSpPr txBox="1">
            <a:spLocks noChangeArrowheads="1"/>
          </p:cNvSpPr>
          <p:nvPr/>
        </p:nvSpPr>
        <p:spPr bwMode="auto">
          <a:xfrm>
            <a:off x="395288" y="5373688"/>
            <a:ext cx="8137525" cy="822325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</a:rPr>
              <a:t>Který do ČR introdukovaný strom působí svými výměšky na okolní vegetaci a postupně ji vytlačuje z biotopu?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63" name="Picture 3" descr="File:Robinia-pseudoacacia-12-V-2007-603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550" y="115888"/>
            <a:ext cx="6602413" cy="4957762"/>
          </a:xfrm>
          <a:prstGeom prst="rect">
            <a:avLst/>
          </a:prstGeom>
          <a:noFill/>
        </p:spPr>
      </p:pic>
      <p:sp>
        <p:nvSpPr>
          <p:cNvPr id="40964" name="Text Box 4"/>
          <p:cNvSpPr txBox="1">
            <a:spLocks noChangeArrowheads="1"/>
          </p:cNvSpPr>
          <p:nvPr/>
        </p:nvSpPr>
        <p:spPr bwMode="auto">
          <a:xfrm>
            <a:off x="395288" y="5373688"/>
            <a:ext cx="8137525" cy="822325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>
                <a:solidFill>
                  <a:srgbClr val="FF3300"/>
                </a:solidFill>
              </a:rPr>
              <a:t>Trnovník akát</a:t>
            </a:r>
            <a:r>
              <a:rPr lang="cs-CZ" sz="2400"/>
              <a:t> je inhibitorem, působí alelopaticky na okolní vegetaci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DF9A1"/>
          </a:solidFill>
        </p:spPr>
        <p:txBody>
          <a:bodyPr/>
          <a:lstStyle/>
          <a:p>
            <a:r>
              <a:rPr lang="cs-CZ">
                <a:solidFill>
                  <a:srgbClr val="FF3300"/>
                </a:solidFill>
              </a:rPr>
              <a:t>b) </a:t>
            </a:r>
            <a:r>
              <a:rPr lang="cs-CZ" b="1">
                <a:solidFill>
                  <a:srgbClr val="FF3300"/>
                </a:solidFill>
              </a:rPr>
              <a:t>kompetice</a:t>
            </a:r>
          </a:p>
        </p:txBody>
      </p:sp>
      <p:sp>
        <p:nvSpPr>
          <p:cNvPr id="18435" name="Text Box 3"/>
          <p:cNvSpPr txBox="1">
            <a:spLocks noChangeArrowheads="1"/>
          </p:cNvSpPr>
          <p:nvPr/>
        </p:nvSpPr>
        <p:spPr bwMode="auto">
          <a:xfrm>
            <a:off x="468313" y="1989138"/>
            <a:ext cx="8135937" cy="3378200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Obě populace </a:t>
            </a:r>
            <a:r>
              <a:rPr lang="cs-CZ" sz="2400">
                <a:solidFill>
                  <a:srgbClr val="FF3300"/>
                </a:solidFill>
              </a:rPr>
              <a:t>se</a:t>
            </a:r>
            <a:r>
              <a:rPr lang="cs-CZ" sz="2400"/>
              <a:t> </a:t>
            </a:r>
            <a:r>
              <a:rPr lang="cs-CZ" sz="2400">
                <a:solidFill>
                  <a:srgbClr val="FF3300"/>
                </a:solidFill>
              </a:rPr>
              <a:t>negativně ovlivňují navzájem</a:t>
            </a:r>
            <a:r>
              <a:rPr lang="cs-CZ" sz="2400"/>
              <a:t>, vítězí konkurenceschopnější, adaptabilnější</a:t>
            </a:r>
          </a:p>
          <a:p>
            <a:pPr>
              <a:spcBef>
                <a:spcPct val="50000"/>
              </a:spcBef>
            </a:pPr>
            <a:endParaRPr lang="cs-CZ" sz="2400"/>
          </a:p>
          <a:p>
            <a:pPr>
              <a:spcBef>
                <a:spcPct val="50000"/>
              </a:spcBef>
            </a:pPr>
            <a:r>
              <a:rPr lang="cs-CZ" sz="2400"/>
              <a:t>Negativní vliv je způsoben zejména </a:t>
            </a:r>
            <a:r>
              <a:rPr lang="cs-CZ" sz="2400" u="sng"/>
              <a:t>snížením hladiny zdrojů</a:t>
            </a:r>
          </a:p>
          <a:p>
            <a:pPr>
              <a:spcBef>
                <a:spcPct val="50000"/>
              </a:spcBef>
            </a:pPr>
            <a:r>
              <a:rPr lang="cs-CZ" sz="2400"/>
              <a:t>			a) v důsledku čerpání</a:t>
            </a:r>
            <a:endParaRPr lang="cs-CZ" sz="2400">
              <a:solidFill>
                <a:schemeClr val="accent2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/>
              <a:t>			b) v důsledku bránění teritoria</a:t>
            </a:r>
            <a:endParaRPr lang="cs-CZ" sz="2400">
              <a:solidFill>
                <a:schemeClr val="accent2"/>
              </a:solidFill>
            </a:endParaRPr>
          </a:p>
        </p:txBody>
      </p:sp>
      <p:sp>
        <p:nvSpPr>
          <p:cNvPr id="18436" name="Text Box 4"/>
          <p:cNvSpPr txBox="1">
            <a:spLocks noChangeArrowheads="1"/>
          </p:cNvSpPr>
          <p:nvPr/>
        </p:nvSpPr>
        <p:spPr bwMode="auto">
          <a:xfrm>
            <a:off x="539750" y="5661025"/>
            <a:ext cx="7993063" cy="822325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</a:rPr>
              <a:t>Uveďte příklady kompetice v důsledku čerpání a bránění teritoria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DF9A1"/>
          </a:solidFill>
        </p:spPr>
        <p:txBody>
          <a:bodyPr/>
          <a:lstStyle/>
          <a:p>
            <a:r>
              <a:rPr lang="cs-CZ">
                <a:solidFill>
                  <a:srgbClr val="FF3300"/>
                </a:solidFill>
              </a:rPr>
              <a:t>kompetice</a:t>
            </a:r>
          </a:p>
        </p:txBody>
      </p:sp>
      <p:sp>
        <p:nvSpPr>
          <p:cNvPr id="20483" name="Text Box 3"/>
          <p:cNvSpPr txBox="1">
            <a:spLocks noChangeArrowheads="1"/>
          </p:cNvSpPr>
          <p:nvPr/>
        </p:nvSpPr>
        <p:spPr bwMode="auto">
          <a:xfrm>
            <a:off x="0" y="1700213"/>
            <a:ext cx="9144000" cy="4656137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 sz="2400"/>
          </a:p>
          <a:p>
            <a:pPr>
              <a:spcBef>
                <a:spcPct val="50000"/>
              </a:spcBef>
            </a:pPr>
            <a:r>
              <a:rPr lang="cs-CZ" sz="2400"/>
              <a:t>	a) v důsledku čerpání </a:t>
            </a:r>
            <a:r>
              <a:rPr lang="cs-CZ" sz="2400">
                <a:solidFill>
                  <a:schemeClr val="accent2"/>
                </a:solidFill>
              </a:rPr>
              <a:t>př. 	</a:t>
            </a:r>
            <a:r>
              <a:rPr lang="cs-CZ" sz="2400">
                <a:solidFill>
                  <a:srgbClr val="FF3300"/>
                </a:solidFill>
              </a:rPr>
              <a:t>rostliny – roztoky v půdě</a:t>
            </a:r>
          </a:p>
          <a:p>
            <a:pPr>
              <a:spcBef>
                <a:spcPct val="50000"/>
              </a:spcBef>
            </a:pPr>
            <a:r>
              <a:rPr lang="cs-CZ" sz="2400">
                <a:solidFill>
                  <a:srgbClr val="FF3300"/>
                </a:solidFill>
              </a:rPr>
              <a:t>					ovce x zdivočelí králíci</a:t>
            </a:r>
          </a:p>
          <a:p>
            <a:pPr>
              <a:spcBef>
                <a:spcPct val="50000"/>
              </a:spcBef>
            </a:pPr>
            <a:r>
              <a:rPr lang="cs-CZ" sz="2400">
                <a:solidFill>
                  <a:srgbClr val="FF3300"/>
                </a:solidFill>
              </a:rPr>
              <a:t>					kopytníci na stejné pastvině</a:t>
            </a:r>
          </a:p>
          <a:p>
            <a:pPr>
              <a:spcBef>
                <a:spcPct val="50000"/>
              </a:spcBef>
            </a:pPr>
            <a:r>
              <a:rPr lang="cs-CZ" sz="2400">
                <a:solidFill>
                  <a:srgbClr val="FF3300"/>
                </a:solidFill>
              </a:rPr>
              <a:t>					hmyz na zemědělských 								plodinách</a:t>
            </a:r>
          </a:p>
          <a:p>
            <a:pPr>
              <a:spcBef>
                <a:spcPct val="50000"/>
              </a:spcBef>
            </a:pPr>
            <a:endParaRPr lang="cs-CZ" sz="2400">
              <a:solidFill>
                <a:srgbClr val="FF33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/>
              <a:t>	b) v důsledku bránění teritoria </a:t>
            </a:r>
            <a:r>
              <a:rPr lang="cs-CZ" sz="2400">
                <a:solidFill>
                  <a:schemeClr val="accent2"/>
                </a:solidFill>
              </a:rPr>
              <a:t>př. </a:t>
            </a:r>
          </a:p>
          <a:p>
            <a:pPr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</a:rPr>
              <a:t>						</a:t>
            </a:r>
            <a:r>
              <a:rPr lang="cs-CZ" sz="2400">
                <a:solidFill>
                  <a:srgbClr val="FF3300"/>
                </a:solidFill>
              </a:rPr>
              <a:t>boj o mršinu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DF9A1"/>
          </a:solidFill>
        </p:spPr>
        <p:txBody>
          <a:bodyPr/>
          <a:lstStyle/>
          <a:p>
            <a:r>
              <a:rPr lang="cs-CZ" b="1">
                <a:solidFill>
                  <a:srgbClr val="FF3300"/>
                </a:solidFill>
              </a:rPr>
              <a:t>c) Predace</a:t>
            </a:r>
          </a:p>
        </p:txBody>
      </p:sp>
      <p:sp>
        <p:nvSpPr>
          <p:cNvPr id="43011" name="Text Box 3"/>
          <p:cNvSpPr txBox="1">
            <a:spLocks noChangeArrowheads="1"/>
          </p:cNvSpPr>
          <p:nvPr/>
        </p:nvSpPr>
        <p:spPr bwMode="auto">
          <a:xfrm>
            <a:off x="395288" y="1773238"/>
            <a:ext cx="8208962" cy="1552575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400"/>
              <a:t>jeden organismus - </a:t>
            </a:r>
            <a:r>
              <a:rPr lang="cs-CZ" sz="2400" b="1">
                <a:solidFill>
                  <a:srgbClr val="FF3300"/>
                </a:solidFill>
              </a:rPr>
              <a:t>kořist</a:t>
            </a:r>
            <a:r>
              <a:rPr lang="cs-CZ" sz="2400">
                <a:solidFill>
                  <a:srgbClr val="FF3300"/>
                </a:solidFill>
              </a:rPr>
              <a:t> je potravou</a:t>
            </a:r>
            <a:r>
              <a:rPr lang="cs-CZ" sz="2400"/>
              <a:t> organismu druhého - </a:t>
            </a:r>
            <a:r>
              <a:rPr lang="cs-CZ" sz="2400" b="1">
                <a:solidFill>
                  <a:srgbClr val="FF3300"/>
                </a:solidFill>
              </a:rPr>
              <a:t>predátora</a:t>
            </a:r>
            <a:r>
              <a:rPr lang="cs-CZ" sz="2400"/>
              <a:t>, </a:t>
            </a:r>
            <a:r>
              <a:rPr lang="cs-CZ" sz="2400" b="1"/>
              <a:t>kořistníka</a:t>
            </a:r>
            <a:endParaRPr lang="cs-CZ" sz="2400"/>
          </a:p>
          <a:p>
            <a:endParaRPr lang="cs-CZ" sz="2400"/>
          </a:p>
          <a:p>
            <a:r>
              <a:rPr lang="cs-CZ" sz="2400"/>
              <a:t>Při predaci je kořist živá.</a:t>
            </a:r>
          </a:p>
        </p:txBody>
      </p:sp>
      <p:pic>
        <p:nvPicPr>
          <p:cNvPr id="43015" name="Picture 7" descr="File:Vulpes vulpes standing in snow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81475" y="3476625"/>
            <a:ext cx="4962525" cy="3381375"/>
          </a:xfrm>
          <a:prstGeom prst="rect">
            <a:avLst/>
          </a:prstGeom>
          <a:noFill/>
        </p:spPr>
      </p:pic>
      <p:pic>
        <p:nvPicPr>
          <p:cNvPr id="43017" name="Picture 9" descr="File:Feldhase Schiermonnikoo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80975" y="3511550"/>
            <a:ext cx="3889375" cy="3346450"/>
          </a:xfrm>
          <a:prstGeom prst="rect">
            <a:avLst/>
          </a:prstGeom>
          <a:noFill/>
        </p:spPr>
      </p:pic>
      <p:sp>
        <p:nvSpPr>
          <p:cNvPr id="43018" name="Text Box 10"/>
          <p:cNvSpPr txBox="1">
            <a:spLocks noChangeArrowheads="1"/>
          </p:cNvSpPr>
          <p:nvPr/>
        </p:nvSpPr>
        <p:spPr bwMode="auto">
          <a:xfrm>
            <a:off x="2771775" y="5516563"/>
            <a:ext cx="2376488" cy="457200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</a:rPr>
              <a:t>Srovnejte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DF9A1"/>
          </a:solidFill>
        </p:spPr>
        <p:txBody>
          <a:bodyPr/>
          <a:lstStyle/>
          <a:p>
            <a:r>
              <a:rPr lang="cs-CZ" b="1">
                <a:solidFill>
                  <a:srgbClr val="FF3300"/>
                </a:solidFill>
              </a:rPr>
              <a:t>c) Predace</a:t>
            </a:r>
          </a:p>
        </p:txBody>
      </p:sp>
      <p:sp>
        <p:nvSpPr>
          <p:cNvPr id="22532" name="Text Box 4"/>
          <p:cNvSpPr txBox="1">
            <a:spLocks noChangeArrowheads="1"/>
          </p:cNvSpPr>
          <p:nvPr/>
        </p:nvSpPr>
        <p:spPr bwMode="auto">
          <a:xfrm>
            <a:off x="4787900" y="1628775"/>
            <a:ext cx="4356100" cy="1735138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		Predátor	</a:t>
            </a:r>
            <a:r>
              <a:rPr lang="cs-CZ" sz="2400"/>
              <a:t> 		silnější, 			rychlejší, </a:t>
            </a:r>
          </a:p>
          <a:p>
            <a:pPr>
              <a:spcBef>
                <a:spcPct val="50000"/>
              </a:spcBef>
            </a:pPr>
            <a:r>
              <a:rPr lang="cs-CZ" sz="2400"/>
              <a:t>		větší</a:t>
            </a:r>
          </a:p>
        </p:txBody>
      </p:sp>
      <p:sp>
        <p:nvSpPr>
          <p:cNvPr id="22533" name="Text Box 5"/>
          <p:cNvSpPr txBox="1">
            <a:spLocks noChangeArrowheads="1"/>
          </p:cNvSpPr>
          <p:nvPr/>
        </p:nvSpPr>
        <p:spPr bwMode="auto">
          <a:xfrm>
            <a:off x="0" y="1628775"/>
            <a:ext cx="4356100" cy="1552575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Kořist	</a:t>
            </a:r>
            <a:r>
              <a:rPr lang="cs-CZ" sz="2400"/>
              <a:t> – zvýšená plodnost</a:t>
            </a:r>
          </a:p>
          <a:p>
            <a:pPr>
              <a:spcBef>
                <a:spcPct val="50000"/>
              </a:spcBef>
            </a:pPr>
            <a:r>
              <a:rPr lang="cs-CZ" sz="2400"/>
              <a:t>	- krycí zbarvení</a:t>
            </a:r>
          </a:p>
          <a:p>
            <a:pPr>
              <a:spcBef>
                <a:spcPct val="50000"/>
              </a:spcBef>
            </a:pPr>
            <a:r>
              <a:rPr lang="cs-CZ" sz="2400"/>
              <a:t>	- pach, jed - ochrana</a:t>
            </a:r>
          </a:p>
        </p:txBody>
      </p:sp>
      <p:pic>
        <p:nvPicPr>
          <p:cNvPr id="22534" name="Picture 6" descr="File:Feldhase Schiermonnikoo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80975" y="3511550"/>
            <a:ext cx="3889375" cy="3346450"/>
          </a:xfrm>
          <a:prstGeom prst="rect">
            <a:avLst/>
          </a:prstGeom>
          <a:noFill/>
        </p:spPr>
      </p:pic>
      <p:pic>
        <p:nvPicPr>
          <p:cNvPr id="22535" name="Picture 7" descr="File:Vulpes vulpes standing in snow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81475" y="3476625"/>
            <a:ext cx="4962525" cy="3381375"/>
          </a:xfrm>
          <a:prstGeom prst="rect">
            <a:avLst/>
          </a:prstGeom>
          <a:noFill/>
        </p:spPr>
      </p:pic>
      <p:sp>
        <p:nvSpPr>
          <p:cNvPr id="22536" name="Line 8"/>
          <p:cNvSpPr>
            <a:spLocks noChangeShapeType="1"/>
          </p:cNvSpPr>
          <p:nvPr/>
        </p:nvSpPr>
        <p:spPr bwMode="auto">
          <a:xfrm>
            <a:off x="755650" y="3068638"/>
            <a:ext cx="0" cy="720725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2537" name="Line 9"/>
          <p:cNvSpPr>
            <a:spLocks noChangeShapeType="1"/>
          </p:cNvSpPr>
          <p:nvPr/>
        </p:nvSpPr>
        <p:spPr bwMode="auto">
          <a:xfrm>
            <a:off x="5795963" y="3213100"/>
            <a:ext cx="0" cy="720725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4580" name="Text Box 4"/>
          <p:cNvSpPr txBox="1">
            <a:spLocks noChangeArrowheads="1"/>
          </p:cNvSpPr>
          <p:nvPr/>
        </p:nvSpPr>
        <p:spPr bwMode="auto">
          <a:xfrm>
            <a:off x="539750" y="4365625"/>
            <a:ext cx="8280400" cy="822325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</a:rPr>
              <a:t>Srovnejte: početnost predátora a kořisti v určitém úseku sledování</a:t>
            </a:r>
          </a:p>
        </p:txBody>
      </p:sp>
      <p:sp>
        <p:nvSpPr>
          <p:cNvPr id="24581" name="Text Box 5"/>
          <p:cNvSpPr txBox="1">
            <a:spLocks noChangeArrowheads="1"/>
          </p:cNvSpPr>
          <p:nvPr/>
        </p:nvSpPr>
        <p:spPr bwMode="auto">
          <a:xfrm>
            <a:off x="539750" y="1484313"/>
            <a:ext cx="7848600" cy="1370012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>
                <a:hlinkClick r:id="rId2"/>
              </a:rPr>
              <a:t>http://books.fs.vsb.cz/sipro/obr/obr432.gif</a:t>
            </a:r>
            <a:endParaRPr lang="cs-CZ" sz="2400"/>
          </a:p>
          <a:p>
            <a:pPr>
              <a:spcBef>
                <a:spcPct val="50000"/>
              </a:spcBef>
            </a:pPr>
            <a:r>
              <a:rPr lang="cs-CZ" sz="2400"/>
              <a:t>Na uvedené stránce je znázorněna velikost populace predátora a jeho kořisti v čase.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5604" name="Text Box 4"/>
          <p:cNvSpPr txBox="1">
            <a:spLocks noChangeArrowheads="1"/>
          </p:cNvSpPr>
          <p:nvPr/>
        </p:nvSpPr>
        <p:spPr bwMode="auto">
          <a:xfrm>
            <a:off x="179388" y="2565400"/>
            <a:ext cx="8280400" cy="2282825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  <a:buFontTx/>
              <a:buAutoNum type="arabicPeriod"/>
            </a:pPr>
            <a:r>
              <a:rPr lang="cs-CZ" sz="2400"/>
              <a:t>Predátor je méně početný než kořist</a:t>
            </a:r>
          </a:p>
          <a:p>
            <a:pPr marL="342900" indent="-342900">
              <a:spcBef>
                <a:spcPct val="50000"/>
              </a:spcBef>
              <a:buFontTx/>
              <a:buAutoNum type="arabicPeriod"/>
            </a:pPr>
            <a:r>
              <a:rPr lang="cs-CZ" sz="2400"/>
              <a:t>Populace kořisti a predátora kolísají kolem střední hodnoty.</a:t>
            </a:r>
          </a:p>
          <a:p>
            <a:pPr marL="342900" indent="-342900">
              <a:spcBef>
                <a:spcPct val="50000"/>
              </a:spcBef>
              <a:buFontTx/>
              <a:buAutoNum type="arabicPeriod"/>
            </a:pPr>
            <a:r>
              <a:rPr lang="cs-CZ" sz="2400"/>
              <a:t>Vzrůst populace predátora je časově zpožděna za růstem populace kořisti.</a:t>
            </a:r>
          </a:p>
        </p:txBody>
      </p:sp>
      <p:sp>
        <p:nvSpPr>
          <p:cNvPr id="25605" name="Text Box 5"/>
          <p:cNvSpPr txBox="1">
            <a:spLocks noChangeArrowheads="1"/>
          </p:cNvSpPr>
          <p:nvPr/>
        </p:nvSpPr>
        <p:spPr bwMode="auto">
          <a:xfrm>
            <a:off x="323850" y="1052513"/>
            <a:ext cx="6121400" cy="701675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4000">
                <a:solidFill>
                  <a:srgbClr val="FF3300"/>
                </a:solidFill>
              </a:rPr>
              <a:t>Zákony Vito Voltera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5051425" cy="1143000"/>
          </a:xfrm>
          <a:solidFill>
            <a:srgbClr val="FDF9A1"/>
          </a:solidFill>
        </p:spPr>
        <p:txBody>
          <a:bodyPr/>
          <a:lstStyle/>
          <a:p>
            <a:r>
              <a:rPr lang="cs-CZ" b="1">
                <a:solidFill>
                  <a:srgbClr val="FF3300"/>
                </a:solidFill>
              </a:rPr>
              <a:t>d) parazitismus</a:t>
            </a:r>
          </a:p>
        </p:txBody>
      </p:sp>
      <p:sp>
        <p:nvSpPr>
          <p:cNvPr id="29699" name="Text Box 3"/>
          <p:cNvSpPr txBox="1">
            <a:spLocks noChangeArrowheads="1"/>
          </p:cNvSpPr>
          <p:nvPr/>
        </p:nvSpPr>
        <p:spPr bwMode="auto">
          <a:xfrm>
            <a:off x="539750" y="1628775"/>
            <a:ext cx="8208963" cy="457200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Nutné soužití parazita a hostitele</a:t>
            </a:r>
          </a:p>
        </p:txBody>
      </p:sp>
      <p:sp>
        <p:nvSpPr>
          <p:cNvPr id="29700" name="Text Box 4"/>
          <p:cNvSpPr txBox="1">
            <a:spLocks noChangeArrowheads="1"/>
          </p:cNvSpPr>
          <p:nvPr/>
        </p:nvSpPr>
        <p:spPr bwMode="auto">
          <a:xfrm>
            <a:off x="539750" y="2349500"/>
            <a:ext cx="8208963" cy="1552575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U rostlin vzácné</a:t>
            </a:r>
          </a:p>
          <a:p>
            <a:pPr>
              <a:spcBef>
                <a:spcPct val="50000"/>
              </a:spcBef>
              <a:buFontTx/>
              <a:buChar char="-"/>
            </a:pPr>
            <a:r>
              <a:rPr lang="cs-CZ" sz="2400"/>
              <a:t>záraza, podbílek šupinatý</a:t>
            </a:r>
          </a:p>
          <a:p>
            <a:pPr>
              <a:spcBef>
                <a:spcPct val="50000"/>
              </a:spcBef>
            </a:pPr>
            <a:r>
              <a:rPr lang="cs-CZ" sz="2400">
                <a:solidFill>
                  <a:srgbClr val="FF3300"/>
                </a:solidFill>
              </a:rPr>
              <a:t>Hemiparazit</a:t>
            </a:r>
            <a:r>
              <a:rPr lang="cs-CZ" sz="2400"/>
              <a:t> – jmelí bílé,  černýš hajní</a:t>
            </a:r>
          </a:p>
        </p:txBody>
      </p:sp>
      <p:pic>
        <p:nvPicPr>
          <p:cNvPr id="29706" name="Picture 10" descr="File:125 Lathraea squamari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32613" y="0"/>
            <a:ext cx="2211387" cy="4076700"/>
          </a:xfrm>
          <a:prstGeom prst="rect">
            <a:avLst/>
          </a:prstGeom>
          <a:noFill/>
        </p:spPr>
      </p:pic>
      <p:pic>
        <p:nvPicPr>
          <p:cNvPr id="29708" name="Picture 12" descr="File:Maretak in lijsterbes - detai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750" y="3838575"/>
            <a:ext cx="4025900" cy="3019425"/>
          </a:xfrm>
          <a:prstGeom prst="rect">
            <a:avLst/>
          </a:prstGeom>
          <a:noFill/>
        </p:spPr>
      </p:pic>
      <p:pic>
        <p:nvPicPr>
          <p:cNvPr id="29710" name="Picture 14" descr="File:Melampyrum nemorosum photo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7400" y="3573463"/>
            <a:ext cx="2641600" cy="3284537"/>
          </a:xfrm>
          <a:prstGeom prst="rect">
            <a:avLst/>
          </a:prstGeom>
          <a:noFill/>
        </p:spPr>
      </p:pic>
      <p:sp>
        <p:nvSpPr>
          <p:cNvPr id="29711" name="Text Box 15"/>
          <p:cNvSpPr txBox="1">
            <a:spLocks noChangeArrowheads="1"/>
          </p:cNvSpPr>
          <p:nvPr/>
        </p:nvSpPr>
        <p:spPr bwMode="auto">
          <a:xfrm>
            <a:off x="4140200" y="5013325"/>
            <a:ext cx="2016125" cy="822325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</a:rPr>
              <a:t>Rozdíl oproti parazitům? </a:t>
            </a:r>
          </a:p>
        </p:txBody>
      </p:sp>
      <p:sp>
        <p:nvSpPr>
          <p:cNvPr id="29712" name="Line 16"/>
          <p:cNvSpPr>
            <a:spLocks noChangeShapeType="1"/>
          </p:cNvSpPr>
          <p:nvPr/>
        </p:nvSpPr>
        <p:spPr bwMode="auto">
          <a:xfrm>
            <a:off x="4643438" y="3068638"/>
            <a:ext cx="2305050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9713" name="Line 17"/>
          <p:cNvSpPr>
            <a:spLocks noChangeShapeType="1"/>
          </p:cNvSpPr>
          <p:nvPr/>
        </p:nvSpPr>
        <p:spPr bwMode="auto">
          <a:xfrm>
            <a:off x="5795963" y="3789363"/>
            <a:ext cx="936625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9714" name="Line 18"/>
          <p:cNvSpPr>
            <a:spLocks noChangeShapeType="1"/>
          </p:cNvSpPr>
          <p:nvPr/>
        </p:nvSpPr>
        <p:spPr bwMode="auto">
          <a:xfrm>
            <a:off x="2916238" y="3789363"/>
            <a:ext cx="0" cy="360362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5051425" cy="1143000"/>
          </a:xfrm>
          <a:solidFill>
            <a:srgbClr val="FDF9A1"/>
          </a:solidFill>
        </p:spPr>
        <p:txBody>
          <a:bodyPr/>
          <a:lstStyle/>
          <a:p>
            <a:r>
              <a:rPr lang="cs-CZ" b="1">
                <a:solidFill>
                  <a:srgbClr val="FF3300"/>
                </a:solidFill>
              </a:rPr>
              <a:t>d) parazitismus</a:t>
            </a:r>
          </a:p>
        </p:txBody>
      </p:sp>
      <p:sp>
        <p:nvSpPr>
          <p:cNvPr id="44035" name="Text Box 3"/>
          <p:cNvSpPr txBox="1">
            <a:spLocks noChangeArrowheads="1"/>
          </p:cNvSpPr>
          <p:nvPr/>
        </p:nvSpPr>
        <p:spPr bwMode="auto">
          <a:xfrm>
            <a:off x="539750" y="1628775"/>
            <a:ext cx="8208963" cy="457200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Nutné soužití parazita a hostitele</a:t>
            </a:r>
          </a:p>
        </p:txBody>
      </p:sp>
      <p:sp>
        <p:nvSpPr>
          <p:cNvPr id="44036" name="Text Box 4"/>
          <p:cNvSpPr txBox="1">
            <a:spLocks noChangeArrowheads="1"/>
          </p:cNvSpPr>
          <p:nvPr/>
        </p:nvSpPr>
        <p:spPr bwMode="auto">
          <a:xfrm>
            <a:off x="539750" y="2349500"/>
            <a:ext cx="8208963" cy="1552575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U rostlin vzácné</a:t>
            </a:r>
          </a:p>
          <a:p>
            <a:pPr>
              <a:spcBef>
                <a:spcPct val="50000"/>
              </a:spcBef>
              <a:buFontTx/>
              <a:buChar char="-"/>
            </a:pPr>
            <a:r>
              <a:rPr lang="cs-CZ" sz="2400"/>
              <a:t>záraza, podbílek šupinatý</a:t>
            </a:r>
          </a:p>
          <a:p>
            <a:pPr>
              <a:spcBef>
                <a:spcPct val="50000"/>
              </a:spcBef>
            </a:pPr>
            <a:r>
              <a:rPr lang="cs-CZ" sz="2400">
                <a:solidFill>
                  <a:srgbClr val="FF3300"/>
                </a:solidFill>
              </a:rPr>
              <a:t>Hemiparazit</a:t>
            </a:r>
            <a:r>
              <a:rPr lang="cs-CZ" sz="2400"/>
              <a:t> – jmelí bílé,  černýš hajní</a:t>
            </a:r>
          </a:p>
        </p:txBody>
      </p:sp>
      <p:pic>
        <p:nvPicPr>
          <p:cNvPr id="44037" name="Picture 5" descr="File:125 Lathraea squamari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32613" y="0"/>
            <a:ext cx="2211387" cy="4076700"/>
          </a:xfrm>
          <a:prstGeom prst="rect">
            <a:avLst/>
          </a:prstGeom>
          <a:noFill/>
        </p:spPr>
      </p:pic>
      <p:pic>
        <p:nvPicPr>
          <p:cNvPr id="44038" name="Picture 6" descr="File:Maretak in lijsterbes - detai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750" y="3838575"/>
            <a:ext cx="4025900" cy="3019425"/>
          </a:xfrm>
          <a:prstGeom prst="rect">
            <a:avLst/>
          </a:prstGeom>
          <a:noFill/>
        </p:spPr>
      </p:pic>
      <p:pic>
        <p:nvPicPr>
          <p:cNvPr id="44039" name="Picture 7" descr="File:Melampyrum nemorosum photo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7400" y="3573463"/>
            <a:ext cx="2641600" cy="3284537"/>
          </a:xfrm>
          <a:prstGeom prst="rect">
            <a:avLst/>
          </a:prstGeom>
          <a:noFill/>
        </p:spPr>
      </p:pic>
      <p:sp>
        <p:nvSpPr>
          <p:cNvPr id="44040" name="Text Box 8"/>
          <p:cNvSpPr txBox="1">
            <a:spLocks noChangeArrowheads="1"/>
          </p:cNvSpPr>
          <p:nvPr/>
        </p:nvSpPr>
        <p:spPr bwMode="auto">
          <a:xfrm>
            <a:off x="4140200" y="5013325"/>
            <a:ext cx="2087563" cy="457200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fotosyntetizují</a:t>
            </a:r>
          </a:p>
        </p:txBody>
      </p:sp>
      <p:sp>
        <p:nvSpPr>
          <p:cNvPr id="44041" name="Line 9"/>
          <p:cNvSpPr>
            <a:spLocks noChangeShapeType="1"/>
          </p:cNvSpPr>
          <p:nvPr/>
        </p:nvSpPr>
        <p:spPr bwMode="auto">
          <a:xfrm flipH="1" flipV="1">
            <a:off x="3492500" y="5229225"/>
            <a:ext cx="71913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4042" name="Line 10"/>
          <p:cNvSpPr>
            <a:spLocks noChangeShapeType="1"/>
          </p:cNvSpPr>
          <p:nvPr/>
        </p:nvSpPr>
        <p:spPr bwMode="auto">
          <a:xfrm>
            <a:off x="6156325" y="5229225"/>
            <a:ext cx="647700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ext Box 2"/>
          <p:cNvSpPr txBox="1">
            <a:spLocks noChangeArrowheads="1"/>
          </p:cNvSpPr>
          <p:nvPr/>
        </p:nvSpPr>
        <p:spPr bwMode="auto">
          <a:xfrm>
            <a:off x="395288" y="1052513"/>
            <a:ext cx="7705725" cy="4248150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</a:rPr>
              <a:t>Vysvětlete:</a:t>
            </a:r>
            <a:r>
              <a:rPr lang="cs-CZ" sz="2400"/>
              <a:t> 		Ektoparazit</a:t>
            </a:r>
          </a:p>
          <a:p>
            <a:pPr>
              <a:spcBef>
                <a:spcPct val="50000"/>
              </a:spcBef>
            </a:pPr>
            <a:r>
              <a:rPr lang="cs-CZ" sz="2400"/>
              <a:t>			Endoparazit</a:t>
            </a:r>
          </a:p>
          <a:p>
            <a:pPr>
              <a:spcBef>
                <a:spcPct val="50000"/>
              </a:spcBef>
            </a:pPr>
            <a:endParaRPr lang="cs-CZ" sz="2400"/>
          </a:p>
          <a:p>
            <a:pPr>
              <a:spcBef>
                <a:spcPct val="50000"/>
              </a:spcBef>
            </a:pPr>
            <a:endParaRPr lang="cs-CZ" sz="2400"/>
          </a:p>
          <a:p>
            <a:pPr>
              <a:spcBef>
                <a:spcPct val="50000"/>
              </a:spcBef>
            </a:pPr>
            <a:r>
              <a:rPr lang="cs-CZ" sz="2400"/>
              <a:t>Parazitoid</a:t>
            </a:r>
          </a:p>
          <a:p>
            <a:pPr>
              <a:spcBef>
                <a:spcPct val="50000"/>
              </a:spcBef>
            </a:pPr>
            <a:r>
              <a:rPr lang="cs-CZ" sz="2400"/>
              <a:t>		(</a:t>
            </a:r>
            <a:r>
              <a:rPr lang="cs-CZ">
                <a:hlinkClick r:id="rId2"/>
              </a:rPr>
              <a:t>http://cs.wikipedia.org/wiki/Lum%C4%8D%C3%ADk_%C5%BElutonoh%C3%BD</a:t>
            </a:r>
            <a:r>
              <a:rPr lang="cs-CZ"/>
              <a:t> )</a:t>
            </a:r>
          </a:p>
          <a:p>
            <a:pPr>
              <a:spcBef>
                <a:spcPct val="50000"/>
              </a:spcBef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ext Box 2"/>
          <p:cNvSpPr txBox="1">
            <a:spLocks noChangeArrowheads="1"/>
          </p:cNvSpPr>
          <p:nvPr/>
        </p:nvSpPr>
        <p:spPr bwMode="auto">
          <a:xfrm>
            <a:off x="395288" y="1052513"/>
            <a:ext cx="7705725" cy="4613275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</a:rPr>
              <a:t>Vysvětlete:</a:t>
            </a:r>
            <a:r>
              <a:rPr lang="cs-CZ" sz="2400"/>
              <a:t> 		Ektoparazit – </a:t>
            </a:r>
            <a:r>
              <a:rPr lang="cs-CZ" sz="2400">
                <a:solidFill>
                  <a:srgbClr val="FF3300"/>
                </a:solidFill>
              </a:rPr>
              <a:t>na povrchu hostitele</a:t>
            </a:r>
            <a:endParaRPr lang="cs-CZ" sz="2400"/>
          </a:p>
          <a:p>
            <a:pPr>
              <a:spcBef>
                <a:spcPct val="50000"/>
              </a:spcBef>
            </a:pPr>
            <a:r>
              <a:rPr lang="cs-CZ" sz="2400"/>
              <a:t>			Endoparazit – </a:t>
            </a:r>
            <a:r>
              <a:rPr lang="cs-CZ" sz="2400">
                <a:solidFill>
                  <a:srgbClr val="FF3300"/>
                </a:solidFill>
              </a:rPr>
              <a:t>uvnitř hostitele</a:t>
            </a:r>
            <a:endParaRPr lang="cs-CZ" sz="2400"/>
          </a:p>
          <a:p>
            <a:pPr>
              <a:spcBef>
                <a:spcPct val="50000"/>
              </a:spcBef>
            </a:pPr>
            <a:endParaRPr lang="cs-CZ" sz="2400"/>
          </a:p>
          <a:p>
            <a:pPr>
              <a:spcBef>
                <a:spcPct val="50000"/>
              </a:spcBef>
            </a:pPr>
            <a:endParaRPr lang="cs-CZ" sz="2400"/>
          </a:p>
          <a:p>
            <a:pPr>
              <a:spcBef>
                <a:spcPct val="50000"/>
              </a:spcBef>
            </a:pPr>
            <a:r>
              <a:rPr lang="cs-CZ" sz="2400"/>
              <a:t>Parazitoid – </a:t>
            </a:r>
            <a:r>
              <a:rPr lang="cs-CZ" sz="2400">
                <a:solidFill>
                  <a:srgbClr val="FF3300"/>
                </a:solidFill>
              </a:rPr>
              <a:t>nakonec svého hostitele usmrtí, pokračuje 		ve vývoji jiným vývojovým stádiem</a:t>
            </a:r>
            <a:endParaRPr lang="cs-CZ" sz="2400"/>
          </a:p>
          <a:p>
            <a:pPr>
              <a:spcBef>
                <a:spcPct val="50000"/>
              </a:spcBef>
            </a:pPr>
            <a:r>
              <a:rPr lang="cs-CZ" sz="2400"/>
              <a:t>		(</a:t>
            </a:r>
            <a:r>
              <a:rPr lang="cs-CZ">
                <a:hlinkClick r:id="rId2"/>
              </a:rPr>
              <a:t>http://cs.wikipedia.org/wiki/Lum%C4%8D%C3%ADk_%C5%BElutonoh%C3%BD</a:t>
            </a:r>
            <a:r>
              <a:rPr lang="cs-CZ"/>
              <a:t> )</a:t>
            </a:r>
          </a:p>
          <a:p>
            <a:pPr>
              <a:spcBef>
                <a:spcPct val="50000"/>
              </a:spcBef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>
                <a:solidFill>
                  <a:srgbClr val="FF3300"/>
                </a:solidFill>
              </a:rPr>
              <a:t>Ad B) synergistické vztahy</a:t>
            </a:r>
          </a:p>
        </p:txBody>
      </p:sp>
      <p:sp>
        <p:nvSpPr>
          <p:cNvPr id="33795" name="Text Box 3"/>
          <p:cNvSpPr txBox="1">
            <a:spLocks noChangeArrowheads="1"/>
          </p:cNvSpPr>
          <p:nvPr/>
        </p:nvSpPr>
        <p:spPr bwMode="auto">
          <a:xfrm>
            <a:off x="395288" y="3213100"/>
            <a:ext cx="8424862" cy="3195638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>
                <a:solidFill>
                  <a:srgbClr val="FF3300"/>
                </a:solidFill>
              </a:rPr>
              <a:t>Spolupráce</a:t>
            </a:r>
            <a:r>
              <a:rPr lang="cs-CZ" sz="2400"/>
              <a:t> -  dočasné volné soužití, </a:t>
            </a:r>
          </a:p>
          <a:p>
            <a:pPr>
              <a:spcBef>
                <a:spcPct val="50000"/>
              </a:spcBef>
            </a:pPr>
            <a:r>
              <a:rPr lang="cs-CZ" sz="2400"/>
              <a:t>		není nutné, ale prospěšné</a:t>
            </a:r>
          </a:p>
          <a:p>
            <a:pPr>
              <a:spcBef>
                <a:spcPct val="50000"/>
              </a:spcBef>
            </a:pPr>
            <a:endParaRPr lang="cs-CZ" sz="2400"/>
          </a:p>
          <a:p>
            <a:pPr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</a:rPr>
              <a:t>Př.:</a:t>
            </a:r>
          </a:p>
          <a:p>
            <a:pPr>
              <a:spcBef>
                <a:spcPct val="50000"/>
              </a:spcBef>
              <a:buFontTx/>
              <a:buChar char="-"/>
            </a:pPr>
            <a:r>
              <a:rPr lang="cs-CZ" sz="2400"/>
              <a:t>Společné hnízdění různých ptáků – lepší ochrana</a:t>
            </a:r>
          </a:p>
          <a:p>
            <a:pPr>
              <a:spcBef>
                <a:spcPct val="50000"/>
              </a:spcBef>
              <a:buFontTx/>
              <a:buChar char="-"/>
            </a:pPr>
            <a:r>
              <a:rPr lang="cs-CZ" sz="2400"/>
              <a:t>Opylování květů</a:t>
            </a:r>
          </a:p>
        </p:txBody>
      </p:sp>
      <p:sp>
        <p:nvSpPr>
          <p:cNvPr id="33796" name="Text Box 4"/>
          <p:cNvSpPr txBox="1">
            <a:spLocks noChangeArrowheads="1"/>
          </p:cNvSpPr>
          <p:nvPr/>
        </p:nvSpPr>
        <p:spPr bwMode="auto">
          <a:xfrm>
            <a:off x="395288" y="1773238"/>
            <a:ext cx="6697662" cy="579437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>
                <a:solidFill>
                  <a:srgbClr val="FF3300"/>
                </a:solidFill>
              </a:rPr>
              <a:t>a) protokooperace (kooperace)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DF9A1"/>
          </a:solidFill>
        </p:spPr>
        <p:txBody>
          <a:bodyPr/>
          <a:lstStyle/>
          <a:p>
            <a:r>
              <a:rPr lang="cs-CZ">
                <a:solidFill>
                  <a:srgbClr val="FF3300"/>
                </a:solidFill>
              </a:rPr>
              <a:t>b) Mutualismus - symbióza</a:t>
            </a:r>
          </a:p>
        </p:txBody>
      </p:sp>
      <p:sp>
        <p:nvSpPr>
          <p:cNvPr id="34819" name="Text Box 3"/>
          <p:cNvSpPr txBox="1">
            <a:spLocks noChangeArrowheads="1"/>
          </p:cNvSpPr>
          <p:nvPr/>
        </p:nvSpPr>
        <p:spPr bwMode="auto">
          <a:xfrm>
            <a:off x="468313" y="1844675"/>
            <a:ext cx="8064500" cy="1552575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Trvalá vazba, prospěch obou </a:t>
            </a:r>
          </a:p>
          <a:p>
            <a:pPr>
              <a:spcBef>
                <a:spcPct val="50000"/>
              </a:spcBef>
            </a:pPr>
            <a:endParaRPr lang="cs-CZ" sz="2400"/>
          </a:p>
          <a:p>
            <a:pPr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</a:rPr>
              <a:t>Uveďte příklady: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DF9A1"/>
          </a:solidFill>
        </p:spPr>
        <p:txBody>
          <a:bodyPr/>
          <a:lstStyle/>
          <a:p>
            <a:r>
              <a:rPr lang="cs-CZ">
                <a:solidFill>
                  <a:srgbClr val="FF3300"/>
                </a:solidFill>
              </a:rPr>
              <a:t>b) Mutualismus - symbióza</a:t>
            </a:r>
          </a:p>
        </p:txBody>
      </p:sp>
      <p:sp>
        <p:nvSpPr>
          <p:cNvPr id="47107" name="Text Box 3"/>
          <p:cNvSpPr txBox="1">
            <a:spLocks noChangeArrowheads="1"/>
          </p:cNvSpPr>
          <p:nvPr/>
        </p:nvSpPr>
        <p:spPr bwMode="auto">
          <a:xfrm>
            <a:off x="468313" y="1844675"/>
            <a:ext cx="8064500" cy="3925888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Trvalá vazba, prospěch obou </a:t>
            </a:r>
          </a:p>
          <a:p>
            <a:pPr>
              <a:spcBef>
                <a:spcPct val="50000"/>
              </a:spcBef>
            </a:pPr>
            <a:endParaRPr lang="cs-CZ" sz="2400"/>
          </a:p>
          <a:p>
            <a:pPr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</a:rPr>
              <a:t>Uveďte příklady:</a:t>
            </a:r>
          </a:p>
          <a:p>
            <a:r>
              <a:rPr lang="cs-CZ"/>
              <a:t>	</a:t>
            </a:r>
            <a:r>
              <a:rPr lang="cs-CZ" sz="2400">
                <a:solidFill>
                  <a:srgbClr val="FF3300"/>
                </a:solidFill>
              </a:rPr>
              <a:t>lichenismus</a:t>
            </a:r>
          </a:p>
          <a:p>
            <a:r>
              <a:rPr lang="cs-CZ" sz="2400">
                <a:solidFill>
                  <a:srgbClr val="FF3300"/>
                </a:solidFill>
              </a:rPr>
              <a:t>	mykorhiza</a:t>
            </a:r>
          </a:p>
          <a:p>
            <a:r>
              <a:rPr lang="cs-CZ" sz="2400">
                <a:solidFill>
                  <a:srgbClr val="FF3300"/>
                </a:solidFill>
              </a:rPr>
              <a:t>	bachořci + složený žaludek skotu</a:t>
            </a:r>
          </a:p>
          <a:p>
            <a:r>
              <a:rPr lang="cs-CZ" sz="2400">
                <a:solidFill>
                  <a:srgbClr val="FF3300"/>
                </a:solidFill>
              </a:rPr>
              <a:t>	Eschreicia coli + střevo člověka</a:t>
            </a:r>
          </a:p>
          <a:p>
            <a:r>
              <a:rPr lang="cs-CZ" sz="2400">
                <a:solidFill>
                  <a:srgbClr val="FF3300"/>
                </a:solidFill>
              </a:rPr>
              <a:t>	Rhizobium + bobovité rostliny</a:t>
            </a:r>
            <a:r>
              <a:rPr lang="cs-CZ"/>
              <a:t>	</a:t>
            </a:r>
          </a:p>
          <a:p>
            <a:pPr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2" name="Rectangle 4"/>
          <p:cNvSpPr>
            <a:spLocks noGrp="1" noChangeArrowheads="1"/>
          </p:cNvSpPr>
          <p:nvPr>
            <p:ph type="title"/>
          </p:nvPr>
        </p:nvSpPr>
        <p:spPr>
          <a:solidFill>
            <a:srgbClr val="FDF9A1"/>
          </a:solidFill>
        </p:spPr>
        <p:txBody>
          <a:bodyPr/>
          <a:lstStyle/>
          <a:p>
            <a:r>
              <a:rPr lang="cs-CZ" b="1">
                <a:solidFill>
                  <a:srgbClr val="FF3300"/>
                </a:solidFill>
              </a:rPr>
              <a:t>c) komenzálismus</a:t>
            </a:r>
          </a:p>
        </p:txBody>
      </p:sp>
      <p:sp>
        <p:nvSpPr>
          <p:cNvPr id="48133" name="Text Box 5"/>
          <p:cNvSpPr txBox="1">
            <a:spLocks noChangeArrowheads="1"/>
          </p:cNvSpPr>
          <p:nvPr/>
        </p:nvSpPr>
        <p:spPr bwMode="auto">
          <a:xfrm>
            <a:off x="468313" y="1916113"/>
            <a:ext cx="7991475" cy="1552575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Vztah </a:t>
            </a:r>
            <a:r>
              <a:rPr lang="cs-CZ" sz="2400">
                <a:solidFill>
                  <a:srgbClr val="FF3300"/>
                </a:solidFill>
              </a:rPr>
              <a:t>hostitele a komenzála</a:t>
            </a:r>
            <a:r>
              <a:rPr lang="cs-CZ" sz="2400"/>
              <a:t>, který hostitele neovlivňuje</a:t>
            </a:r>
          </a:p>
          <a:p>
            <a:pPr>
              <a:spcBef>
                <a:spcPct val="50000"/>
              </a:spcBef>
            </a:pPr>
            <a:endParaRPr lang="cs-CZ" sz="2400"/>
          </a:p>
          <a:p>
            <a:pPr>
              <a:spcBef>
                <a:spcPct val="50000"/>
              </a:spcBef>
            </a:pPr>
            <a:r>
              <a:rPr lang="cs-CZ" sz="2400"/>
              <a:t>Komenzál má prospěch, uzavřený vztah</a:t>
            </a:r>
          </a:p>
        </p:txBody>
      </p:sp>
      <p:sp>
        <p:nvSpPr>
          <p:cNvPr id="48134" name="Text Box 6"/>
          <p:cNvSpPr txBox="1">
            <a:spLocks noChangeArrowheads="1"/>
          </p:cNvSpPr>
          <p:nvPr/>
        </p:nvSpPr>
        <p:spPr bwMode="auto">
          <a:xfrm>
            <a:off x="323850" y="3933825"/>
            <a:ext cx="8064500" cy="1004888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Př. Hyeny, supi a šelmy</a:t>
            </a:r>
          </a:p>
          <a:p>
            <a:pPr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</a:rPr>
              <a:t>Určete komenzála</a:t>
            </a:r>
            <a:r>
              <a:rPr lang="cs-CZ" sz="2400"/>
              <a:t>. 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DF9A1"/>
          </a:solidFill>
        </p:spPr>
        <p:txBody>
          <a:bodyPr/>
          <a:lstStyle/>
          <a:p>
            <a:r>
              <a:rPr lang="cs-CZ" b="1">
                <a:solidFill>
                  <a:srgbClr val="FF3300"/>
                </a:solidFill>
              </a:rPr>
              <a:t>c) komenzálismus</a:t>
            </a:r>
          </a:p>
        </p:txBody>
      </p:sp>
      <p:sp>
        <p:nvSpPr>
          <p:cNvPr id="50179" name="Text Box 3"/>
          <p:cNvSpPr txBox="1">
            <a:spLocks noChangeArrowheads="1"/>
          </p:cNvSpPr>
          <p:nvPr/>
        </p:nvSpPr>
        <p:spPr bwMode="auto">
          <a:xfrm>
            <a:off x="468313" y="1916113"/>
            <a:ext cx="7991475" cy="1552575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Vztah </a:t>
            </a:r>
            <a:r>
              <a:rPr lang="cs-CZ" sz="2400">
                <a:solidFill>
                  <a:srgbClr val="FF3300"/>
                </a:solidFill>
              </a:rPr>
              <a:t>hostitele a komenzála</a:t>
            </a:r>
            <a:r>
              <a:rPr lang="cs-CZ" sz="2400"/>
              <a:t>, který hostitele neovlivňuje</a:t>
            </a:r>
          </a:p>
          <a:p>
            <a:pPr>
              <a:spcBef>
                <a:spcPct val="50000"/>
              </a:spcBef>
            </a:pPr>
            <a:endParaRPr lang="cs-CZ" sz="2400"/>
          </a:p>
          <a:p>
            <a:pPr>
              <a:spcBef>
                <a:spcPct val="50000"/>
              </a:spcBef>
            </a:pPr>
            <a:r>
              <a:rPr lang="cs-CZ" sz="2400"/>
              <a:t>Komenzál má prospěch, uzavřený vztah</a:t>
            </a:r>
          </a:p>
        </p:txBody>
      </p:sp>
      <p:sp>
        <p:nvSpPr>
          <p:cNvPr id="50180" name="Text Box 4"/>
          <p:cNvSpPr txBox="1">
            <a:spLocks noChangeArrowheads="1"/>
          </p:cNvSpPr>
          <p:nvPr/>
        </p:nvSpPr>
        <p:spPr bwMode="auto">
          <a:xfrm>
            <a:off x="323850" y="3933825"/>
            <a:ext cx="8064500" cy="1552575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Př. </a:t>
            </a:r>
            <a:r>
              <a:rPr lang="cs-CZ" sz="2400">
                <a:solidFill>
                  <a:srgbClr val="FF3300"/>
                </a:solidFill>
              </a:rPr>
              <a:t>Hyeny, supi</a:t>
            </a:r>
            <a:r>
              <a:rPr lang="cs-CZ" sz="2400"/>
              <a:t> a šelmy</a:t>
            </a:r>
          </a:p>
          <a:p>
            <a:pPr>
              <a:spcBef>
                <a:spcPct val="50000"/>
              </a:spcBef>
            </a:pPr>
            <a:r>
              <a:rPr lang="cs-CZ" sz="2400"/>
              <a:t>	</a:t>
            </a:r>
          </a:p>
          <a:p>
            <a:pPr>
              <a:spcBef>
                <a:spcPct val="50000"/>
              </a:spcBef>
            </a:pPr>
            <a:r>
              <a:rPr lang="cs-CZ" sz="2400"/>
              <a:t>     komenzálové</a:t>
            </a:r>
          </a:p>
        </p:txBody>
      </p:sp>
      <p:sp>
        <p:nvSpPr>
          <p:cNvPr id="50181" name="Line 5"/>
          <p:cNvSpPr>
            <a:spLocks noChangeShapeType="1"/>
          </p:cNvSpPr>
          <p:nvPr/>
        </p:nvSpPr>
        <p:spPr bwMode="auto">
          <a:xfrm>
            <a:off x="1258888" y="4437063"/>
            <a:ext cx="217487" cy="576262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0182" name="Line 6"/>
          <p:cNvSpPr>
            <a:spLocks noChangeShapeType="1"/>
          </p:cNvSpPr>
          <p:nvPr/>
        </p:nvSpPr>
        <p:spPr bwMode="auto">
          <a:xfrm flipH="1">
            <a:off x="2124075" y="4437063"/>
            <a:ext cx="144463" cy="576262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4" name="Rectangle 4"/>
          <p:cNvSpPr>
            <a:spLocks noGrp="1" noChangeArrowheads="1"/>
          </p:cNvSpPr>
          <p:nvPr>
            <p:ph type="title"/>
          </p:nvPr>
        </p:nvSpPr>
        <p:spPr>
          <a:solidFill>
            <a:srgbClr val="FDF9A1"/>
          </a:solidFill>
        </p:spPr>
        <p:txBody>
          <a:bodyPr/>
          <a:lstStyle/>
          <a:p>
            <a:r>
              <a:rPr lang="cs-CZ" sz="2400">
                <a:solidFill>
                  <a:srgbClr val="FF3300"/>
                </a:solidFill>
              </a:rPr>
              <a:t>Specifickým příkladem komenzálismu je</a:t>
            </a:r>
            <a:r>
              <a:rPr lang="cs-CZ" sz="4000">
                <a:solidFill>
                  <a:srgbClr val="FF3300"/>
                </a:solidFill>
              </a:rPr>
              <a:t> </a:t>
            </a:r>
            <a:r>
              <a:rPr lang="cs-CZ" sz="4000" b="1">
                <a:solidFill>
                  <a:srgbClr val="FF3300"/>
                </a:solidFill>
              </a:rPr>
              <a:t>epifytismus</a:t>
            </a:r>
          </a:p>
        </p:txBody>
      </p:sp>
      <p:sp>
        <p:nvSpPr>
          <p:cNvPr id="51205" name="Text Box 5"/>
          <p:cNvSpPr txBox="1">
            <a:spLocks noChangeArrowheads="1"/>
          </p:cNvSpPr>
          <p:nvPr/>
        </p:nvSpPr>
        <p:spPr bwMode="auto">
          <a:xfrm>
            <a:off x="684213" y="2133600"/>
            <a:ext cx="7848600" cy="457200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Využití organismu jako podložky </a:t>
            </a:r>
          </a:p>
        </p:txBody>
      </p:sp>
      <p:pic>
        <p:nvPicPr>
          <p:cNvPr id="51207" name="Picture 7" descr="File:Baumbewohn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113" y="2708275"/>
            <a:ext cx="5532437" cy="4149725"/>
          </a:xfrm>
          <a:prstGeom prst="rect">
            <a:avLst/>
          </a:prstGeom>
          <a:noFill/>
        </p:spPr>
      </p:pic>
      <p:sp>
        <p:nvSpPr>
          <p:cNvPr id="51208" name="Text Box 8"/>
          <p:cNvSpPr txBox="1">
            <a:spLocks noChangeArrowheads="1"/>
          </p:cNvSpPr>
          <p:nvPr/>
        </p:nvSpPr>
        <p:spPr bwMode="auto">
          <a:xfrm>
            <a:off x="539750" y="3068638"/>
            <a:ext cx="2376488" cy="2100262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Orchideje</a:t>
            </a:r>
          </a:p>
          <a:p>
            <a:pPr>
              <a:spcBef>
                <a:spcPct val="50000"/>
              </a:spcBef>
            </a:pPr>
            <a:r>
              <a:rPr lang="cs-CZ" sz="2400"/>
              <a:t>Bromélie</a:t>
            </a:r>
          </a:p>
          <a:p>
            <a:pPr>
              <a:spcBef>
                <a:spcPct val="50000"/>
              </a:spcBef>
            </a:pPr>
            <a:r>
              <a:rPr lang="cs-CZ" sz="2400"/>
              <a:t>Lišejníky</a:t>
            </a:r>
          </a:p>
          <a:p>
            <a:pPr>
              <a:spcBef>
                <a:spcPct val="50000"/>
              </a:spcBef>
            </a:pPr>
            <a:r>
              <a:rPr lang="cs-CZ" sz="2400"/>
              <a:t>……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 sz="3400" b="1"/>
              <a:t>Zdroje: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r>
              <a:rPr lang="cs-CZ" sz="1200"/>
              <a:t>LANÍKOVÁ, Jana; KISLINGER, František; ŠLÉGR, Jiří. </a:t>
            </a:r>
            <a:r>
              <a:rPr lang="cs-CZ" sz="1200" i="1"/>
              <a:t>Ekologie a ochrana životního prostředí pro gymnázia</a:t>
            </a:r>
            <a:r>
              <a:rPr lang="cs-CZ" sz="1200"/>
              <a:t>. Praha: Fortuna, 2002, ISBN 80-7168-828-2.</a:t>
            </a:r>
          </a:p>
          <a:p>
            <a:r>
              <a:rPr lang="cs-CZ" sz="1200"/>
              <a:t>BOTAURUS. </a:t>
            </a:r>
            <a:r>
              <a:rPr lang="cs-CZ" sz="1200" i="1"/>
              <a:t>http://commons.wikimedia.org</a:t>
            </a:r>
            <a:r>
              <a:rPr lang="cs-CZ" sz="1200"/>
              <a:t> [online]. [cit. 1.12.2013]. Dostupný na WWW: </a:t>
            </a:r>
            <a:r>
              <a:rPr lang="cs-CZ" sz="1200">
                <a:hlinkClick r:id="rId2"/>
              </a:rPr>
              <a:t>http://commons.wikimedia.org/wiki/File:Robinia-pseudoacacia-12-V-2007-6032.jpg</a:t>
            </a:r>
            <a:endParaRPr lang="cs-CZ" sz="1200"/>
          </a:p>
          <a:p>
            <a:r>
              <a:rPr lang="cs-CZ" sz="1200"/>
              <a:t>BERN. </a:t>
            </a:r>
            <a:r>
              <a:rPr lang="cs-CZ" sz="1200" i="1"/>
              <a:t>http://commons.wikimedia.org</a:t>
            </a:r>
            <a:r>
              <a:rPr lang="cs-CZ" sz="1200"/>
              <a:t> [online]. [cit. 1.12.2013]. Dostupný na WWW: </a:t>
            </a:r>
            <a:r>
              <a:rPr lang="cs-CZ" sz="1200">
                <a:hlinkClick r:id="rId3"/>
              </a:rPr>
              <a:t>http://commons.wikimedia.org/wiki/File:Vulpes_vulpes_standing_in_snow.jpg</a:t>
            </a:r>
            <a:endParaRPr lang="cs-CZ" sz="1200"/>
          </a:p>
          <a:p>
            <a:r>
              <a:rPr lang="cs-CZ" sz="1200"/>
              <a:t> MODMATE. </a:t>
            </a:r>
            <a:r>
              <a:rPr lang="cs-CZ" sz="1200" i="1"/>
              <a:t>http://commons.wikimedia.org</a:t>
            </a:r>
            <a:r>
              <a:rPr lang="cs-CZ" sz="1200"/>
              <a:t> [online]. [cit. 1.12.2013]. Dostupný na WWW: </a:t>
            </a:r>
            <a:r>
              <a:rPr lang="cs-CZ" sz="1200">
                <a:hlinkClick r:id="rId4"/>
              </a:rPr>
              <a:t>http://commons.wikimedia.org/wiki/File:Feldhase_Schiermonnikoog.JPG</a:t>
            </a:r>
            <a:endParaRPr lang="cs-CZ" sz="1200"/>
          </a:p>
          <a:p>
            <a:r>
              <a:rPr lang="cs-CZ" sz="1200"/>
              <a:t>LINDMAN, Carl Axel Magnus. </a:t>
            </a:r>
            <a:r>
              <a:rPr lang="cs-CZ" sz="1200" i="1"/>
              <a:t>http://commons.wikimedia.org</a:t>
            </a:r>
            <a:r>
              <a:rPr lang="cs-CZ" sz="1200"/>
              <a:t> [online]. [cit. 1.12.2013]. Dostupný na WWW: </a:t>
            </a:r>
            <a:r>
              <a:rPr lang="cs-CZ" sz="1200">
                <a:hlinkClick r:id="rId5"/>
              </a:rPr>
              <a:t>http://commons.wikimedia.org/wiki/File:125_Lathraea_squamaria.jpg</a:t>
            </a:r>
            <a:endParaRPr lang="cs-CZ" sz="1200"/>
          </a:p>
          <a:p>
            <a:r>
              <a:rPr lang="cs-CZ" sz="1200"/>
              <a:t>NEUVEDEN. </a:t>
            </a:r>
            <a:r>
              <a:rPr lang="cs-CZ" sz="1200" i="1"/>
              <a:t>http://commons.wikimedia.org</a:t>
            </a:r>
            <a:r>
              <a:rPr lang="cs-CZ" sz="1200"/>
              <a:t> [online]. [cit. 1.12.2013]. Dostupný na WWW: </a:t>
            </a:r>
            <a:r>
              <a:rPr lang="cs-CZ" sz="1200">
                <a:hlinkClick r:id="rId6"/>
              </a:rPr>
              <a:t>http://commons.wikimedia.org/wiki/File:Maretak_in_lijsterbes_-_detail.JPG</a:t>
            </a:r>
            <a:endParaRPr lang="cs-CZ" sz="1200"/>
          </a:p>
          <a:p>
            <a:r>
              <a:rPr lang="cs-CZ" sz="1200"/>
              <a:t> PENT. </a:t>
            </a:r>
            <a:r>
              <a:rPr lang="cs-CZ" sz="1200" i="1"/>
              <a:t>http://commons.wikimedia.org</a:t>
            </a:r>
            <a:r>
              <a:rPr lang="cs-CZ" sz="1200"/>
              <a:t> [online]. [cit. 1.12.2013]. Dostupný na WWW: </a:t>
            </a:r>
            <a:r>
              <a:rPr lang="cs-CZ" sz="1200">
                <a:hlinkClick r:id="rId7"/>
              </a:rPr>
              <a:t>http://commons.wikimedia.org/wiki/File:Melampyrum_nemorosum_photo.jpg</a:t>
            </a:r>
            <a:endParaRPr lang="cs-CZ" sz="1200"/>
          </a:p>
          <a:p>
            <a:r>
              <a:rPr lang="cs-CZ" sz="1200"/>
              <a:t>PISMIRE. </a:t>
            </a:r>
            <a:r>
              <a:rPr lang="cs-CZ" sz="1200" i="1"/>
              <a:t>http://commons.wikimedia.org</a:t>
            </a:r>
            <a:r>
              <a:rPr lang="cs-CZ" sz="1200"/>
              <a:t> [online]. [cit. 1.12.2013]. Dostupný na WWW: </a:t>
            </a:r>
            <a:r>
              <a:rPr lang="cs-CZ" sz="1200">
                <a:hlinkClick r:id="rId8"/>
              </a:rPr>
              <a:t>http://commons.wikimedia.org/wiki/File:Baumbewohner.jpg</a:t>
            </a:r>
            <a:endParaRPr lang="cs-CZ" sz="1200"/>
          </a:p>
          <a:p>
            <a:pPr>
              <a:buFontTx/>
              <a:buNone/>
            </a:pPr>
            <a:r>
              <a:rPr lang="cs-CZ" sz="1200"/>
              <a:t>  </a:t>
            </a:r>
          </a:p>
          <a:p>
            <a:r>
              <a:rPr lang="cs-CZ" sz="1200">
                <a:hlinkClick r:id="rId9"/>
              </a:rPr>
              <a:t>http://cs.wikipedia.org/wiki/Lum%C4%8D%C3%ADk_%C5%BElutonoh%C3%BD</a:t>
            </a:r>
            <a:endParaRPr lang="cs-CZ" sz="1200"/>
          </a:p>
          <a:p>
            <a:r>
              <a:rPr lang="cs-CZ" sz="1200">
                <a:hlinkClick r:id="rId10"/>
              </a:rPr>
              <a:t>http://books.fs.vsb.cz/sipro/obr/obr432.gif</a:t>
            </a:r>
            <a:r>
              <a:rPr lang="cs-CZ" sz="1200"/>
              <a:t> </a:t>
            </a:r>
          </a:p>
          <a:p>
            <a:r>
              <a:rPr lang="cs-CZ" sz="1200">
                <a:hlinkClick r:id="rId11"/>
              </a:rPr>
              <a:t>http://commons.wikimedia.org/wiki/File:Down_the_water_hole.jpg</a:t>
            </a:r>
            <a:endParaRPr lang="cs-CZ" sz="1200"/>
          </a:p>
        </p:txBody>
      </p:sp>
      <p:pic>
        <p:nvPicPr>
          <p:cNvPr id="8196" name="Picture 46" descr="logo_pruhl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552</TotalTime>
  <Words>501</Words>
  <Application>Microsoft Office PowerPoint</Application>
  <PresentationFormat>Předvádění na obrazovce (4:3)</PresentationFormat>
  <Paragraphs>165</Paragraphs>
  <Slides>24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8" baseType="lpstr">
      <vt:lpstr>Arial</vt:lpstr>
      <vt:lpstr>Times New Roman</vt:lpstr>
      <vt:lpstr>Wingdings</vt:lpstr>
      <vt:lpstr>Výchozí návrh</vt:lpstr>
      <vt:lpstr>Snímek 1</vt:lpstr>
      <vt:lpstr>Mezidruhové interakce mezi jedinci nebo populacemi v ekosytému</vt:lpstr>
      <vt:lpstr>Ad A) antagonistické vztahy</vt:lpstr>
      <vt:lpstr>Snímek 4</vt:lpstr>
      <vt:lpstr>Specifickým případem amenzalismu je Alelopatie</vt:lpstr>
      <vt:lpstr>Snímek 6</vt:lpstr>
      <vt:lpstr>Snímek 7</vt:lpstr>
      <vt:lpstr>b) kompetice</vt:lpstr>
      <vt:lpstr>kompetice</vt:lpstr>
      <vt:lpstr>c) Predace</vt:lpstr>
      <vt:lpstr>c) Predace</vt:lpstr>
      <vt:lpstr>Snímek 12</vt:lpstr>
      <vt:lpstr>Snímek 13</vt:lpstr>
      <vt:lpstr>d) parazitismus</vt:lpstr>
      <vt:lpstr>d) parazitismus</vt:lpstr>
      <vt:lpstr>Snímek 16</vt:lpstr>
      <vt:lpstr>Snímek 17</vt:lpstr>
      <vt:lpstr>Ad B) synergistické vztahy</vt:lpstr>
      <vt:lpstr>b) Mutualismus - symbióza</vt:lpstr>
      <vt:lpstr>b) Mutualismus - symbióza</vt:lpstr>
      <vt:lpstr>c) komenzálismus</vt:lpstr>
      <vt:lpstr>c) komenzálismus</vt:lpstr>
      <vt:lpstr>Specifickým příkladem komenzálismu je epifytismus</vt:lpstr>
      <vt:lpstr>Zdroje: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Abiotické složky prostředí – sluneční záření</dc:title>
  <dc:creator>Kodrik</dc:creator>
  <cp:lastModifiedBy>Dum</cp:lastModifiedBy>
  <cp:revision>13</cp:revision>
  <dcterms:created xsi:type="dcterms:W3CDTF">2014-01-21T16:45:57Z</dcterms:created>
  <dcterms:modified xsi:type="dcterms:W3CDTF">2014-02-03T21:28:24Z</dcterms:modified>
</cp:coreProperties>
</file>