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92" r:id="rId1"/>
  </p:sldMasterIdLst>
  <p:notesMasterIdLst>
    <p:notesMasterId r:id="rId16"/>
  </p:notesMasterIdLst>
  <p:sldIdLst>
    <p:sldId id="275" r:id="rId2"/>
    <p:sldId id="276" r:id="rId3"/>
    <p:sldId id="271" r:id="rId4"/>
    <p:sldId id="270" r:id="rId5"/>
    <p:sldId id="269" r:id="rId6"/>
    <p:sldId id="260" r:id="rId7"/>
    <p:sldId id="277" r:id="rId8"/>
    <p:sldId id="278" r:id="rId9"/>
    <p:sldId id="279" r:id="rId10"/>
    <p:sldId id="280" r:id="rId11"/>
    <p:sldId id="282" r:id="rId12"/>
    <p:sldId id="281" r:id="rId13"/>
    <p:sldId id="284" r:id="rId14"/>
    <p:sldId id="28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940536-B045-4168-A352-CBBF96BD1DBB}" type="datetimeFigureOut">
              <a:rPr lang="de-DE" smtClean="0"/>
              <a:t>24.01.2014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8D21F-FB7E-4F6F-B9CA-E52CCEB37C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01245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</a:t>
            </a:r>
            <a:r>
              <a:rPr lang="cs-CZ" baseline="0" dirty="0" smtClean="0"/>
              <a:t> procvičení substantiv přidat ke každému výrazu vhodná slovesa a s nimi vytvořit věty. Např. </a:t>
            </a:r>
            <a:r>
              <a:rPr lang="cs-CZ" baseline="0" dirty="0" err="1" smtClean="0"/>
              <a:t>das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Wasserleitungsnetz</a:t>
            </a:r>
            <a:r>
              <a:rPr lang="cs-CZ" baseline="0" dirty="0" smtClean="0"/>
              <a:t> – </a:t>
            </a:r>
            <a:r>
              <a:rPr lang="cs-CZ" baseline="0" dirty="0" err="1" smtClean="0"/>
              <a:t>gründen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erweitern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reparieren</a:t>
            </a:r>
            <a:r>
              <a:rPr lang="cs-CZ" baseline="0" dirty="0" smtClean="0"/>
              <a:t>, …..</a:t>
            </a:r>
          </a:p>
          <a:p>
            <a:r>
              <a:rPr lang="cs-CZ" baseline="0" dirty="0" err="1" smtClean="0"/>
              <a:t>Das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Wasserleitungsnetz</a:t>
            </a:r>
            <a:r>
              <a:rPr lang="cs-CZ" baseline="0" dirty="0" smtClean="0"/>
              <a:t>  </a:t>
            </a:r>
            <a:r>
              <a:rPr lang="cs-CZ" baseline="0" dirty="0" err="1" smtClean="0"/>
              <a:t>musste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repariert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werden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8D21F-FB7E-4F6F-B9CA-E52CCEB37CB2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6164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B051BF8-74CB-4CE1-BC4E-EDEF6DAD10AB}" type="datetime1">
              <a:rPr lang="de-DE" smtClean="0"/>
              <a:t>24.01.2014</a:t>
            </a:fld>
            <a:endParaRPr lang="de-DE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5FC918-FE57-432D-82D7-2849445BE3E6}" type="datetime1">
              <a:rPr lang="de-DE" smtClean="0"/>
              <a:t>24.01.2014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0EFAC85-9F34-4B6E-A6E9-0B83EFCEC923}" type="datetime1">
              <a:rPr lang="de-DE" smtClean="0"/>
              <a:t>24.01.2014</a:t>
            </a:fld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48451-2425-4F53-9FDB-6C7D5B4DC2E2}" type="datetime1">
              <a:rPr lang="de-DE" smtClean="0"/>
              <a:t>24.01.2014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93BF66-EFE6-489C-A269-40C02B4A9D2C}" type="datetime1">
              <a:rPr lang="de-DE" smtClean="0"/>
              <a:t>24.01.2014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B9AC09-E07F-4E1A-94AA-F81605FCE509}" type="datetime1">
              <a:rPr lang="de-DE" smtClean="0"/>
              <a:t>24.01.2014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C6411-3811-431C-81FC-43D70BA1AC5F}" type="datetime1">
              <a:rPr lang="de-DE" smtClean="0"/>
              <a:t>24.01.2014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9F663AC-1369-42E8-A40A-F336819103A1}" type="datetime1">
              <a:rPr lang="de-DE" smtClean="0"/>
              <a:t>24.01.2014</a:t>
            </a:fld>
            <a:endParaRPr lang="de-DE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6AEC38B-CDEF-4A29-A32E-7D289FBE8BC8}" type="datetime1">
              <a:rPr lang="de-DE" smtClean="0"/>
              <a:t>24.01.2014</a:t>
            </a:fld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FBB35C-F10C-44A6-BF0F-C05279175729}" type="datetime1">
              <a:rPr lang="de-DE" smtClean="0"/>
              <a:t>24.01.2014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36E9C9-53CB-4125-925E-CAF8F1B08284}" type="datetime1">
              <a:rPr lang="de-DE" smtClean="0"/>
              <a:t>24.01.2014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de-DE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AB988D4-8A68-4396-86CA-7818FF3D7FD6}" type="datetime1">
              <a:rPr lang="de-DE" smtClean="0"/>
              <a:t>24.01.2014</a:t>
            </a:fld>
            <a:endParaRPr lang="de-DE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504003"/>
              </p:ext>
            </p:extLst>
          </p:nvPr>
        </p:nvGraphicFramePr>
        <p:xfrm>
          <a:off x="179513" y="1340769"/>
          <a:ext cx="8784976" cy="4320478"/>
        </p:xfrm>
        <a:graphic>
          <a:graphicData uri="http://schemas.openxmlformats.org/drawingml/2006/table">
            <a:tbl>
              <a:tblPr/>
              <a:tblGrid>
                <a:gridCol w="2176294"/>
                <a:gridCol w="6608682"/>
              </a:tblGrid>
              <a:tr h="3015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CZ.1.07/1.5.00/34.0029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VY_32_ INOVACE_12- 08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36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Střední průmyslová škola stavební, Resslova 2,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České Budějovice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Mgr. Dana Mužíková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Tematický celek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Německý jazyk odborný: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Tiefbaunetze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und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Verkehrswege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 -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Übungen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  2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Ročník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3.- 4. ročník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1. 12. 2013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26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Výukový materiál slouží  k procvičování odborné slovní zásoby oboru stavebnictví spolu s gramatikou typickou pro odborný styl.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Je zpracován formou prezentace.</a:t>
                      </a: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18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Procvičování probíhá ve třech typech cvičení, která obsahují současně i správná řešení.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Další typy na snímku č. 12 v poznámce.                      </a:t>
                      </a: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0738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661248"/>
            <a:ext cx="6010299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7694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-468560" y="332656"/>
            <a:ext cx="10009112" cy="2664296"/>
          </a:xfrm>
        </p:spPr>
        <p:txBody>
          <a:bodyPr>
            <a:noAutofit/>
          </a:bodyPr>
          <a:lstStyle/>
          <a:p>
            <a:pPr lvl="0" algn="ctr"/>
            <a:r>
              <a:rPr lang="cs-CZ" sz="4600" b="1" i="1" dirty="0" smtClean="0">
                <a:solidFill>
                  <a:srgbClr val="C00000"/>
                </a:solidFill>
              </a:rPr>
              <a:t> </a:t>
            </a:r>
            <a:r>
              <a:rPr lang="cs-CZ" sz="4600" b="1" i="1" dirty="0" err="1" smtClean="0">
                <a:solidFill>
                  <a:srgbClr val="C00000"/>
                </a:solidFill>
              </a:rPr>
              <a:t>Tiefbaunetze</a:t>
            </a:r>
            <a:r>
              <a:rPr lang="cs-CZ" sz="4600" b="1" i="1" dirty="0" smtClean="0">
                <a:solidFill>
                  <a:srgbClr val="C00000"/>
                </a:solidFill>
              </a:rPr>
              <a:t> </a:t>
            </a:r>
            <a:r>
              <a:rPr lang="cs-CZ" sz="4600" b="1" i="1" dirty="0" err="1" smtClean="0">
                <a:solidFill>
                  <a:srgbClr val="C00000"/>
                </a:solidFill>
              </a:rPr>
              <a:t>und</a:t>
            </a:r>
            <a:r>
              <a:rPr lang="cs-CZ" sz="4600" b="1" i="1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sz="46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Verkehrswege</a:t>
            </a:r>
            <a:r>
              <a:rPr lang="cs-CZ" sz="4600" b="1" i="1" dirty="0" smtClean="0"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600" b="1" i="1" dirty="0" smtClean="0">
                <a:solidFill>
                  <a:srgbClr val="C00000"/>
                </a:solidFill>
              </a:rPr>
              <a:t/>
            </a:r>
            <a:br>
              <a:rPr lang="cs-CZ" sz="4600" b="1" i="1" dirty="0" smtClean="0">
                <a:solidFill>
                  <a:srgbClr val="C00000"/>
                </a:solidFill>
              </a:rPr>
            </a:br>
            <a:r>
              <a:rPr lang="cs-CZ" sz="2000" b="1" i="1" dirty="0" smtClean="0">
                <a:solidFill>
                  <a:srgbClr val="C00000"/>
                </a:solidFill>
              </a:rPr>
              <a:t> </a:t>
            </a:r>
            <a:r>
              <a:rPr lang="cs-CZ" sz="4600" b="1" i="1" dirty="0" smtClean="0">
                <a:solidFill>
                  <a:srgbClr val="C00000"/>
                </a:solidFill>
              </a:rPr>
              <a:t/>
            </a:r>
            <a:br>
              <a:rPr lang="cs-CZ" sz="4600" b="1" i="1" dirty="0" smtClean="0">
                <a:solidFill>
                  <a:srgbClr val="C00000"/>
                </a:solidFill>
              </a:rPr>
            </a:br>
            <a:r>
              <a:rPr lang="cs-CZ" sz="3600" b="1" i="1" dirty="0" err="1" smtClean="0">
                <a:solidFill>
                  <a:schemeClr val="tx2"/>
                </a:solidFill>
                <a:effectLst/>
              </a:rPr>
              <a:t>Übungen</a:t>
            </a:r>
            <a:r>
              <a:rPr lang="cs-CZ" sz="3600" b="1" i="1" dirty="0" smtClean="0">
                <a:solidFill>
                  <a:schemeClr val="tx2"/>
                </a:solidFill>
                <a:effectLst/>
              </a:rPr>
              <a:t> </a:t>
            </a:r>
            <a:r>
              <a:rPr lang="cs-CZ" sz="3600" b="1" i="1" dirty="0">
                <a:solidFill>
                  <a:schemeClr val="tx2"/>
                </a:solidFill>
                <a:effectLst/>
              </a:rPr>
              <a:t>2</a:t>
            </a:r>
            <a:r>
              <a:rPr lang="cs-CZ" sz="4600" b="1" i="1" dirty="0">
                <a:solidFill>
                  <a:srgbClr val="C00000"/>
                </a:solidFill>
                <a:cs typeface="Times New Roman" pitchFamily="18" charset="0"/>
              </a:rPr>
              <a:t/>
            </a:r>
            <a:br>
              <a:rPr lang="cs-CZ" sz="4600" b="1" i="1" dirty="0">
                <a:solidFill>
                  <a:srgbClr val="C00000"/>
                </a:solidFill>
                <a:cs typeface="Times New Roman" pitchFamily="18" charset="0"/>
              </a:rPr>
            </a:br>
            <a:endParaRPr lang="de-DE" sz="4600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2</a:t>
            </a:fld>
            <a:endParaRPr lang="de-DE"/>
          </a:p>
        </p:txBody>
      </p:sp>
      <p:pic>
        <p:nvPicPr>
          <p:cNvPr id="7" name="obrázek 1" descr="C:\Users\kamil\Desktop\90px-Wik_Pce_SDC17922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203596"/>
            <a:ext cx="2448272" cy="3177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8" descr="C:\Users\kamil\Desktop\81Xa-gC2pKxhNmHivLE86AdrhUlc4ZHQXqs0-iHWgeI&amp;width=255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203596"/>
            <a:ext cx="2448272" cy="3177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68481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3356992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                       </a:t>
            </a:r>
            <a:br>
              <a:rPr lang="cs-CZ" sz="3600" b="1" dirty="0" smtClean="0"/>
            </a:b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 smtClean="0"/>
              <a:t>                        </a:t>
            </a:r>
            <a:r>
              <a:rPr lang="cs-CZ" sz="3600" b="1" dirty="0">
                <a:solidFill>
                  <a:srgbClr val="C00000"/>
                </a:solidFill>
              </a:rPr>
              <a:t>1</a:t>
            </a:r>
            <a:r>
              <a:rPr lang="cs-CZ" sz="3600" b="1" dirty="0" smtClean="0">
                <a:solidFill>
                  <a:srgbClr val="C00000"/>
                </a:solidFill>
              </a:rPr>
              <a:t>. </a:t>
            </a:r>
            <a:r>
              <a:rPr lang="cs-CZ" sz="3600" b="1" dirty="0">
                <a:solidFill>
                  <a:srgbClr val="C00000"/>
                </a:solidFill>
              </a:rPr>
              <a:t>AUFGABE </a:t>
            </a:r>
            <a:r>
              <a:rPr lang="cs-CZ" sz="3600" b="1" dirty="0" smtClean="0">
                <a:solidFill>
                  <a:srgbClr val="C00000"/>
                </a:solidFill>
              </a:rPr>
              <a:t/>
            </a:r>
            <a:br>
              <a:rPr lang="cs-CZ" sz="3600" b="1" dirty="0" smtClean="0">
                <a:solidFill>
                  <a:srgbClr val="C00000"/>
                </a:solidFill>
              </a:rPr>
            </a:b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/>
              <a:t>   </a:t>
            </a:r>
            <a:br>
              <a:rPr lang="cs-CZ" sz="2000" b="1" dirty="0" smtClean="0"/>
            </a:br>
            <a:r>
              <a:rPr lang="cs-CZ" sz="3600" b="1" i="1" dirty="0" err="1" smtClean="0">
                <a:solidFill>
                  <a:schemeClr val="accent1"/>
                </a:solidFill>
              </a:rPr>
              <a:t>Flüssigkeiten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r>
              <a:rPr lang="cs-CZ" sz="3600" b="1" i="1" dirty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Heizgas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Wasserbehälter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4437112"/>
            <a:ext cx="8784976" cy="223224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Es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um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giftige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Schmutzwässer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feuergefährliche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……………….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de-DE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5370868"/>
            <a:ext cx="3118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lüssigkeiten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3</a:t>
            </a:fld>
            <a:endParaRPr lang="de-DE"/>
          </a:p>
        </p:txBody>
      </p:sp>
      <p:pic>
        <p:nvPicPr>
          <p:cNvPr id="6146" name="Picture 2" descr="http://ts1.mm.bing.net/th?id=H.4821016111481156&amp;w=149&amp;h=142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33814"/>
            <a:ext cx="2283321" cy="197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53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56984" cy="3312368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</a:t>
            </a: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/>
            </a:r>
            <a:br>
              <a:rPr lang="cs-CZ" sz="2000" b="1" dirty="0" smtClean="0">
                <a:solidFill>
                  <a:schemeClr val="tx2"/>
                </a:solidFill>
              </a:rPr>
            </a:br>
            <a:r>
              <a:rPr lang="cs-CZ" sz="3600" b="1" dirty="0" smtClean="0"/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Flüssigkeiten</a:t>
            </a:r>
            <a:r>
              <a:rPr lang="cs-CZ" sz="3600" b="1" i="1" dirty="0" smtClean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Heizgas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Wasserbehälter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4437112"/>
            <a:ext cx="8784976" cy="2232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Die ……………………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dienen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zur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Wasserspeicherung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79712" y="4767452"/>
            <a:ext cx="3571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Wasserbehälter</a:t>
            </a:r>
            <a:endParaRPr lang="de-DE" sz="40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4</a:t>
            </a:fld>
            <a:endParaRPr lang="de-DE"/>
          </a:p>
        </p:txBody>
      </p:sp>
      <p:pic>
        <p:nvPicPr>
          <p:cNvPr id="6" name="obrázek 4" descr="C:\Users\kamil\Desktop\220px-Ciechanow_water_tower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6616" y="2598502"/>
            <a:ext cx="1598759" cy="1986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84045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56984" cy="3312368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</a:t>
            </a: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/>
            </a:r>
            <a:br>
              <a:rPr lang="cs-CZ" sz="2000" b="1" dirty="0" smtClean="0">
                <a:solidFill>
                  <a:schemeClr val="tx2"/>
                </a:solidFill>
              </a:rPr>
            </a:br>
            <a:r>
              <a:rPr lang="cs-CZ" sz="3600" b="1" dirty="0" smtClean="0"/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Flüssigkeiten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r>
              <a:rPr lang="cs-CZ" sz="3600" b="1" i="1" dirty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Heizgas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Wasserbehälter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4221088"/>
            <a:ext cx="8784976" cy="2293480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Die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öffentliche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Gasleitung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beliefert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8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Verbraucher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…………………..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5290017"/>
            <a:ext cx="1916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Heizgas</a:t>
            </a:r>
            <a:endParaRPr lang="de-DE" sz="36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5</a:t>
            </a:fld>
            <a:endParaRPr lang="de-DE"/>
          </a:p>
        </p:txBody>
      </p:sp>
      <p:pic>
        <p:nvPicPr>
          <p:cNvPr id="6" name="obrázek 6" descr="C:\Users\kamil\Desktop\220px-Erdgas-Hochdruckleitung_Bad_Leonfelden-Linz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623980"/>
            <a:ext cx="2608878" cy="195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218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381642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 </a:t>
            </a:r>
            <a:br>
              <a:rPr lang="cs-CZ" sz="3600" b="1" dirty="0"/>
            </a:b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 smtClean="0"/>
              <a:t>  </a:t>
            </a:r>
            <a:r>
              <a:rPr lang="cs-CZ" sz="3600" b="1" dirty="0">
                <a:solidFill>
                  <a:srgbClr val="C00000"/>
                </a:solidFill>
              </a:rPr>
              <a:t>2</a:t>
            </a:r>
            <a:r>
              <a:rPr lang="cs-CZ" sz="3600" b="1" dirty="0" smtClean="0">
                <a:solidFill>
                  <a:srgbClr val="C00000"/>
                </a:solidFill>
              </a:rPr>
              <a:t>. </a:t>
            </a:r>
            <a:r>
              <a:rPr lang="cs-CZ" sz="3600" b="1" dirty="0">
                <a:solidFill>
                  <a:srgbClr val="C00000"/>
                </a:solidFill>
              </a:rPr>
              <a:t>AUFGABE </a:t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Sie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Angebot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/>
              <a:t>Verb </a:t>
            </a:r>
            <a:r>
              <a:rPr lang="cs-CZ" sz="3600" b="1" dirty="0" err="1"/>
              <a:t>im</a:t>
            </a:r>
            <a:r>
              <a:rPr lang="cs-CZ" sz="3600" b="1" dirty="0"/>
              <a:t> </a:t>
            </a:r>
            <a:r>
              <a:rPr lang="cs-CZ" sz="3600" b="1" dirty="0" err="1"/>
              <a:t>Passiv</a:t>
            </a:r>
            <a:r>
              <a:rPr lang="cs-CZ" sz="3600" b="1" dirty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> </a:t>
            </a:r>
            <a:r>
              <a:rPr lang="cs-CZ" sz="2000" b="1" dirty="0" smtClean="0"/>
              <a:t>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benutzen</a:t>
            </a:r>
            <a:r>
              <a:rPr lang="cs-CZ" sz="3600" b="1" i="1" dirty="0" smtClean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bestimmen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>
                <a:solidFill>
                  <a:schemeClr val="accent1"/>
                </a:solidFill>
              </a:rPr>
              <a:t>bilden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br>
              <a:rPr lang="cs-CZ" sz="3600" b="1" i="1" dirty="0" smtClean="0">
                <a:solidFill>
                  <a:schemeClr val="accent1"/>
                </a:solidFill>
              </a:rPr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</a:rPr>
              <a:t>einteilen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leiten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501008"/>
            <a:ext cx="9144000" cy="32403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Die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öffentliche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Kanalisation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</a:t>
            </a:r>
          </a:p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durch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Kanalnetz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…………….</a:t>
            </a:r>
          </a:p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6</a:t>
            </a:fld>
            <a:endParaRPr lang="de-DE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29000"/>
            <a:ext cx="284792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76256" y="5197996"/>
            <a:ext cx="1160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wird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31972" y="5769446"/>
            <a:ext cx="1983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gebildet</a:t>
            </a:r>
            <a:endParaRPr lang="cs-CZ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778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338437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 </a:t>
            </a:r>
            <a:br>
              <a:rPr lang="cs-CZ" sz="3600" b="1" dirty="0"/>
            </a:b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Sie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Angebot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Verb </a:t>
            </a:r>
            <a:r>
              <a:rPr lang="cs-CZ" sz="3600" b="1" dirty="0" err="1">
                <a:solidFill>
                  <a:schemeClr val="tx2"/>
                </a:solidFill>
              </a:rPr>
              <a:t>im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Passiv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> </a:t>
            </a:r>
            <a:r>
              <a:rPr lang="cs-CZ" sz="2000" b="1" dirty="0" smtClean="0"/>
              <a:t>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benutzen</a:t>
            </a:r>
            <a:r>
              <a:rPr lang="cs-CZ" sz="3600" b="1" i="1" dirty="0" smtClean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bestimmen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>
                <a:solidFill>
                  <a:schemeClr val="accent1"/>
                </a:solidFill>
              </a:rPr>
              <a:t>bilden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br>
              <a:rPr lang="cs-CZ" sz="3600" b="1" i="1" dirty="0" smtClean="0">
                <a:solidFill>
                  <a:schemeClr val="accent1"/>
                </a:solidFill>
              </a:rPr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</a:rPr>
              <a:t>einteilen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leiten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44000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Zweckverkehrsstraßen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 in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öffentlich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zugängliche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öffentlich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unzugängliche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</a:t>
            </a:r>
          </a:p>
          <a:p>
            <a:pPr marL="0" indent="0">
              <a:buNone/>
            </a:pPr>
            <a:r>
              <a:rPr lang="cs-CZ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endParaRPr lang="de-DE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7</a:t>
            </a:fld>
            <a:endParaRPr lang="de-DE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65063"/>
            <a:ext cx="2234356" cy="1678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20" y="4424396"/>
            <a:ext cx="17956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werden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49992" y="5582882"/>
            <a:ext cx="2267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eingeteilt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434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338437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 </a:t>
            </a:r>
            <a:br>
              <a:rPr lang="cs-CZ" sz="3600" b="1" dirty="0"/>
            </a:b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Sie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Angebot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/>
              <a:t>Verb </a:t>
            </a:r>
            <a:r>
              <a:rPr lang="cs-CZ" sz="3600" b="1" dirty="0" err="1"/>
              <a:t>im</a:t>
            </a:r>
            <a:r>
              <a:rPr lang="cs-CZ" sz="3600" b="1" dirty="0"/>
              <a:t> </a:t>
            </a:r>
            <a:r>
              <a:rPr lang="cs-CZ" sz="3600" b="1" dirty="0" err="1"/>
              <a:t>Passiv</a:t>
            </a:r>
            <a:r>
              <a:rPr lang="cs-CZ" sz="3600" b="1" dirty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> </a:t>
            </a:r>
            <a:r>
              <a:rPr lang="cs-CZ" sz="2000" b="1" dirty="0" smtClean="0"/>
              <a:t>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benutzen</a:t>
            </a:r>
            <a:r>
              <a:rPr lang="cs-CZ" sz="3600" b="1" i="1" dirty="0" smtClean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bestimmen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>
                <a:solidFill>
                  <a:schemeClr val="accent1"/>
                </a:solidFill>
              </a:rPr>
              <a:t>bilden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br>
              <a:rPr lang="cs-CZ" sz="3600" b="1" i="1" dirty="0" smtClean="0">
                <a:solidFill>
                  <a:schemeClr val="accent1"/>
                </a:solidFill>
              </a:rPr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</a:rPr>
              <a:t>einteilen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leiten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582700"/>
            <a:ext cx="9144000" cy="215866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lvl="0" indent="0">
              <a:buNone/>
            </a:pPr>
            <a:r>
              <a:rPr lang="cs-CZ" sz="39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sz="144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Straße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………. </a:t>
            </a:r>
            <a:r>
              <a:rPr lang="cs-CZ" sz="144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Straßen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4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144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andere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Fahrzeuge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Fußgänger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4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144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Fußgängerüberwegen</a:t>
            </a: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4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…………….. </a:t>
            </a:r>
            <a:endParaRPr lang="cs-CZ" sz="144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4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endParaRPr lang="de-DE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8</a:t>
            </a:fld>
            <a:endParaRPr lang="de-DE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498" y="3029449"/>
            <a:ext cx="3141004" cy="1684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4642752"/>
            <a:ext cx="1160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wird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5738411"/>
            <a:ext cx="2300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bestimmt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787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338437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 </a:t>
            </a:r>
            <a:br>
              <a:rPr lang="cs-CZ" sz="3600" b="1" dirty="0"/>
            </a:b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Sie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Angebot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Verb </a:t>
            </a:r>
            <a:r>
              <a:rPr lang="cs-CZ" sz="3600" b="1" dirty="0" err="1">
                <a:solidFill>
                  <a:schemeClr val="tx2"/>
                </a:solidFill>
              </a:rPr>
              <a:t>im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Passiv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> </a:t>
            </a:r>
            <a:r>
              <a:rPr lang="cs-CZ" sz="2000" b="1" dirty="0" smtClean="0"/>
              <a:t>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benutzen</a:t>
            </a:r>
            <a:r>
              <a:rPr lang="cs-CZ" sz="3600" b="1" i="1" dirty="0" smtClean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bestimmen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>
                <a:solidFill>
                  <a:schemeClr val="accent1"/>
                </a:solidFill>
              </a:rPr>
              <a:t>bilden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br>
              <a:rPr lang="cs-CZ" sz="3600" b="1" i="1" dirty="0" smtClean="0">
                <a:solidFill>
                  <a:schemeClr val="accent1"/>
                </a:solidFill>
              </a:rPr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</a:rPr>
              <a:t>einteilen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leiten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789040"/>
            <a:ext cx="9144000" cy="29523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</a:rPr>
              <a:t>  </a:t>
            </a:r>
            <a:r>
              <a:rPr lang="cs-CZ" sz="3600" b="1" i="1" dirty="0" err="1" smtClean="0">
                <a:solidFill>
                  <a:schemeClr val="tx2"/>
                </a:solidFill>
              </a:rPr>
              <a:t>Eine</a:t>
            </a:r>
            <a:r>
              <a:rPr lang="cs-CZ" sz="3600" b="1" i="1" dirty="0" smtClean="0">
                <a:solidFill>
                  <a:schemeClr val="tx2"/>
                </a:solidFill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</a:rPr>
              <a:t>Gemeindestraße</a:t>
            </a:r>
            <a:r>
              <a:rPr lang="cs-CZ" sz="3600" b="1" i="1" dirty="0">
                <a:solidFill>
                  <a:schemeClr val="tx2"/>
                </a:solidFill>
              </a:rPr>
              <a:t>  kann </a:t>
            </a:r>
            <a:r>
              <a:rPr lang="cs-CZ" sz="3600" b="1" i="1" dirty="0" err="1">
                <a:solidFill>
                  <a:schemeClr val="tx2"/>
                </a:solidFill>
              </a:rPr>
              <a:t>als</a:t>
            </a:r>
            <a:r>
              <a:rPr lang="cs-CZ" sz="3600" b="1" i="1" dirty="0">
                <a:solidFill>
                  <a:schemeClr val="tx2"/>
                </a:solidFill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</a:rPr>
              <a:t>Fußweg</a:t>
            </a:r>
            <a:endParaRPr lang="cs-CZ" sz="3600" b="1" i="1" dirty="0" smtClean="0">
              <a:solidFill>
                <a:schemeClr val="tx2"/>
              </a:solidFill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</a:rPr>
              <a:t> …………………………..</a:t>
            </a:r>
            <a:endParaRPr lang="cs-CZ" sz="3600" b="1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de-DE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9</a:t>
            </a:fld>
            <a:endParaRPr lang="de-DE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96952"/>
            <a:ext cx="2961078" cy="2243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5667846"/>
            <a:ext cx="3531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enutzt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werden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1956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338437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 </a:t>
            </a:r>
            <a:br>
              <a:rPr lang="cs-CZ" sz="3600" b="1" dirty="0"/>
            </a:b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Sie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Angebot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Verb </a:t>
            </a:r>
            <a:r>
              <a:rPr lang="cs-CZ" sz="3600" b="1" dirty="0" err="1">
                <a:solidFill>
                  <a:schemeClr val="tx2"/>
                </a:solidFill>
              </a:rPr>
              <a:t>im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Passiv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> </a:t>
            </a:r>
            <a:r>
              <a:rPr lang="cs-CZ" sz="2000" b="1" dirty="0" smtClean="0"/>
              <a:t>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benutzen</a:t>
            </a:r>
            <a:r>
              <a:rPr lang="cs-CZ" sz="3600" b="1" i="1" dirty="0" smtClean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bestimmen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>
                <a:solidFill>
                  <a:schemeClr val="accent1"/>
                </a:solidFill>
              </a:rPr>
              <a:t>bilden</a:t>
            </a:r>
            <a:r>
              <a:rPr lang="cs-CZ" sz="3600" b="1" i="1" dirty="0" smtClean="0">
                <a:solidFill>
                  <a:schemeClr val="accent1"/>
                </a:solidFill>
              </a:rPr>
              <a:t>,</a:t>
            </a:r>
            <a:br>
              <a:rPr lang="cs-CZ" sz="3600" b="1" i="1" dirty="0" smtClean="0">
                <a:solidFill>
                  <a:schemeClr val="accent1"/>
                </a:solidFill>
              </a:rPr>
            </a:b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</a:rPr>
              <a:t>einteilen</a:t>
            </a:r>
            <a:r>
              <a:rPr lang="cs-CZ" sz="3600" b="1" i="1" dirty="0">
                <a:solidFill>
                  <a:schemeClr val="accent1"/>
                </a:solidFill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leiten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789040"/>
            <a:ext cx="9144000" cy="29523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Verästelungsnetz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……………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Wasser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zur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Anzapfstelle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nur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Richtung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 </a:t>
            </a:r>
          </a:p>
          <a:p>
            <a:pPr marL="0" indent="0">
              <a:buNone/>
            </a:pPr>
            <a:endParaRPr lang="cs-CZ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10</a:t>
            </a:fld>
            <a:endParaRPr lang="de-DE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40968"/>
            <a:ext cx="3146691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98083" y="4906495"/>
            <a:ext cx="1160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wird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879013"/>
            <a:ext cx="1834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geleitet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438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3536"/>
            <a:ext cx="8363272" cy="2311368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3. </a:t>
            </a:r>
            <a:r>
              <a:rPr lang="cs-CZ" sz="3600" b="1" dirty="0">
                <a:solidFill>
                  <a:srgbClr val="C00000"/>
                </a:solidFill>
              </a:rPr>
              <a:t>AUFGABE </a:t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 smtClean="0">
                <a:solidFill>
                  <a:schemeClr val="tx2"/>
                </a:solidFill>
              </a:rPr>
              <a:t>Übersetzen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/>
              <a:t> </a:t>
            </a:r>
            <a:br>
              <a:rPr lang="cs-CZ" sz="3600" b="1" dirty="0"/>
            </a:b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59"/>
            <a:ext cx="8784976" cy="5245809"/>
          </a:xfrm>
        </p:spPr>
        <p:txBody>
          <a:bodyPr>
            <a:normAutofit/>
          </a:bodyPr>
          <a:lstStyle/>
          <a:p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mostní stavby</a:t>
            </a:r>
          </a:p>
          <a:p>
            <a:pPr marL="0" indent="0">
              <a:buNone/>
            </a:pPr>
            <a:r>
              <a:rPr lang="cs-CZ" sz="3600" b="1" i="1" dirty="0" smtClean="0">
                <a:solidFill>
                  <a:schemeClr val="accent1"/>
                </a:solidFill>
              </a:rPr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Brückenbauten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tunelové stavby</a:t>
            </a:r>
          </a:p>
          <a:p>
            <a:pPr marL="0" indent="0">
              <a:buNone/>
            </a:pPr>
            <a:r>
              <a:rPr lang="cs-CZ" sz="3600" b="1" i="1" dirty="0" smtClean="0">
                <a:solidFill>
                  <a:schemeClr val="accent1"/>
                </a:solidFill>
              </a:rPr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Tunnelbauten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místní komunikace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accent1"/>
                </a:solidFill>
              </a:rPr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Gemeindestraße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splašková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kanalizace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accent1"/>
                </a:solidFill>
              </a:rPr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Abwasserkanalisation</a:t>
            </a:r>
            <a:r>
              <a:rPr lang="cs-CZ" sz="3600" b="1" i="1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535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3536"/>
            <a:ext cx="8363272" cy="18793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4000" b="1" dirty="0" err="1" smtClean="0">
                <a:solidFill>
                  <a:schemeClr val="tx2"/>
                </a:solidFill>
              </a:rPr>
              <a:t>Übersetzen</a:t>
            </a:r>
            <a:r>
              <a:rPr lang="cs-CZ" sz="4000" b="1" dirty="0" smtClean="0">
                <a:solidFill>
                  <a:schemeClr val="tx2"/>
                </a:solidFill>
              </a:rPr>
              <a:t> </a:t>
            </a:r>
            <a:r>
              <a:rPr lang="cs-CZ" sz="4000" b="1" dirty="0" err="1" smtClean="0">
                <a:solidFill>
                  <a:schemeClr val="tx2"/>
                </a:solidFill>
              </a:rPr>
              <a:t>Sie</a:t>
            </a:r>
            <a:r>
              <a:rPr lang="cs-CZ" sz="4000" b="1" dirty="0" smtClean="0">
                <a:solidFill>
                  <a:schemeClr val="tx2"/>
                </a:solidFill>
              </a:rPr>
              <a:t>:</a:t>
            </a:r>
            <a:r>
              <a:rPr lang="cs-CZ" sz="4000" b="1" dirty="0">
                <a:solidFill>
                  <a:schemeClr val="tx2"/>
                </a:solidFill>
              </a:rPr>
              <a:t/>
            </a:r>
            <a:br>
              <a:rPr lang="cs-CZ" sz="4000" b="1" dirty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/>
              <a:t> </a:t>
            </a:r>
            <a:br>
              <a:rPr lang="cs-CZ" sz="3600" b="1" dirty="0"/>
            </a:b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4896544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splašková voda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accent1"/>
                </a:solidFill>
              </a:rPr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Schmutzwasser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čistírna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odpadních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</a:t>
            </a:r>
          </a:p>
          <a:p>
            <a:pPr marL="0" lv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Kläranlage</a:t>
            </a:r>
            <a:r>
              <a:rPr lang="cs-CZ" sz="3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vodovodní síť </a:t>
            </a:r>
          </a:p>
          <a:p>
            <a:pPr marL="0" lvl="0" indent="0">
              <a:buNone/>
            </a:pPr>
            <a:r>
              <a:rPr lang="cs-CZ" sz="3600" b="1" dirty="0" smtClean="0"/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Wasserleitungsnetz</a:t>
            </a:r>
            <a:endParaRPr lang="cs-CZ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přechod pro chodce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Fußgängerüberweg</a:t>
            </a:r>
            <a:endParaRPr lang="de-DE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1128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WORTSCHATZ </a:t>
            </a:r>
            <a:endParaRPr lang="de-DE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396536"/>
            <a:ext cx="5187712" cy="5992904"/>
          </a:xfrm>
        </p:spPr>
        <p:txBody>
          <a:bodyPr>
            <a:noAutofit/>
          </a:bodyPr>
          <a:lstStyle/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Flüssigkeit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/-en 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Heizgas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2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/-e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Wasserbehälter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der / -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Gasleitung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/-en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Kanalnetz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/-e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Zweckverkehrsstraße,die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/-n</a:t>
            </a:r>
            <a:endParaRPr lang="cs-CZ" sz="2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Fußweg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der /-e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Anzapfstelle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/-n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Verästelungsnetz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/-e</a:t>
            </a: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beliefern</a:t>
            </a:r>
            <a:endParaRPr lang="cs-CZ" sz="26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giftig</a:t>
            </a:r>
            <a:endParaRPr lang="cs-CZ" sz="26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feuergefährlich</a:t>
            </a:r>
            <a:endParaRPr lang="cs-CZ" sz="26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zugänglich</a:t>
            </a:r>
            <a:endParaRPr lang="de-DE" sz="2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220072" y="1396536"/>
            <a:ext cx="3885296" cy="5272824"/>
          </a:xfrm>
        </p:spPr>
        <p:txBody>
          <a:bodyPr>
            <a:noAutofit/>
          </a:bodyPr>
          <a:lstStyle/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kapalina</a:t>
            </a:r>
          </a:p>
          <a:p>
            <a:r>
              <a:rPr lang="cs-CZ" sz="2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opný plyn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vodojem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plynovod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stoková síť</a:t>
            </a:r>
          </a:p>
          <a:p>
            <a:r>
              <a:rPr lang="cs-CZ" sz="2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čelová komunikace</a:t>
            </a:r>
          </a:p>
          <a:p>
            <a:r>
              <a:rPr lang="cs-CZ" sz="2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ěší komunikace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 odběru</a:t>
            </a:r>
          </a:p>
          <a:p>
            <a:r>
              <a:rPr lang="cs-CZ" sz="26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ětevná</a:t>
            </a:r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síť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dodávat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jedovatý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hořlavý</a:t>
            </a:r>
          </a:p>
          <a:p>
            <a:r>
              <a:rPr lang="cs-CZ" sz="2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přístupný</a:t>
            </a:r>
          </a:p>
          <a:p>
            <a:endParaRPr lang="cs-CZ" sz="26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sz="2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6265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ZDROJE OBRÁZKŮ: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Microsoft Office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4526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653</TotalTime>
  <Words>363</Words>
  <Application>Microsoft Office PowerPoint</Application>
  <PresentationFormat>Předvádění na obrazovce (4:3)</PresentationFormat>
  <Paragraphs>158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 Tiefbaunetze und Verkehrswege    Übungen 2 </vt:lpstr>
      <vt:lpstr>                                                   1. AUFGABE  Ergänzen Sie aus folgendem Angebot                 das richtige Substantiv:      Flüssigkeiten, Heizgas, Wasserbehälter </vt:lpstr>
      <vt:lpstr>  Ergänzen Sie aus folgendem Angebot                 das richtige Substantiv:    Flüssigkeiten, Heizgas, Wasserbehälter </vt:lpstr>
      <vt:lpstr>  Ergänzen Sie aus folgendem Angebot                das richtige Substantiv:    Flüssigkeiten, Heizgas, Wasserbehälter </vt:lpstr>
      <vt:lpstr>     2. AUFGABE  Ergänzen Sie aus folgendem Angebot  das richtige Verb im Passiv :     benutzen, bestimmen, bilden,  einteilen, leiten </vt:lpstr>
      <vt:lpstr>   Ergänzen Sie aus folgendem Angebot  das richtige Verb im Passiv :     benutzen, bestimmen, bilden,  einteilen, leiten </vt:lpstr>
      <vt:lpstr>   Ergänzen Sie aus folgendem Angebot  das richtige Verb im Passiv :     benutzen, bestimmen, bilden,  einteilen, leiten </vt:lpstr>
      <vt:lpstr>   Ergänzen Sie aus folgendem Angebot  das richtige Verb im Passiv :     benutzen, bestimmen, bilden,  einteilen, leiten </vt:lpstr>
      <vt:lpstr>   Ergänzen Sie aus folgendem Angebot  das richtige Verb im Passiv :     benutzen, bestimmen, bilden,  einteilen, leiten </vt:lpstr>
      <vt:lpstr>3. AUFGABE  Übersetzen Sie:    </vt:lpstr>
      <vt:lpstr> Übersetzen Sie:    </vt:lpstr>
      <vt:lpstr>WORTSCHATZ 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</dc:creator>
  <cp:lastModifiedBy>Alena Stachová</cp:lastModifiedBy>
  <cp:revision>53</cp:revision>
  <dcterms:created xsi:type="dcterms:W3CDTF">2013-12-30T15:42:56Z</dcterms:created>
  <dcterms:modified xsi:type="dcterms:W3CDTF">2014-01-24T09:25:51Z</dcterms:modified>
</cp:coreProperties>
</file>