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65" r:id="rId6"/>
    <p:sldId id="259" r:id="rId7"/>
    <p:sldId id="266" r:id="rId8"/>
    <p:sldId id="260" r:id="rId9"/>
    <p:sldId id="267" r:id="rId10"/>
    <p:sldId id="268" r:id="rId11"/>
    <p:sldId id="274" r:id="rId12"/>
    <p:sldId id="261" r:id="rId13"/>
    <p:sldId id="269" r:id="rId14"/>
    <p:sldId id="270" r:id="rId15"/>
    <p:sldId id="262" r:id="rId16"/>
    <p:sldId id="263" r:id="rId17"/>
    <p:sldId id="271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D8022CA-19F8-4BDF-A11F-8CDF43516EAF}" type="datetimeFigureOut">
              <a:rPr lang="cs-CZ" smtClean="0"/>
              <a:t>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1125E05-44DD-4B9C-8334-CDDE08711BB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590307"/>
            <a:ext cx="6404694" cy="1200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oup 6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517444"/>
              </p:ext>
            </p:extLst>
          </p:nvPr>
        </p:nvGraphicFramePr>
        <p:xfrm>
          <a:off x="1331913" y="1200150"/>
          <a:ext cx="6707187" cy="4463169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       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CZ.1.07/1.5.00/34.0029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materiálu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VY_32_INOVACE_12-19_ BUILDING ELEMENTS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Střední průmyslová škola stavební, Resslova 2,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České Budějovice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Jan Mužík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celek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Anglický jazyk odborný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0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3.-4.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20. 12. 2013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Tento výukový materiál slouží k prezentaci a procvičení slovní zásoby k tématu BUILDING ELEMENTS. Lze jej využít k nácviku slovní zásoby pro 3. (školní) část ústní maturitní zkoušky.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949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se při prezentaci seznamují se základními výrazy k tématu. Nacvičují si i správnou výslovnost. Procvičují si schopnost samostatného ústního projevu při komentování obrázků. Na závěrečných dvou 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slidech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si zopakují, zapíší a procvičí slovní zásobu.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19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966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420888"/>
            <a:ext cx="7772400" cy="3897616"/>
          </a:xfrm>
        </p:spPr>
        <p:txBody>
          <a:bodyPr/>
          <a:lstStyle/>
          <a:p>
            <a:r>
              <a:rPr lang="cs-CZ" sz="6000" dirty="0" err="1" smtClean="0"/>
              <a:t>Building</a:t>
            </a:r>
            <a:r>
              <a:rPr lang="cs-CZ" sz="6000" dirty="0" smtClean="0"/>
              <a:t> </a:t>
            </a:r>
            <a:r>
              <a:rPr lang="cs-CZ" sz="6000" dirty="0" err="1" smtClean="0"/>
              <a:t>Elements</a:t>
            </a:r>
            <a:endParaRPr lang="cs-CZ" sz="6000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914400" y="4293096"/>
            <a:ext cx="7772400" cy="50304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49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7504" y="512763"/>
            <a:ext cx="9036496" cy="914400"/>
          </a:xfrm>
        </p:spPr>
        <p:txBody>
          <a:bodyPr/>
          <a:lstStyle/>
          <a:p>
            <a:pPr algn="ctr"/>
            <a:r>
              <a:rPr lang="cs-CZ" dirty="0" err="1" smtClean="0"/>
              <a:t>Building</a:t>
            </a:r>
            <a:r>
              <a:rPr lang="cs-CZ" dirty="0" smtClean="0"/>
              <a:t> </a:t>
            </a:r>
            <a:r>
              <a:rPr lang="cs-CZ" dirty="0" err="1" smtClean="0"/>
              <a:t>Elements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55576" y="1784350"/>
            <a:ext cx="8388424" cy="4572000"/>
          </a:xfrm>
        </p:spPr>
        <p:txBody>
          <a:bodyPr/>
          <a:lstStyle/>
          <a:p>
            <a:r>
              <a:rPr lang="cs-CZ" sz="3600" dirty="0" err="1" smtClean="0"/>
              <a:t>All</a:t>
            </a:r>
            <a:r>
              <a:rPr lang="cs-CZ" sz="3600" dirty="0" smtClean="0"/>
              <a:t> </a:t>
            </a:r>
            <a:r>
              <a:rPr lang="cs-CZ" sz="3600" dirty="0" err="1" smtClean="0"/>
              <a:t>types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buildings</a:t>
            </a:r>
            <a:r>
              <a:rPr lang="cs-CZ" sz="3600" dirty="0" smtClean="0"/>
              <a:t> </a:t>
            </a:r>
            <a:r>
              <a:rPr lang="cs-CZ" sz="3600" dirty="0" err="1" smtClean="0"/>
              <a:t>usually</a:t>
            </a:r>
            <a:r>
              <a:rPr lang="cs-CZ" sz="3600" dirty="0" smtClean="0"/>
              <a:t> </a:t>
            </a:r>
            <a:r>
              <a:rPr lang="cs-CZ" sz="3600" dirty="0" err="1" smtClean="0"/>
              <a:t>have</a:t>
            </a:r>
            <a:r>
              <a:rPr lang="cs-CZ" sz="3600" dirty="0"/>
              <a:t>:</a:t>
            </a:r>
            <a:endParaRPr lang="cs-CZ" sz="3600" dirty="0" smtClean="0"/>
          </a:p>
          <a:p>
            <a:endParaRPr lang="cs-CZ" sz="1000" dirty="0"/>
          </a:p>
          <a:p>
            <a:pPr lvl="2"/>
            <a:r>
              <a:rPr lang="cs-CZ" sz="3400" dirty="0" err="1" smtClean="0"/>
              <a:t>Foundations</a:t>
            </a:r>
            <a:endParaRPr lang="cs-CZ" sz="3400" dirty="0" smtClean="0"/>
          </a:p>
          <a:p>
            <a:pPr lvl="2"/>
            <a:r>
              <a:rPr lang="cs-CZ" sz="3400" dirty="0" err="1" smtClean="0"/>
              <a:t>Walls</a:t>
            </a:r>
            <a:endParaRPr lang="cs-CZ" sz="3400" dirty="0" smtClean="0"/>
          </a:p>
          <a:p>
            <a:pPr lvl="2"/>
            <a:r>
              <a:rPr lang="cs-CZ" sz="3400" dirty="0" err="1" smtClean="0"/>
              <a:t>Floors</a:t>
            </a:r>
            <a:endParaRPr lang="cs-CZ" sz="3400" dirty="0" smtClean="0"/>
          </a:p>
          <a:p>
            <a:pPr lvl="2"/>
            <a:r>
              <a:rPr lang="cs-CZ" sz="3400" dirty="0" err="1" smtClean="0"/>
              <a:t>Roofs</a:t>
            </a:r>
            <a:endParaRPr lang="cs-CZ" sz="3400" dirty="0" smtClean="0"/>
          </a:p>
          <a:p>
            <a:pPr lvl="2"/>
            <a:r>
              <a:rPr lang="cs-CZ" sz="3400" dirty="0" err="1" smtClean="0"/>
              <a:t>Stairs</a:t>
            </a:r>
            <a:r>
              <a:rPr lang="cs-CZ" sz="3400" dirty="0" smtClean="0"/>
              <a:t> </a:t>
            </a:r>
            <a:endParaRPr lang="cs-CZ" sz="3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3480048" cy="348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50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/>
              <a:t>Foundations</a:t>
            </a:r>
            <a:r>
              <a:rPr lang="cs-CZ" sz="4400" dirty="0" smtClean="0"/>
              <a:t/>
            </a:r>
            <a:br>
              <a:rPr lang="cs-CZ" sz="4400" dirty="0" smtClean="0"/>
            </a:b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499992" y="2420888"/>
            <a:ext cx="4193952" cy="3875577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 …</a:t>
            </a:r>
            <a:r>
              <a:rPr lang="cs-CZ" sz="3600" b="1" dirty="0" err="1" smtClean="0"/>
              <a:t>structures</a:t>
            </a:r>
            <a:r>
              <a:rPr lang="cs-CZ" sz="3600" b="1" dirty="0" smtClean="0"/>
              <a:t> </a:t>
            </a:r>
            <a:r>
              <a:rPr lang="cs-CZ" sz="3600" b="1" dirty="0" err="1"/>
              <a:t>that</a:t>
            </a:r>
            <a:r>
              <a:rPr lang="cs-CZ" sz="3600" b="1" dirty="0"/>
              <a:t> transfer </a:t>
            </a:r>
            <a:r>
              <a:rPr lang="cs-CZ" sz="3600" b="1" dirty="0" err="1"/>
              <a:t>weights</a:t>
            </a:r>
            <a:r>
              <a:rPr lang="cs-CZ" sz="3600" b="1" dirty="0"/>
              <a:t> </a:t>
            </a:r>
            <a:r>
              <a:rPr lang="cs-CZ" sz="3600" b="1" dirty="0" err="1"/>
              <a:t>from</a:t>
            </a:r>
            <a:r>
              <a:rPr lang="cs-CZ" sz="3600" b="1" dirty="0"/>
              <a:t> </a:t>
            </a:r>
            <a:r>
              <a:rPr lang="cs-CZ" sz="3600" b="1" dirty="0" err="1"/>
              <a:t>walls</a:t>
            </a:r>
            <a:r>
              <a:rPr lang="cs-CZ" sz="3600" b="1" dirty="0"/>
              <a:t> and </a:t>
            </a:r>
            <a:r>
              <a:rPr lang="cs-CZ" sz="3600" b="1" dirty="0" err="1"/>
              <a:t>columns</a:t>
            </a:r>
            <a:r>
              <a:rPr lang="cs-CZ" sz="3600" b="1" dirty="0"/>
              <a:t> to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ground</a:t>
            </a:r>
            <a:r>
              <a:rPr lang="cs-CZ" sz="3600" b="1" dirty="0"/>
              <a:t>.</a:t>
            </a:r>
          </a:p>
          <a:p>
            <a:endParaRPr lang="cs-CZ" sz="3600" dirty="0"/>
          </a:p>
          <a:p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1844824"/>
            <a:ext cx="3698011" cy="4560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87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err="1" smtClean="0"/>
              <a:t>Foundations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5292080" cy="5589239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 </a:t>
            </a:r>
            <a:r>
              <a:rPr lang="cs-CZ" sz="3600" b="1" dirty="0" err="1"/>
              <a:t>c</a:t>
            </a:r>
            <a:r>
              <a:rPr lang="cs-CZ" sz="3600" b="1" dirty="0" err="1" smtClean="0"/>
              <a:t>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</a:t>
            </a:r>
            <a:r>
              <a:rPr lang="cs-CZ" sz="3600" b="1" dirty="0" smtClean="0"/>
              <a:t> made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:</a:t>
            </a:r>
            <a:endParaRPr lang="cs-CZ" sz="3600" b="1" dirty="0"/>
          </a:p>
          <a:p>
            <a:pPr lvl="1"/>
            <a:r>
              <a:rPr lang="cs-CZ" sz="3600" b="1" dirty="0" err="1"/>
              <a:t>concrete</a:t>
            </a:r>
            <a:r>
              <a:rPr lang="cs-CZ" sz="3600" b="1" dirty="0"/>
              <a:t> 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timber</a:t>
            </a:r>
            <a:r>
              <a:rPr lang="cs-CZ" sz="3600" b="1" dirty="0" smtClean="0"/>
              <a:t> </a:t>
            </a:r>
            <a:endParaRPr lang="cs-CZ" sz="3600" b="1" dirty="0"/>
          </a:p>
          <a:p>
            <a:pPr lvl="1"/>
            <a:r>
              <a:rPr lang="cs-CZ" sz="3600" b="1" dirty="0" err="1"/>
              <a:t>steel</a:t>
            </a:r>
            <a:r>
              <a:rPr lang="cs-CZ" sz="3600" b="1" dirty="0"/>
              <a:t> </a:t>
            </a:r>
            <a:endParaRPr lang="cs-CZ" sz="3600" b="1" dirty="0" smtClean="0"/>
          </a:p>
          <a:p>
            <a:pPr lvl="1"/>
            <a:r>
              <a:rPr lang="cs-CZ" sz="3600" b="1" dirty="0" smtClean="0"/>
              <a:t>stone</a:t>
            </a:r>
            <a:endParaRPr lang="cs-CZ" sz="3600" b="1" dirty="0"/>
          </a:p>
          <a:p>
            <a:pPr lvl="1"/>
            <a:r>
              <a:rPr lang="cs-CZ" sz="3600" b="1" dirty="0" smtClean="0"/>
              <a:t>(</a:t>
            </a:r>
            <a:r>
              <a:rPr lang="cs-CZ" sz="3600" b="1" dirty="0" err="1" smtClean="0"/>
              <a:t>reinforced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concrete</a:t>
            </a:r>
            <a:r>
              <a:rPr lang="cs-CZ" sz="3600" b="1" dirty="0" smtClean="0"/>
              <a:t>)</a:t>
            </a:r>
            <a:endParaRPr lang="cs-CZ" sz="3600" b="1" dirty="0"/>
          </a:p>
          <a:p>
            <a:r>
              <a:rPr lang="cs-CZ" sz="3600" b="1" dirty="0" err="1" smtClean="0"/>
              <a:t>can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</a:t>
            </a:r>
            <a:r>
              <a:rPr lang="cs-CZ" sz="3600" b="1" dirty="0" smtClean="0"/>
              <a:t>: </a:t>
            </a:r>
            <a:endParaRPr lang="cs-CZ" sz="3600" b="1" dirty="0"/>
          </a:p>
          <a:p>
            <a:pPr lvl="1"/>
            <a:r>
              <a:rPr lang="cs-CZ" sz="3600" b="1" dirty="0" err="1"/>
              <a:t>s</a:t>
            </a:r>
            <a:r>
              <a:rPr lang="cs-CZ" sz="3600" b="1" dirty="0" err="1" smtClean="0"/>
              <a:t>hallow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deep</a:t>
            </a:r>
            <a:endParaRPr lang="cs-CZ" sz="3600" b="1" dirty="0"/>
          </a:p>
          <a:p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64088" y="1770501"/>
            <a:ext cx="3329856" cy="452596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4824"/>
            <a:ext cx="3096344" cy="414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3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err="1" smtClean="0"/>
              <a:t>Walls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283968" y="1628800"/>
            <a:ext cx="4968552" cy="5229199"/>
          </a:xfrm>
        </p:spPr>
        <p:txBody>
          <a:bodyPr>
            <a:normAutofit/>
          </a:bodyPr>
          <a:lstStyle/>
          <a:p>
            <a:r>
              <a:rPr lang="cs-CZ" sz="3600" b="1" dirty="0" err="1"/>
              <a:t>They</a:t>
            </a:r>
            <a:r>
              <a:rPr lang="cs-CZ" sz="3600" b="1" dirty="0"/>
              <a:t> </a:t>
            </a:r>
            <a:r>
              <a:rPr lang="cs-CZ" sz="3600" b="1" i="1" u="sng" dirty="0"/>
              <a:t>support</a:t>
            </a:r>
          </a:p>
          <a:p>
            <a:pPr lvl="1"/>
            <a:r>
              <a:rPr lang="cs-CZ" sz="3600" b="1" dirty="0" err="1" smtClean="0"/>
              <a:t>roofs</a:t>
            </a:r>
            <a:r>
              <a:rPr lang="cs-CZ" sz="3600" b="1" dirty="0"/>
              <a:t> </a:t>
            </a:r>
            <a:r>
              <a:rPr lang="cs-CZ" sz="3600" b="1" dirty="0" smtClean="0"/>
              <a:t>and </a:t>
            </a:r>
            <a:r>
              <a:rPr lang="cs-CZ" sz="3600" b="1" dirty="0" err="1" smtClean="0"/>
              <a:t>ceilings</a:t>
            </a:r>
            <a:endParaRPr lang="cs-CZ" sz="3600" b="1" dirty="0"/>
          </a:p>
          <a:p>
            <a:r>
              <a:rPr lang="cs-CZ" sz="3600" b="1" dirty="0" err="1"/>
              <a:t>They</a:t>
            </a:r>
            <a:r>
              <a:rPr lang="cs-CZ" sz="3600" b="1" dirty="0"/>
              <a:t> </a:t>
            </a:r>
            <a:r>
              <a:rPr lang="cs-CZ" sz="3600" b="1" i="1" u="sng" dirty="0" err="1"/>
              <a:t>separate</a:t>
            </a:r>
            <a:endParaRPr lang="cs-CZ" sz="3600" b="1" i="1" u="sng" dirty="0"/>
          </a:p>
          <a:p>
            <a:pPr lvl="1"/>
            <a:r>
              <a:rPr lang="cs-CZ" sz="3600" b="1" dirty="0" err="1"/>
              <a:t>space</a:t>
            </a:r>
            <a:endParaRPr lang="cs-CZ" sz="3600" b="1" dirty="0"/>
          </a:p>
          <a:p>
            <a:r>
              <a:rPr lang="cs-CZ" sz="3600" b="1" dirty="0" err="1"/>
              <a:t>They</a:t>
            </a:r>
            <a:r>
              <a:rPr lang="cs-CZ" sz="3600" b="1" dirty="0"/>
              <a:t> </a:t>
            </a:r>
            <a:r>
              <a:rPr lang="cs-CZ" sz="3600" b="1" i="1" u="sng" dirty="0" err="1"/>
              <a:t>protect</a:t>
            </a:r>
            <a:r>
              <a:rPr lang="cs-CZ" sz="3600" b="1" u="sng" dirty="0"/>
              <a:t> </a:t>
            </a:r>
            <a:r>
              <a:rPr lang="cs-CZ" sz="3600" b="1" dirty="0" err="1"/>
              <a:t>against</a:t>
            </a:r>
            <a:endParaRPr lang="cs-CZ" sz="3600" b="1" dirty="0"/>
          </a:p>
          <a:p>
            <a:pPr lvl="1"/>
            <a:r>
              <a:rPr lang="cs-CZ" sz="3600" b="1" dirty="0" err="1"/>
              <a:t>weather</a:t>
            </a:r>
            <a:r>
              <a:rPr lang="cs-CZ" sz="3600" b="1" dirty="0"/>
              <a:t> (</a:t>
            </a:r>
            <a:r>
              <a:rPr lang="cs-CZ" sz="3600" b="1" dirty="0" err="1"/>
              <a:t>cold</a:t>
            </a:r>
            <a:r>
              <a:rPr lang="cs-CZ" sz="3600" b="1" dirty="0"/>
              <a:t>, </a:t>
            </a:r>
            <a:r>
              <a:rPr lang="cs-CZ" sz="3600" b="1" dirty="0" err="1" smtClean="0"/>
              <a:t>heat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wind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rain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snow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frost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fog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sunrays</a:t>
            </a:r>
            <a:endParaRPr lang="cs-CZ" sz="3600" b="1" dirty="0"/>
          </a:p>
          <a:p>
            <a:endParaRPr lang="cs-CZ" dirty="0"/>
          </a:p>
        </p:txBody>
      </p:sp>
      <p:pic>
        <p:nvPicPr>
          <p:cNvPr id="8" name="Zástupný symbol pro obsah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3672408" cy="347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35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/>
              <a:t>       </a:t>
            </a:r>
            <a:r>
              <a:rPr lang="cs-CZ" sz="4400" b="1" dirty="0" err="1" smtClean="0"/>
              <a:t>Walls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0" y="1268760"/>
            <a:ext cx="4502944" cy="5472608"/>
          </a:xfrm>
        </p:spPr>
        <p:txBody>
          <a:bodyPr>
            <a:normAutofit lnSpcReduction="10000"/>
          </a:bodyPr>
          <a:lstStyle/>
          <a:p>
            <a:r>
              <a:rPr lang="cs-CZ" sz="3600" b="1" dirty="0" err="1" smtClean="0"/>
              <a:t>can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</a:t>
            </a:r>
            <a:r>
              <a:rPr lang="cs-CZ" sz="3600" b="1" dirty="0" smtClean="0"/>
              <a:t>:</a:t>
            </a:r>
            <a:endParaRPr lang="cs-CZ" sz="3600" b="1" dirty="0"/>
          </a:p>
          <a:p>
            <a:pPr lvl="1"/>
            <a:r>
              <a:rPr lang="cs-CZ" sz="3600" b="1" dirty="0" err="1"/>
              <a:t>loadbearing</a:t>
            </a:r>
            <a:r>
              <a:rPr lang="cs-CZ" sz="3600" b="1" dirty="0"/>
              <a:t> </a:t>
            </a:r>
            <a:r>
              <a:rPr lang="cs-CZ" sz="3600" b="1" dirty="0" err="1"/>
              <a:t>or</a:t>
            </a:r>
            <a:r>
              <a:rPr lang="cs-CZ" sz="3600" b="1" dirty="0"/>
              <a:t> non-</a:t>
            </a:r>
            <a:r>
              <a:rPr lang="cs-CZ" sz="3600" b="1" dirty="0" err="1"/>
              <a:t>loadbearing</a:t>
            </a:r>
            <a:endParaRPr lang="cs-CZ" sz="3600" b="1" dirty="0"/>
          </a:p>
          <a:p>
            <a:pPr lvl="1"/>
            <a:r>
              <a:rPr lang="cs-CZ" sz="3600" b="1" dirty="0" err="1"/>
              <a:t>exterior</a:t>
            </a:r>
            <a:r>
              <a:rPr lang="cs-CZ" sz="3600" b="1" dirty="0"/>
              <a:t> </a:t>
            </a:r>
            <a:r>
              <a:rPr lang="cs-CZ" sz="3600" b="1" dirty="0" err="1"/>
              <a:t>or</a:t>
            </a:r>
            <a:r>
              <a:rPr lang="cs-CZ" sz="3600" b="1" dirty="0"/>
              <a:t> </a:t>
            </a:r>
            <a:r>
              <a:rPr lang="cs-CZ" sz="3600" b="1" dirty="0" err="1"/>
              <a:t>interior</a:t>
            </a:r>
            <a:endParaRPr lang="cs-CZ" sz="3600" b="1" dirty="0"/>
          </a:p>
          <a:p>
            <a:r>
              <a:rPr lang="cs-CZ" sz="3600" b="1" dirty="0" err="1" smtClean="0"/>
              <a:t>they</a:t>
            </a:r>
            <a:r>
              <a:rPr lang="cs-CZ" sz="3600" b="1" dirty="0" smtClean="0"/>
              <a:t> </a:t>
            </a:r>
            <a:r>
              <a:rPr lang="cs-CZ" sz="3600" b="1" dirty="0" err="1"/>
              <a:t>contain</a:t>
            </a:r>
            <a:endParaRPr lang="cs-CZ" sz="3600" b="1" dirty="0"/>
          </a:p>
          <a:p>
            <a:pPr lvl="1"/>
            <a:r>
              <a:rPr lang="cs-CZ" sz="3600" b="1" dirty="0" err="1"/>
              <a:t>electrical</a:t>
            </a:r>
            <a:r>
              <a:rPr lang="cs-CZ" sz="3600" b="1" dirty="0"/>
              <a:t> </a:t>
            </a:r>
            <a:r>
              <a:rPr lang="cs-CZ" sz="3600" b="1" dirty="0" err="1"/>
              <a:t>wiring</a:t>
            </a:r>
            <a:endParaRPr lang="cs-CZ" sz="3600" b="1" dirty="0"/>
          </a:p>
          <a:p>
            <a:pPr lvl="1"/>
            <a:r>
              <a:rPr lang="cs-CZ" sz="3600" b="1" dirty="0" err="1"/>
              <a:t>plumbing</a:t>
            </a:r>
            <a:endParaRPr lang="cs-CZ" sz="3600" b="1" dirty="0"/>
          </a:p>
          <a:p>
            <a:pPr lvl="1"/>
            <a:r>
              <a:rPr lang="cs-CZ" sz="3600" b="1" dirty="0" err="1"/>
              <a:t>insulation</a:t>
            </a:r>
            <a:endParaRPr lang="cs-CZ" sz="3600" b="1" dirty="0"/>
          </a:p>
          <a:p>
            <a:endParaRPr lang="cs-CZ" sz="3600" dirty="0"/>
          </a:p>
          <a:p>
            <a:endParaRPr lang="cs-CZ" dirty="0"/>
          </a:p>
        </p:txBody>
      </p:sp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2656"/>
            <a:ext cx="3528392" cy="641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5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900" b="1" dirty="0" err="1" smtClean="0"/>
              <a:t>Floor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656138" y="2537500"/>
            <a:ext cx="4038600" cy="2991088"/>
          </a:xfrm>
        </p:spPr>
      </p:pic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3531592" cy="4525963"/>
          </a:xfrm>
        </p:spPr>
        <p:txBody>
          <a:bodyPr>
            <a:normAutofit/>
          </a:bodyPr>
          <a:lstStyle/>
          <a:p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/>
              <a:t>lower</a:t>
            </a:r>
            <a:r>
              <a:rPr lang="cs-CZ" sz="3600" b="1" dirty="0"/>
              <a:t> part </a:t>
            </a:r>
            <a:r>
              <a:rPr lang="cs-CZ" sz="3600" b="1" dirty="0" err="1"/>
              <a:t>of</a:t>
            </a:r>
            <a:r>
              <a:rPr lang="cs-CZ" sz="3600" b="1" dirty="0"/>
              <a:t> a </a:t>
            </a:r>
            <a:r>
              <a:rPr lang="cs-CZ" sz="3600" b="1" dirty="0" err="1"/>
              <a:t>room</a:t>
            </a:r>
            <a:r>
              <a:rPr lang="cs-CZ" sz="3600" b="1" dirty="0"/>
              <a:t> in a </a:t>
            </a:r>
            <a:r>
              <a:rPr lang="cs-CZ" sz="3600" b="1" dirty="0" err="1" smtClean="0"/>
              <a:t>building</a:t>
            </a:r>
            <a:endParaRPr lang="cs-CZ" sz="3600" b="1" dirty="0"/>
          </a:p>
          <a:p>
            <a:endParaRPr lang="cs-CZ" sz="3600" b="1" dirty="0"/>
          </a:p>
          <a:p>
            <a:r>
              <a:rPr lang="cs-CZ" sz="3600" b="1" dirty="0" err="1" smtClean="0"/>
              <a:t>It</a:t>
            </a:r>
            <a:r>
              <a:rPr lang="cs-CZ" sz="3600" b="1" dirty="0" smtClean="0"/>
              <a:t> </a:t>
            </a:r>
            <a:r>
              <a:rPr lang="cs-CZ" sz="3600" b="1" dirty="0" err="1"/>
              <a:t>is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part on </a:t>
            </a:r>
            <a:r>
              <a:rPr lang="cs-CZ" sz="3600" b="1" dirty="0" err="1"/>
              <a:t>which</a:t>
            </a:r>
            <a:r>
              <a:rPr lang="cs-CZ" sz="3600" b="1" dirty="0"/>
              <a:t> </a:t>
            </a:r>
            <a:r>
              <a:rPr lang="cs-CZ" sz="3600" b="1" dirty="0" err="1"/>
              <a:t>people</a:t>
            </a:r>
            <a:r>
              <a:rPr lang="cs-CZ" sz="3600" b="1" dirty="0"/>
              <a:t> </a:t>
            </a:r>
            <a:r>
              <a:rPr lang="cs-CZ" sz="3600" b="1" dirty="0" err="1"/>
              <a:t>walk</a:t>
            </a:r>
            <a:r>
              <a:rPr lang="cs-CZ" sz="3600" b="1" dirty="0"/>
              <a:t>.</a:t>
            </a:r>
          </a:p>
          <a:p>
            <a:endParaRPr lang="cs-CZ" sz="3600" dirty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935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12064"/>
            <a:ext cx="8291264" cy="914400"/>
          </a:xfrm>
        </p:spPr>
        <p:txBody>
          <a:bodyPr/>
          <a:lstStyle/>
          <a:p>
            <a:pPr algn="ctr"/>
            <a:r>
              <a:rPr lang="cs-CZ" sz="4400" b="1" dirty="0" err="1" smtClean="0"/>
              <a:t>Floor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2060849"/>
            <a:ext cx="4038600" cy="4235616"/>
          </a:xfrm>
        </p:spPr>
        <p:txBody>
          <a:bodyPr>
            <a:noAutofit/>
          </a:bodyPr>
          <a:lstStyle/>
          <a:p>
            <a:r>
              <a:rPr lang="cs-CZ" sz="3600" b="1" dirty="0" err="1" smtClean="0"/>
              <a:t>consists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</a:p>
          <a:p>
            <a:pPr lvl="1"/>
            <a:r>
              <a:rPr lang="cs-CZ" sz="3600" b="1" dirty="0" err="1" smtClean="0"/>
              <a:t>subfloor</a:t>
            </a:r>
            <a:r>
              <a:rPr lang="cs-CZ" sz="3600" b="1" dirty="0" smtClean="0"/>
              <a:t>         (</a:t>
            </a:r>
            <a:r>
              <a:rPr lang="cs-CZ" sz="3600" b="1" dirty="0" err="1" smtClean="0"/>
              <a:t>for</a:t>
            </a:r>
            <a:r>
              <a:rPr lang="cs-CZ" sz="3600" b="1" dirty="0" smtClean="0"/>
              <a:t> support)</a:t>
            </a:r>
          </a:p>
          <a:p>
            <a:pPr lvl="1"/>
            <a:r>
              <a:rPr lang="cs-CZ" sz="3600" b="1" dirty="0" err="1" smtClean="0"/>
              <a:t>floor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covering</a:t>
            </a:r>
            <a:r>
              <a:rPr lang="cs-CZ" sz="3600" b="1" dirty="0" smtClean="0"/>
              <a:t> (</a:t>
            </a:r>
            <a:r>
              <a:rPr lang="cs-CZ" sz="3600" b="1" dirty="0" err="1" smtClean="0"/>
              <a:t>for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good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walking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conditions</a:t>
            </a:r>
            <a:r>
              <a:rPr lang="cs-CZ" sz="3600" b="1" dirty="0" smtClean="0"/>
              <a:t>)</a:t>
            </a:r>
          </a:p>
          <a:p>
            <a:endParaRPr lang="cs-CZ" sz="3600" dirty="0"/>
          </a:p>
        </p:txBody>
      </p:sp>
      <p:pic>
        <p:nvPicPr>
          <p:cNvPr id="5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84848"/>
            <a:ext cx="4554786" cy="410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6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err="1" smtClean="0"/>
              <a:t>Subfloor</a:t>
            </a:r>
            <a:endParaRPr lang="cs-CZ" sz="44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6599" y="1928502"/>
            <a:ext cx="5390392" cy="4042794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600" b="1" dirty="0" err="1" smtClean="0"/>
              <a:t>often</a:t>
            </a:r>
            <a:r>
              <a:rPr lang="cs-CZ" sz="3600" b="1" dirty="0" smtClean="0"/>
              <a:t> has:</a:t>
            </a:r>
            <a:endParaRPr lang="cs-CZ" sz="3600" b="1" dirty="0"/>
          </a:p>
          <a:p>
            <a:pPr lvl="1"/>
            <a:r>
              <a:rPr lang="cs-CZ" sz="3600" b="1" dirty="0" err="1"/>
              <a:t>wiring</a:t>
            </a:r>
            <a:endParaRPr lang="cs-CZ" sz="3600" b="1" dirty="0"/>
          </a:p>
          <a:p>
            <a:pPr lvl="1"/>
            <a:r>
              <a:rPr lang="cs-CZ" sz="3600" b="1" dirty="0" err="1"/>
              <a:t>plumbing</a:t>
            </a:r>
            <a:endParaRPr lang="cs-CZ" sz="3600" b="1" dirty="0"/>
          </a:p>
          <a:p>
            <a:pPr lvl="1"/>
            <a:r>
              <a:rPr lang="cs-CZ" sz="3600" b="1" dirty="0" err="1"/>
              <a:t>underfloor</a:t>
            </a:r>
            <a:r>
              <a:rPr lang="cs-CZ" sz="3600" b="1" dirty="0"/>
              <a:t> </a:t>
            </a:r>
            <a:r>
              <a:rPr lang="cs-CZ" sz="3600" b="1" dirty="0" err="1"/>
              <a:t>heating</a:t>
            </a:r>
            <a:endParaRPr lang="cs-CZ" sz="36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67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err="1" smtClean="0"/>
              <a:t>Covering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floor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68580" indent="0">
              <a:buNone/>
            </a:pP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124743"/>
            <a:ext cx="4038600" cy="5544617"/>
          </a:xfrm>
        </p:spPr>
        <p:txBody>
          <a:bodyPr>
            <a:normAutofit fontScale="92500"/>
          </a:bodyPr>
          <a:lstStyle/>
          <a:p>
            <a:r>
              <a:rPr lang="cs-CZ" sz="3600" b="1" dirty="0" err="1"/>
              <a:t>various</a:t>
            </a:r>
            <a:r>
              <a:rPr lang="cs-CZ" sz="3600" b="1" dirty="0"/>
              <a:t> </a:t>
            </a:r>
            <a:r>
              <a:rPr lang="cs-CZ" sz="3600" b="1" dirty="0" err="1"/>
              <a:t>materials</a:t>
            </a:r>
            <a:r>
              <a:rPr lang="cs-CZ" sz="3600" b="1" dirty="0"/>
              <a:t>:</a:t>
            </a:r>
          </a:p>
          <a:p>
            <a:pPr lvl="1"/>
            <a:r>
              <a:rPr lang="cs-CZ" sz="3600" b="1" dirty="0" err="1"/>
              <a:t>concrete</a:t>
            </a:r>
            <a:r>
              <a:rPr lang="cs-CZ" sz="3600" b="1" dirty="0"/>
              <a:t> </a:t>
            </a:r>
          </a:p>
          <a:p>
            <a:pPr lvl="1"/>
            <a:r>
              <a:rPr lang="cs-CZ" sz="3600" b="1" dirty="0"/>
              <a:t>stone </a:t>
            </a:r>
          </a:p>
          <a:p>
            <a:pPr lvl="1"/>
            <a:r>
              <a:rPr lang="cs-CZ" sz="3600" b="1" dirty="0" err="1"/>
              <a:t>tiles</a:t>
            </a:r>
            <a:endParaRPr lang="cs-CZ" sz="3600" b="1" dirty="0"/>
          </a:p>
          <a:p>
            <a:pPr lvl="1"/>
            <a:r>
              <a:rPr lang="cs-CZ" sz="3600" b="1" dirty="0" err="1" smtClean="0"/>
              <a:t>laminate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panels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cork</a:t>
            </a:r>
            <a:r>
              <a:rPr lang="cs-CZ" sz="3600" b="1" dirty="0" smtClean="0"/>
              <a:t> </a:t>
            </a:r>
            <a:endParaRPr lang="cs-CZ" sz="3600" b="1" dirty="0"/>
          </a:p>
          <a:p>
            <a:pPr lvl="1"/>
            <a:r>
              <a:rPr lang="cs-CZ" sz="3600" b="1" dirty="0" err="1"/>
              <a:t>wood</a:t>
            </a:r>
            <a:r>
              <a:rPr lang="cs-CZ" sz="3600" b="1" dirty="0"/>
              <a:t> </a:t>
            </a:r>
          </a:p>
          <a:p>
            <a:pPr lvl="1"/>
            <a:r>
              <a:rPr lang="cs-CZ" sz="3600" b="1" dirty="0"/>
              <a:t>lino</a:t>
            </a:r>
          </a:p>
          <a:p>
            <a:pPr lvl="1"/>
            <a:r>
              <a:rPr lang="cs-CZ" sz="3600" b="1" dirty="0" err="1"/>
              <a:t>carpet</a:t>
            </a:r>
            <a:endParaRPr lang="cs-CZ" sz="3600" b="1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7861"/>
            <a:ext cx="3528138" cy="4704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78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512763"/>
            <a:ext cx="7906072" cy="914400"/>
          </a:xfrm>
        </p:spPr>
        <p:txBody>
          <a:bodyPr>
            <a:normAutofit fontScale="90000"/>
          </a:bodyPr>
          <a:lstStyle/>
          <a:p>
            <a:r>
              <a:rPr lang="cs-CZ" sz="4900" b="1" dirty="0" err="1" smtClean="0"/>
              <a:t>Roof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294967295"/>
          </p:nvPr>
        </p:nvSpPr>
        <p:spPr>
          <a:xfrm>
            <a:off x="0" y="4725144"/>
            <a:ext cx="9144000" cy="1872208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sz="3600" b="1" dirty="0" smtClean="0"/>
              <a:t>…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/>
              <a:t>uppermost</a:t>
            </a:r>
            <a:r>
              <a:rPr lang="cs-CZ" sz="3600" b="1" dirty="0"/>
              <a:t> part </a:t>
            </a:r>
            <a:r>
              <a:rPr lang="cs-CZ" sz="3600" b="1" dirty="0" err="1"/>
              <a:t>of</a:t>
            </a:r>
            <a:r>
              <a:rPr lang="cs-CZ" sz="3600" b="1" dirty="0"/>
              <a:t> a </a:t>
            </a:r>
            <a:r>
              <a:rPr lang="cs-CZ" sz="3600" b="1" dirty="0" err="1" smtClean="0"/>
              <a:t>building</a:t>
            </a:r>
            <a:r>
              <a:rPr lang="cs-CZ" sz="3600" b="1" dirty="0" smtClean="0"/>
              <a:t>. </a:t>
            </a:r>
          </a:p>
          <a:p>
            <a:pPr marL="68580" indent="0">
              <a:buNone/>
            </a:pPr>
            <a:r>
              <a:rPr lang="cs-CZ" sz="3600" b="1" dirty="0" smtClean="0"/>
              <a:t>   </a:t>
            </a:r>
          </a:p>
          <a:p>
            <a:pPr marL="68580" indent="0">
              <a:buNone/>
            </a:pPr>
            <a:r>
              <a:rPr lang="cs-CZ" sz="3600" b="1" dirty="0" err="1" smtClean="0"/>
              <a:t>It</a:t>
            </a:r>
            <a:r>
              <a:rPr lang="cs-CZ" sz="3600" b="1" dirty="0" smtClean="0"/>
              <a:t> </a:t>
            </a:r>
            <a:r>
              <a:rPr lang="cs-CZ" sz="3600" b="1" dirty="0" err="1"/>
              <a:t>protects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structure</a:t>
            </a:r>
            <a:r>
              <a:rPr lang="cs-CZ" sz="3600" b="1" dirty="0"/>
              <a:t> </a:t>
            </a:r>
            <a:r>
              <a:rPr lang="cs-CZ" sz="3600" b="1" dirty="0" err="1"/>
              <a:t>from</a:t>
            </a:r>
            <a:r>
              <a:rPr lang="cs-CZ" sz="3600" b="1" dirty="0"/>
              <a:t> </a:t>
            </a:r>
            <a:r>
              <a:rPr lang="cs-CZ" sz="3600" b="1" dirty="0" err="1"/>
              <a:t>bad</a:t>
            </a:r>
            <a:r>
              <a:rPr lang="cs-CZ" sz="3600" b="1" dirty="0"/>
              <a:t> </a:t>
            </a:r>
            <a:r>
              <a:rPr lang="cs-CZ" sz="3600" b="1" dirty="0" err="1" smtClean="0"/>
              <a:t>weather</a:t>
            </a:r>
            <a:r>
              <a:rPr lang="cs-CZ" sz="3600" b="1" dirty="0"/>
              <a:t>.</a:t>
            </a:r>
          </a:p>
        </p:txBody>
      </p:sp>
      <p:pic>
        <p:nvPicPr>
          <p:cNvPr id="9" name="Zástupný symbol pro obsah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6"/>
            <a:ext cx="5478760" cy="410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1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err="1" smtClean="0"/>
              <a:t>Roofs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3675608" cy="4525963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…</a:t>
            </a:r>
            <a:r>
              <a:rPr lang="cs-CZ" sz="3600" b="1" dirty="0" err="1" smtClean="0"/>
              <a:t>consist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endParaRPr lang="cs-CZ" sz="3600" b="1" dirty="0" smtClean="0"/>
          </a:p>
          <a:p>
            <a:pPr lvl="1"/>
            <a:r>
              <a:rPr lang="cs-CZ" sz="3600" b="1" dirty="0" err="1"/>
              <a:t>tiles</a:t>
            </a:r>
            <a:endParaRPr lang="cs-CZ" sz="3600" b="1" dirty="0"/>
          </a:p>
          <a:p>
            <a:pPr lvl="1"/>
            <a:r>
              <a:rPr lang="cs-CZ" sz="3600" b="1" dirty="0" err="1"/>
              <a:t>battens</a:t>
            </a:r>
            <a:endParaRPr lang="cs-CZ" sz="3600" b="1" dirty="0"/>
          </a:p>
          <a:p>
            <a:pPr lvl="1"/>
            <a:r>
              <a:rPr lang="cs-CZ" sz="3600" b="1" dirty="0"/>
              <a:t>a waterproof </a:t>
            </a:r>
            <a:r>
              <a:rPr lang="cs-CZ" sz="3600" b="1" dirty="0" err="1" smtClean="0"/>
              <a:t>membrane</a:t>
            </a:r>
            <a:endParaRPr lang="cs-CZ" sz="3600" b="1" dirty="0" smtClean="0"/>
          </a:p>
          <a:p>
            <a:pPr lvl="1"/>
            <a:r>
              <a:rPr lang="cs-CZ" sz="3600" b="1" dirty="0" smtClean="0"/>
              <a:t>a </a:t>
            </a:r>
            <a:r>
              <a:rPr lang="cs-CZ" sz="3600" b="1" dirty="0" err="1" smtClean="0"/>
              <a:t>truss</a:t>
            </a:r>
            <a:endParaRPr lang="cs-CZ" sz="3600" b="1" dirty="0" smtClean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16832"/>
            <a:ext cx="4840916" cy="3630687"/>
          </a:xfrm>
        </p:spPr>
      </p:pic>
    </p:spTree>
    <p:extLst>
      <p:ext uri="{BB962C8B-B14F-4D97-AF65-F5344CB8AC3E}">
        <p14:creationId xmlns:p14="http://schemas.microsoft.com/office/powerpoint/2010/main" val="201577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err="1" smtClean="0"/>
              <a:t>Truss</a:t>
            </a:r>
            <a:endParaRPr lang="cs-CZ" sz="44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04864"/>
            <a:ext cx="4456873" cy="3342655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844824"/>
            <a:ext cx="4038600" cy="445164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… a </a:t>
            </a:r>
            <a:r>
              <a:rPr lang="cs-CZ" sz="3600" b="1" dirty="0" err="1" smtClean="0"/>
              <a:t>structural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framework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that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supports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roof</a:t>
            </a:r>
            <a:endParaRPr lang="cs-CZ" sz="3600" b="1" dirty="0" smtClean="0"/>
          </a:p>
          <a:p>
            <a:r>
              <a:rPr lang="cs-CZ" sz="3600" b="1" dirty="0" err="1" smtClean="0"/>
              <a:t>It</a:t>
            </a:r>
            <a:r>
              <a:rPr lang="cs-CZ" sz="3600" b="1" dirty="0"/>
              <a:t> </a:t>
            </a:r>
            <a:r>
              <a:rPr lang="cs-CZ" sz="3600" b="1" dirty="0" err="1" smtClean="0"/>
              <a:t>consists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beams</a:t>
            </a:r>
            <a:r>
              <a:rPr lang="cs-CZ" sz="3600" b="1" dirty="0" smtClean="0"/>
              <a:t> </a:t>
            </a:r>
          </a:p>
          <a:p>
            <a:pPr lvl="1"/>
            <a:r>
              <a:rPr lang="cs-CZ" sz="3600" b="1" dirty="0" err="1" smtClean="0"/>
              <a:t>posts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struts</a:t>
            </a:r>
            <a:r>
              <a:rPr lang="cs-CZ" sz="3600" b="1" dirty="0" smtClean="0"/>
              <a:t> </a:t>
            </a:r>
            <a:endParaRPr lang="cs-CZ" sz="3600" b="1" dirty="0"/>
          </a:p>
          <a:p>
            <a:pPr lvl="1"/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7006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err="1" smtClean="0"/>
              <a:t>Stairs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8" y="1268760"/>
            <a:ext cx="5382688" cy="4423896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796136" y="1268761"/>
            <a:ext cx="2897808" cy="5027704"/>
          </a:xfrm>
        </p:spPr>
        <p:txBody>
          <a:bodyPr>
            <a:normAutofit/>
          </a:bodyPr>
          <a:lstStyle/>
          <a:p>
            <a:r>
              <a:rPr lang="cs-CZ" sz="3600" b="1" dirty="0" err="1" smtClean="0"/>
              <a:t>Structure</a:t>
            </a:r>
            <a:r>
              <a:rPr lang="cs-CZ" sz="3600" b="1" dirty="0" smtClean="0"/>
              <a:t> on </a:t>
            </a:r>
            <a:r>
              <a:rPr lang="cs-CZ" sz="3600" b="1" dirty="0" err="1" smtClean="0"/>
              <a:t>which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people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walk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upstairs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downstairs</a:t>
            </a:r>
            <a:r>
              <a:rPr lang="cs-CZ" sz="3600" b="1" dirty="0" smtClean="0"/>
              <a:t> to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next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floor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79743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b="1" dirty="0" err="1" smtClean="0"/>
              <a:t>Staircases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196753"/>
            <a:ext cx="3459584" cy="5099712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sz="3600" b="1" dirty="0" smtClean="0"/>
              <a:t>… </a:t>
            </a:r>
            <a:r>
              <a:rPr lang="cs-CZ" sz="3600" b="1" dirty="0" err="1" smtClean="0"/>
              <a:t>can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</a:t>
            </a:r>
            <a:r>
              <a:rPr lang="cs-CZ" sz="3600" b="1" dirty="0" smtClean="0"/>
              <a:t>:</a:t>
            </a:r>
          </a:p>
          <a:p>
            <a:pPr lvl="1"/>
            <a:r>
              <a:rPr lang="cs-CZ" sz="3600" b="1" dirty="0" err="1" smtClean="0"/>
              <a:t>spiral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straight</a:t>
            </a:r>
            <a:endParaRPr lang="cs-CZ" sz="3600" b="1" dirty="0" smtClean="0"/>
          </a:p>
          <a:p>
            <a:pPr lvl="1"/>
            <a:r>
              <a:rPr lang="cs-CZ" sz="3600" b="1" dirty="0" err="1" smtClean="0"/>
              <a:t>circular</a:t>
            </a:r>
            <a:endParaRPr lang="cs-CZ" sz="3600" b="1" dirty="0" smtClean="0"/>
          </a:p>
          <a:p>
            <a:pPr lvl="1"/>
            <a:r>
              <a:rPr lang="cs-CZ" sz="3600" b="1" dirty="0" smtClean="0"/>
              <a:t>return  </a:t>
            </a:r>
          </a:p>
          <a:p>
            <a:pPr lvl="1"/>
            <a:r>
              <a:rPr lang="cs-CZ" sz="3600" b="1" dirty="0" smtClean="0"/>
              <a:t>„L“ </a:t>
            </a:r>
            <a:r>
              <a:rPr lang="cs-CZ" sz="3600" b="1" dirty="0" err="1" smtClean="0"/>
              <a:t>stairs</a:t>
            </a:r>
            <a:r>
              <a:rPr lang="cs-CZ" sz="3600" b="1" dirty="0"/>
              <a:t> </a:t>
            </a:r>
            <a:r>
              <a:rPr lang="cs-CZ" sz="3600" b="1" dirty="0" smtClean="0"/>
              <a:t>(</a:t>
            </a:r>
            <a:r>
              <a:rPr lang="cs-CZ" sz="3600" b="1" dirty="0" err="1" smtClean="0"/>
              <a:t>with</a:t>
            </a:r>
            <a:r>
              <a:rPr lang="cs-CZ" sz="3600" b="1" dirty="0" smtClean="0"/>
              <a:t> a </a:t>
            </a:r>
            <a:r>
              <a:rPr lang="cs-CZ" sz="3600" b="1" dirty="0" err="1" smtClean="0"/>
              <a:t>landing</a:t>
            </a:r>
            <a:r>
              <a:rPr lang="cs-CZ" sz="3600" b="1" dirty="0" smtClean="0"/>
              <a:t>)</a:t>
            </a:r>
            <a:endParaRPr lang="cs-CZ" sz="36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615" y="2276872"/>
            <a:ext cx="5096356" cy="3376335"/>
          </a:xfrm>
        </p:spPr>
      </p:pic>
    </p:spTree>
    <p:extLst>
      <p:ext uri="{BB962C8B-B14F-4D97-AF65-F5344CB8AC3E}">
        <p14:creationId xmlns:p14="http://schemas.microsoft.com/office/powerpoint/2010/main" val="414990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12064"/>
            <a:ext cx="3600400" cy="914400"/>
          </a:xfrm>
        </p:spPr>
        <p:txBody>
          <a:bodyPr/>
          <a:lstStyle/>
          <a:p>
            <a:r>
              <a:rPr lang="cs-CZ" sz="4400" b="1" dirty="0" err="1" smtClean="0"/>
              <a:t>Stairs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844823"/>
            <a:ext cx="4038600" cy="4451641"/>
          </a:xfrm>
        </p:spPr>
        <p:txBody>
          <a:bodyPr>
            <a:noAutofit/>
          </a:bodyPr>
          <a:lstStyle/>
          <a:p>
            <a:r>
              <a:rPr lang="cs-CZ" sz="3600" b="1" dirty="0" err="1" smtClean="0"/>
              <a:t>Important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safety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features</a:t>
            </a:r>
            <a:r>
              <a:rPr lang="cs-CZ" sz="3600" b="1" dirty="0" smtClean="0"/>
              <a:t>:</a:t>
            </a:r>
          </a:p>
          <a:p>
            <a:pPr lvl="1"/>
            <a:r>
              <a:rPr lang="cs-CZ" sz="3600" b="1" dirty="0" err="1" smtClean="0"/>
              <a:t>height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i="1" u="sng" dirty="0" err="1" smtClean="0"/>
              <a:t>risers</a:t>
            </a:r>
            <a:endParaRPr lang="cs-CZ" sz="3600" b="1" i="1" u="sng" dirty="0" smtClean="0"/>
          </a:p>
          <a:p>
            <a:pPr lvl="1"/>
            <a:r>
              <a:rPr lang="cs-CZ" sz="3600" b="1" dirty="0" err="1" smtClean="0"/>
              <a:t>depth</a:t>
            </a:r>
            <a:r>
              <a:rPr lang="cs-CZ" sz="3600" b="1" dirty="0" smtClean="0"/>
              <a:t> and </a:t>
            </a:r>
            <a:r>
              <a:rPr lang="cs-CZ" sz="3600" b="1" dirty="0" err="1" smtClean="0"/>
              <a:t>width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i="1" u="sng" dirty="0" err="1" smtClean="0"/>
              <a:t>treads</a:t>
            </a:r>
            <a:endParaRPr lang="cs-CZ" sz="3600" b="1" u="sng" dirty="0" smtClean="0"/>
          </a:p>
          <a:p>
            <a:pPr lvl="1"/>
            <a:r>
              <a:rPr lang="cs-CZ" sz="3600" b="1" i="1" u="sng" dirty="0" err="1" smtClean="0"/>
              <a:t>handrails</a:t>
            </a:r>
            <a:endParaRPr lang="cs-CZ" sz="3600" b="1" i="1" u="sng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211" y="332656"/>
            <a:ext cx="3821266" cy="6368777"/>
          </a:xfrm>
        </p:spPr>
      </p:pic>
    </p:spTree>
    <p:extLst>
      <p:ext uri="{BB962C8B-B14F-4D97-AF65-F5344CB8AC3E}">
        <p14:creationId xmlns:p14="http://schemas.microsoft.com/office/powerpoint/2010/main" val="171447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err="1" smtClean="0"/>
              <a:t>Words</a:t>
            </a:r>
            <a:r>
              <a:rPr lang="cs-CZ" sz="4400" b="1" dirty="0" smtClean="0"/>
              <a:t> to </a:t>
            </a:r>
            <a:r>
              <a:rPr lang="cs-CZ" sz="4400" b="1" dirty="0" err="1" smtClean="0"/>
              <a:t>remember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600" b="1" dirty="0"/>
              <a:t>transfer </a:t>
            </a:r>
            <a:r>
              <a:rPr lang="cs-CZ" sz="3600" b="1" dirty="0" err="1" smtClean="0"/>
              <a:t>weight</a:t>
            </a:r>
            <a:endParaRPr lang="cs-CZ" sz="3600" b="1" dirty="0" smtClean="0"/>
          </a:p>
          <a:p>
            <a:r>
              <a:rPr lang="cs-CZ" sz="3600" b="1" dirty="0" err="1" smtClean="0"/>
              <a:t>column</a:t>
            </a:r>
            <a:endParaRPr lang="cs-CZ" sz="3600" b="1" dirty="0" smtClean="0"/>
          </a:p>
          <a:p>
            <a:r>
              <a:rPr lang="cs-CZ" sz="3600" b="1" dirty="0" err="1" smtClean="0"/>
              <a:t>intrusion</a:t>
            </a:r>
            <a:endParaRPr lang="cs-CZ" sz="3600" b="1" dirty="0" smtClean="0"/>
          </a:p>
          <a:p>
            <a:r>
              <a:rPr lang="cs-CZ" sz="3600" b="1" dirty="0" err="1" smtClean="0"/>
              <a:t>loadbearing</a:t>
            </a:r>
            <a:endParaRPr lang="cs-CZ" sz="3600" b="1" dirty="0" smtClean="0"/>
          </a:p>
          <a:p>
            <a:r>
              <a:rPr lang="cs-CZ" sz="3600" b="1" dirty="0" err="1" smtClean="0"/>
              <a:t>subfloor</a:t>
            </a:r>
            <a:endParaRPr lang="cs-CZ" sz="3600" b="1" dirty="0" smtClean="0"/>
          </a:p>
          <a:p>
            <a:r>
              <a:rPr lang="cs-CZ" sz="3600" b="1" dirty="0" err="1" smtClean="0"/>
              <a:t>uppermost</a:t>
            </a:r>
            <a:endParaRPr lang="cs-CZ" sz="3600" b="1" dirty="0" smtClean="0"/>
          </a:p>
          <a:p>
            <a:r>
              <a:rPr lang="cs-CZ" sz="3600" b="1" dirty="0" err="1" smtClean="0"/>
              <a:t>sunrays</a:t>
            </a:r>
            <a:endParaRPr lang="cs-CZ" sz="3600" b="1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600" b="1" dirty="0" smtClean="0"/>
              <a:t>přenášet váhu</a:t>
            </a:r>
          </a:p>
          <a:p>
            <a:r>
              <a:rPr lang="cs-CZ" sz="3600" b="1" dirty="0" smtClean="0"/>
              <a:t>sloup</a:t>
            </a:r>
          </a:p>
          <a:p>
            <a:r>
              <a:rPr lang="cs-CZ" sz="3600" b="1" dirty="0" smtClean="0"/>
              <a:t>vniknutí</a:t>
            </a:r>
          </a:p>
          <a:p>
            <a:r>
              <a:rPr lang="cs-CZ" sz="3600" b="1" dirty="0" smtClean="0"/>
              <a:t>nosný</a:t>
            </a:r>
          </a:p>
          <a:p>
            <a:r>
              <a:rPr lang="cs-CZ" sz="3600" b="1" dirty="0" smtClean="0"/>
              <a:t>roznášecí vrstva</a:t>
            </a:r>
          </a:p>
          <a:p>
            <a:r>
              <a:rPr lang="cs-CZ" sz="3600" b="1" dirty="0" smtClean="0"/>
              <a:t>nejvrchnější</a:t>
            </a:r>
          </a:p>
          <a:p>
            <a:r>
              <a:rPr lang="cs-CZ" sz="3600" b="1" dirty="0" smtClean="0"/>
              <a:t>sluneční paprsky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80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07303"/>
          </a:xfrm>
        </p:spPr>
        <p:txBody>
          <a:bodyPr/>
          <a:lstStyle/>
          <a:p>
            <a:r>
              <a:rPr lang="cs-CZ" sz="4400" b="1" dirty="0"/>
              <a:t>M</a:t>
            </a:r>
            <a:r>
              <a:rPr lang="cs-CZ" sz="4400" b="1" dirty="0" smtClean="0"/>
              <a:t>ore </a:t>
            </a:r>
            <a:r>
              <a:rPr lang="cs-CZ" sz="4400" b="1" dirty="0" err="1" smtClean="0"/>
              <a:t>words</a:t>
            </a:r>
            <a:r>
              <a:rPr lang="cs-CZ" sz="4400" b="1" dirty="0" smtClean="0"/>
              <a:t> </a:t>
            </a:r>
            <a:r>
              <a:rPr lang="cs-CZ" sz="4400" b="1" dirty="0"/>
              <a:t>to </a:t>
            </a:r>
            <a:r>
              <a:rPr lang="cs-CZ" sz="4400" b="1" dirty="0" err="1"/>
              <a:t>remember</a:t>
            </a:r>
            <a:r>
              <a:rPr lang="cs-CZ" sz="4400" b="1" dirty="0"/>
              <a:t>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340768"/>
            <a:ext cx="4038600" cy="5517231"/>
          </a:xfrm>
        </p:spPr>
        <p:txBody>
          <a:bodyPr>
            <a:normAutofit lnSpcReduction="10000"/>
          </a:bodyPr>
          <a:lstStyle/>
          <a:p>
            <a:r>
              <a:rPr lang="cs-CZ" sz="3600" b="1" dirty="0" err="1" smtClean="0"/>
              <a:t>truss</a:t>
            </a:r>
            <a:endParaRPr lang="cs-CZ" sz="3600" b="1" dirty="0" smtClean="0"/>
          </a:p>
          <a:p>
            <a:r>
              <a:rPr lang="cs-CZ" sz="3600" b="1" dirty="0" err="1" smtClean="0"/>
              <a:t>batten</a:t>
            </a:r>
            <a:endParaRPr lang="cs-CZ" sz="3600" b="1" dirty="0" smtClean="0"/>
          </a:p>
          <a:p>
            <a:r>
              <a:rPr lang="cs-CZ" sz="3600" b="1" dirty="0" err="1" smtClean="0"/>
              <a:t>beam</a:t>
            </a:r>
            <a:endParaRPr lang="cs-CZ" sz="3600" b="1" dirty="0" smtClean="0"/>
          </a:p>
          <a:p>
            <a:r>
              <a:rPr lang="cs-CZ" sz="3600" b="1" dirty="0" smtClean="0"/>
              <a:t>post</a:t>
            </a:r>
          </a:p>
          <a:p>
            <a:r>
              <a:rPr lang="cs-CZ" sz="3600" b="1" dirty="0" err="1" smtClean="0"/>
              <a:t>strut</a:t>
            </a:r>
            <a:endParaRPr lang="cs-CZ" sz="3600" b="1" dirty="0" smtClean="0"/>
          </a:p>
          <a:p>
            <a:r>
              <a:rPr lang="cs-CZ" sz="3600" b="1" dirty="0" err="1" smtClean="0"/>
              <a:t>landing</a:t>
            </a:r>
            <a:endParaRPr lang="cs-CZ" sz="3600" b="1" dirty="0" smtClean="0"/>
          </a:p>
          <a:p>
            <a:r>
              <a:rPr lang="cs-CZ" sz="3600" b="1" dirty="0" err="1" smtClean="0"/>
              <a:t>riser</a:t>
            </a:r>
            <a:endParaRPr lang="cs-CZ" sz="3600" b="1" dirty="0" smtClean="0"/>
          </a:p>
          <a:p>
            <a:r>
              <a:rPr lang="cs-CZ" sz="3600" b="1" dirty="0" err="1" smtClean="0"/>
              <a:t>tread</a:t>
            </a:r>
            <a:endParaRPr lang="cs-CZ" sz="3600" b="1" dirty="0" smtClean="0"/>
          </a:p>
          <a:p>
            <a:r>
              <a:rPr lang="cs-CZ" sz="3600" b="1" dirty="0" err="1" smtClean="0"/>
              <a:t>handrail</a:t>
            </a:r>
            <a:endParaRPr lang="cs-CZ" sz="3600" b="1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412776"/>
            <a:ext cx="4038600" cy="5445223"/>
          </a:xfrm>
        </p:spPr>
        <p:txBody>
          <a:bodyPr>
            <a:normAutofit lnSpcReduction="10000"/>
          </a:bodyPr>
          <a:lstStyle/>
          <a:p>
            <a:r>
              <a:rPr lang="cs-CZ" sz="3600" b="1" dirty="0" smtClean="0"/>
              <a:t>krov</a:t>
            </a:r>
          </a:p>
          <a:p>
            <a:r>
              <a:rPr lang="cs-CZ" sz="3600" b="1" dirty="0" smtClean="0"/>
              <a:t>laťování</a:t>
            </a:r>
          </a:p>
          <a:p>
            <a:r>
              <a:rPr lang="cs-CZ" sz="3600" b="1" dirty="0" smtClean="0"/>
              <a:t>trám</a:t>
            </a:r>
          </a:p>
          <a:p>
            <a:r>
              <a:rPr lang="cs-CZ" sz="3600" b="1" dirty="0" smtClean="0"/>
              <a:t>sloupek</a:t>
            </a:r>
          </a:p>
          <a:p>
            <a:r>
              <a:rPr lang="cs-CZ" sz="3600" b="1" dirty="0" smtClean="0"/>
              <a:t>vzpěra, podpěra</a:t>
            </a:r>
          </a:p>
          <a:p>
            <a:r>
              <a:rPr lang="cs-CZ" sz="3600" b="1" dirty="0" smtClean="0"/>
              <a:t>podesta</a:t>
            </a:r>
          </a:p>
          <a:p>
            <a:r>
              <a:rPr lang="cs-CZ" sz="3600" b="1" dirty="0" smtClean="0"/>
              <a:t>výška</a:t>
            </a:r>
          </a:p>
          <a:p>
            <a:r>
              <a:rPr lang="cs-CZ" sz="3600" b="1" dirty="0" smtClean="0"/>
              <a:t>stupeň</a:t>
            </a:r>
          </a:p>
          <a:p>
            <a:r>
              <a:rPr lang="cs-CZ" sz="3600" b="1" dirty="0" smtClean="0"/>
              <a:t>zábradlí</a:t>
            </a:r>
          </a:p>
        </p:txBody>
      </p:sp>
    </p:spTree>
    <p:extLst>
      <p:ext uri="{BB962C8B-B14F-4D97-AF65-F5344CB8AC3E}">
        <p14:creationId xmlns:p14="http://schemas.microsoft.com/office/powerpoint/2010/main" val="49585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Gorse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, Ch. a kol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.: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Oxford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Dictionary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Construction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Surveying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and Civil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Engineering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, OUP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, 2012</a:t>
            </a:r>
          </a:p>
          <a:p>
            <a:pPr lvl="0"/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Caruzzo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, P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.: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Flash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on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English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>
                <a:latin typeface="Arial" pitchFamily="34" charset="0"/>
                <a:cs typeface="Arial" pitchFamily="34" charset="0"/>
              </a:rPr>
              <a:t>Construction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ELI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S.r.I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, 2012</a:t>
            </a:r>
          </a:p>
          <a:p>
            <a:pPr lvl="0"/>
            <a:r>
              <a:rPr lang="cs-CZ" sz="3200" dirty="0" smtClean="0">
                <a:latin typeface="Arial" pitchFamily="34" charset="0"/>
                <a:cs typeface="Arial" pitchFamily="34" charset="0"/>
              </a:rPr>
              <a:t>obrázky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vlastní a z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www.pixabay.com</a:t>
            </a:r>
            <a:endParaRPr lang="cs-CZ" sz="32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00326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461</TotalTime>
  <Words>454</Words>
  <Application>Microsoft Office PowerPoint</Application>
  <PresentationFormat>Předvádění na obrazovce (4:3)</PresentationFormat>
  <Paragraphs>146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Metro</vt:lpstr>
      <vt:lpstr>Prezentace aplikace PowerPoint</vt:lpstr>
      <vt:lpstr>Building Elements</vt:lpstr>
      <vt:lpstr>Building Elements</vt:lpstr>
      <vt:lpstr>Foundations </vt:lpstr>
      <vt:lpstr>Foundations</vt:lpstr>
      <vt:lpstr>Walls </vt:lpstr>
      <vt:lpstr>       Walls </vt:lpstr>
      <vt:lpstr>Floor </vt:lpstr>
      <vt:lpstr>Floor</vt:lpstr>
      <vt:lpstr>Subfloor</vt:lpstr>
      <vt:lpstr>Covering floor</vt:lpstr>
      <vt:lpstr>Roof </vt:lpstr>
      <vt:lpstr>Roofs</vt:lpstr>
      <vt:lpstr>Truss</vt:lpstr>
      <vt:lpstr>Stairs </vt:lpstr>
      <vt:lpstr>Staircases</vt:lpstr>
      <vt:lpstr>Stairs</vt:lpstr>
      <vt:lpstr>Words to remember:</vt:lpstr>
      <vt:lpstr>More words to remember:</vt:lpstr>
      <vt:lpstr>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Elements</dc:title>
  <dc:creator>kantor</dc:creator>
  <cp:lastModifiedBy>Alena Stachová</cp:lastModifiedBy>
  <cp:revision>39</cp:revision>
  <dcterms:created xsi:type="dcterms:W3CDTF">2013-12-30T22:08:57Z</dcterms:created>
  <dcterms:modified xsi:type="dcterms:W3CDTF">2014-02-04T12:53:42Z</dcterms:modified>
</cp:coreProperties>
</file>